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2" r:id="rId3"/>
    <p:sldId id="333" r:id="rId4"/>
    <p:sldId id="334" r:id="rId5"/>
    <p:sldId id="344" r:id="rId6"/>
    <p:sldId id="335" r:id="rId7"/>
    <p:sldId id="338" r:id="rId8"/>
    <p:sldId id="337" r:id="rId9"/>
    <p:sldId id="336" r:id="rId10"/>
    <p:sldId id="339" r:id="rId11"/>
    <p:sldId id="340" r:id="rId12"/>
    <p:sldId id="341" r:id="rId13"/>
    <p:sldId id="342" r:id="rId14"/>
    <p:sldId id="343" r:id="rId15"/>
    <p:sldId id="346" r:id="rId16"/>
    <p:sldId id="345" r:id="rId17"/>
    <p:sldId id="320" r:id="rId18"/>
    <p:sldId id="293" r:id="rId19"/>
    <p:sldId id="313" r:id="rId20"/>
    <p:sldId id="316" r:id="rId21"/>
    <p:sldId id="347" r:id="rId22"/>
    <p:sldId id="330" r:id="rId23"/>
    <p:sldId id="285" r:id="rId24"/>
    <p:sldId id="284" r:id="rId25"/>
    <p:sldId id="318" r:id="rId26"/>
    <p:sldId id="331" r:id="rId27"/>
    <p:sldId id="286" r:id="rId28"/>
    <p:sldId id="304" r:id="rId29"/>
    <p:sldId id="319" r:id="rId30"/>
    <p:sldId id="305" r:id="rId31"/>
    <p:sldId id="32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9795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6EDF-D63B-B745-ACC9-EF8D0EB5E6F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B7EE9-71A1-1042-90B0-52E0D8D84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2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0E90-20C4-634B-893F-4B4BA49D8E4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05EE-BC63-5741-9C2C-0120BD46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34375-FAAA-7049-9C8D-E89BBDB24F3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55B9B2-E2D5-304C-A3B6-B031283BE98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7" tIns="46514" rIns="93027" bIns="46514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679D25A-D6C3-7240-B174-746B0FBE3FD1}" type="slidenum">
              <a:rPr lang="en-US" sz="1300">
                <a:solidFill>
                  <a:srgbClr val="000000"/>
                </a:solidFill>
                <a:cs typeface="Arial" charset="0"/>
              </a:rPr>
              <a:pPr algn="r" eaLnBrk="1" hangingPunct="1"/>
              <a:t>27</a:t>
            </a:fld>
            <a:endParaRPr lang="en-US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7" tIns="46514" rIns="93027" bIns="46514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679D25A-D6C3-7240-B174-746B0FBE3FD1}" type="slidenum">
              <a:rPr lang="en-US" sz="1300">
                <a:solidFill>
                  <a:srgbClr val="000000"/>
                </a:solidFill>
                <a:cs typeface="Arial" charset="0"/>
              </a:rPr>
              <a:pPr algn="r" eaLnBrk="1" hangingPunct="1"/>
              <a:t>29</a:t>
            </a:fld>
            <a:endParaRPr lang="en-US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568E-5619-9944-9FC6-3F53BFAFE451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3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2443-DD9C-C644-B31C-B47C637C6B1A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DA5E-9991-3A4B-93CF-4E55C2C0E10A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0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BA1E-F3FC-EE4C-9D74-19565B41E706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90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3224-53D5-E44A-A756-9458D9C1C0B7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5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4313-4BD3-6F4B-8CB5-38B0B83D98B9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9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CB5-3E6A-D147-BD44-9E6DEC98915D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BB3E-19AD-2D4C-B7B5-F4BB6010497E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1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09C7-C0E7-9A40-94F2-97164E6CE70D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9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ADC0967-3361-1143-A1E9-66584DCA7635}" type="datetime1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85FB4FF-2E4D-8A47-9F7F-317BD3C1D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9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B800-5405-AB45-85AA-F3320B6F426D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3193-90AE-0D4E-8351-38994E13F780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1B3-64DD-D84A-BA25-A095035E89CC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2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6D1C-2E55-1346-9871-893F40D97CFB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0E73-EEB8-FA4D-989E-8B0C5A72C26B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7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D502-6774-244F-8C54-7F71F90764DE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7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D31F-A5D2-3247-A090-8165E6041A1D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0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D6C4-8D38-A044-828F-4A614681094D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6AE2E2-6F6D-C44A-97E7-76AE7AF6A3DC}" type="datetime1">
              <a:rPr lang="en-US" smtClean="0"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finabio2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00" y="110066"/>
            <a:ext cx="1308099" cy="8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53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744" y="444499"/>
            <a:ext cx="8825658" cy="966721"/>
          </a:xfrm>
        </p:spPr>
        <p:txBody>
          <a:bodyPr/>
          <a:lstStyle/>
          <a:p>
            <a:pPr algn="ctr"/>
            <a:r>
              <a:rPr lang="en-US" sz="3600" b="1" dirty="0" smtClean="0"/>
              <a:t>Quality Control in Biotechnology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3598" y="3635004"/>
            <a:ext cx="82553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</a:rPr>
              <a:t>Andrew Lees, Ph.D</a:t>
            </a:r>
            <a:r>
              <a:rPr lang="en-US" sz="3600" b="1" i="1" dirty="0" smtClean="0"/>
              <a:t>.</a:t>
            </a:r>
          </a:p>
          <a:p>
            <a:pPr algn="ctr"/>
            <a:r>
              <a:rPr lang="en-US" sz="2400" b="1" i="1" dirty="0" smtClean="0"/>
              <a:t>Scientific Director</a:t>
            </a:r>
          </a:p>
          <a:p>
            <a:pPr algn="ctr"/>
            <a:r>
              <a:rPr lang="en-US" sz="2800" b="1" i="1" dirty="0" smtClean="0"/>
              <a:t>Fina BioSolutions LLC</a:t>
            </a:r>
          </a:p>
          <a:p>
            <a:pPr algn="ctr"/>
            <a:endParaRPr lang="en-US" sz="2800" b="1" i="1" dirty="0" smtClean="0"/>
          </a:p>
          <a:p>
            <a:pPr algn="ctr"/>
            <a:r>
              <a:rPr lang="en-US" sz="3600" b="1" i="1" dirty="0" err="1" smtClean="0"/>
              <a:t>www.FinaBio.com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9216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49518"/>
            <a:ext cx="3849689" cy="855382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M</a:t>
            </a:r>
            <a:r>
              <a:rPr lang="en-US" b="1" i="1" dirty="0" smtClean="0">
                <a:solidFill>
                  <a:srgbClr val="FFFF00"/>
                </a:solidFill>
              </a:rPr>
              <a:t>odifications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061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Post-translation modifications</a:t>
            </a:r>
          </a:p>
          <a:p>
            <a:pPr lvl="1"/>
            <a:r>
              <a:rPr lang="en-US" dirty="0" smtClean="0"/>
              <a:t>Chemical changes not directly coded in DNA</a:t>
            </a:r>
          </a:p>
          <a:p>
            <a:pPr lvl="2"/>
            <a:r>
              <a:rPr lang="en-US" dirty="0" smtClean="0"/>
              <a:t>Glycosylation</a:t>
            </a:r>
          </a:p>
          <a:p>
            <a:pPr lvl="2"/>
            <a:r>
              <a:rPr lang="en-US" dirty="0" smtClean="0"/>
              <a:t>Phosphorylation</a:t>
            </a:r>
          </a:p>
          <a:p>
            <a:pPr lvl="2"/>
            <a:r>
              <a:rPr lang="en-US" dirty="0" err="1" smtClean="0"/>
              <a:t>Lipidation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b="1" i="1" dirty="0" smtClean="0">
                <a:solidFill>
                  <a:srgbClr val="FFFF00"/>
                </a:solidFill>
              </a:rPr>
              <a:t>Chemical degradations</a:t>
            </a:r>
          </a:p>
          <a:p>
            <a:pPr lvl="1"/>
            <a:r>
              <a:rPr lang="en-US" dirty="0" smtClean="0"/>
              <a:t>Oxidations</a:t>
            </a:r>
          </a:p>
          <a:p>
            <a:pPr lvl="1"/>
            <a:r>
              <a:rPr lang="en-US" dirty="0" smtClean="0"/>
              <a:t>De-</a:t>
            </a:r>
            <a:r>
              <a:rPr lang="en-US" dirty="0" err="1" smtClean="0"/>
              <a:t>amidation</a:t>
            </a:r>
            <a:endParaRPr lang="en-US" dirty="0" smtClean="0"/>
          </a:p>
          <a:p>
            <a:pPr lvl="1"/>
            <a:r>
              <a:rPr lang="en-US" dirty="0" smtClean="0"/>
              <a:t>Rearrangements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98" y="1244600"/>
            <a:ext cx="6166502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8718"/>
            <a:ext cx="9404723" cy="944282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Genetic Engineering (bacterial)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231900"/>
            <a:ext cx="84201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1" y="1511300"/>
            <a:ext cx="3417889" cy="140053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Monoclonal </a:t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7810501" cy="69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9400" y="190500"/>
            <a:ext cx="2841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Bioprocessing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Unit Operations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7801" y="482600"/>
            <a:ext cx="3625429" cy="5054600"/>
            <a:chOff x="177801" y="482600"/>
            <a:chExt cx="3625429" cy="5054600"/>
          </a:xfrm>
        </p:grpSpPr>
        <p:pic>
          <p:nvPicPr>
            <p:cNvPr id="5" name="Picture 4" descr="screen2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01" y="825500"/>
              <a:ext cx="3625429" cy="4711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82700" y="482600"/>
              <a:ext cx="1682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Fermentation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48100" y="2501900"/>
            <a:ext cx="2276594" cy="4356100"/>
            <a:chOff x="4140200" y="2501900"/>
            <a:chExt cx="2276594" cy="4356100"/>
          </a:xfrm>
        </p:grpSpPr>
        <p:pic>
          <p:nvPicPr>
            <p:cNvPr id="6" name="Picture 5" descr="screen2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2882900"/>
              <a:ext cx="2276594" cy="39751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32300" y="2501900"/>
              <a:ext cx="1799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Centrifugation</a:t>
              </a:r>
              <a:endParaRPr lang="en-US" dirty="0"/>
            </a:p>
          </p:txBody>
        </p:sp>
      </p:grpSp>
      <p:pic>
        <p:nvPicPr>
          <p:cNvPr id="12" name="Picture 11" descr="screen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206500"/>
            <a:ext cx="4783772" cy="2336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83400" y="3898900"/>
            <a:ext cx="3714365" cy="2959100"/>
            <a:chOff x="6883400" y="3898900"/>
            <a:chExt cx="3714365" cy="2959100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400" y="3898900"/>
              <a:ext cx="3714365" cy="246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645400" y="6488668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Chromatography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33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2045178">
            <a:off x="2565400" y="1282700"/>
            <a:ext cx="1600200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0900" y="825500"/>
            <a:ext cx="182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inputs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92600" y="1257300"/>
            <a:ext cx="1879600" cy="1879600"/>
            <a:chOff x="6959600" y="1892300"/>
            <a:chExt cx="1879600" cy="1879600"/>
          </a:xfrm>
        </p:grpSpPr>
        <p:sp>
          <p:nvSpPr>
            <p:cNvPr id="6" name="Rectangle 5"/>
            <p:cNvSpPr/>
            <p:nvPr/>
          </p:nvSpPr>
          <p:spPr>
            <a:xfrm>
              <a:off x="6959600" y="1892300"/>
              <a:ext cx="1879600" cy="18796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2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01" y="2234286"/>
              <a:ext cx="1574800" cy="129631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495800" y="3162300"/>
            <a:ext cx="152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Cells</a:t>
            </a:r>
          </a:p>
          <a:p>
            <a:pPr algn="ctr"/>
            <a:r>
              <a:rPr lang="en-US" dirty="0" smtClean="0"/>
              <a:t>“black box”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6600" y="3924300"/>
            <a:ext cx="208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variables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9652967">
            <a:off x="2793999" y="3289299"/>
            <a:ext cx="1600200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562100"/>
            <a:ext cx="2360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Biologically derived</a:t>
            </a:r>
          </a:p>
          <a:p>
            <a:r>
              <a:rPr lang="en-US" dirty="0" smtClean="0"/>
              <a:t>Chemically derived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400801" y="1320800"/>
            <a:ext cx="1600200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80400" y="1358900"/>
            <a:ext cx="18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Variable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rude product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75100" y="584200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Inherent heterogeneity</a:t>
            </a:r>
          </a:p>
          <a:p>
            <a:r>
              <a:rPr lang="en-US" dirty="0" smtClean="0"/>
              <a:t>Stochastic processes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9563101" y="2184400"/>
            <a:ext cx="1600200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804400" y="3581400"/>
            <a:ext cx="1917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Heterogeneous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roduct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8302093">
            <a:off x="8318501" y="4089400"/>
            <a:ext cx="1600200" cy="825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48500" y="5181600"/>
            <a:ext cx="150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Formulation</a:t>
            </a:r>
            <a:endParaRPr lang="en-US" dirty="0"/>
          </a:p>
        </p:txBody>
      </p:sp>
      <p:pic>
        <p:nvPicPr>
          <p:cNvPr id="24" name="Picture 23" descr="screen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21823"/>
            <a:ext cx="4000500" cy="22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171700"/>
            <a:ext cx="3773244" cy="459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304800"/>
            <a:ext cx="327525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Herceptin</a:t>
            </a:r>
          </a:p>
          <a:p>
            <a:pPr algn="ctr"/>
            <a:r>
              <a:rPr lang="en-US" dirty="0" smtClean="0"/>
              <a:t>(anti-cancer antibody)</a:t>
            </a:r>
          </a:p>
          <a:p>
            <a:endParaRPr lang="en-US" dirty="0"/>
          </a:p>
          <a:p>
            <a:r>
              <a:rPr lang="en-US" dirty="0" smtClean="0"/>
              <a:t>Seven different </a:t>
            </a:r>
            <a:r>
              <a:rPr lang="en-US" dirty="0" err="1" smtClean="0"/>
              <a:t>glycoforms</a:t>
            </a:r>
            <a:r>
              <a:rPr lang="en-US" dirty="0" smtClean="0"/>
              <a:t>, </a:t>
            </a:r>
          </a:p>
          <a:p>
            <a:r>
              <a:rPr lang="en-US" dirty="0"/>
              <a:t>e</a:t>
            </a:r>
            <a:r>
              <a:rPr lang="en-US" dirty="0" smtClean="0"/>
              <a:t>ach with different levels of</a:t>
            </a:r>
          </a:p>
          <a:p>
            <a:r>
              <a:rPr lang="en-US" dirty="0"/>
              <a:t>b</a:t>
            </a:r>
            <a:r>
              <a:rPr lang="en-US" dirty="0" smtClean="0"/>
              <a:t>iological </a:t>
            </a:r>
            <a:r>
              <a:rPr lang="en-US" dirty="0" err="1" smtClean="0"/>
              <a:t>acitivity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10200" y="3251200"/>
            <a:ext cx="6604000" cy="2959099"/>
            <a:chOff x="5410200" y="3251200"/>
            <a:chExt cx="6604000" cy="2959099"/>
          </a:xfrm>
        </p:grpSpPr>
        <p:pic>
          <p:nvPicPr>
            <p:cNvPr id="5" name="Picture 4" descr="screen35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934538"/>
              <a:ext cx="6604000" cy="22757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89700" y="3251200"/>
              <a:ext cx="40476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Variability of materials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2082800"/>
            <a:ext cx="522713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Quality by Design (</a:t>
            </a:r>
            <a:r>
              <a:rPr lang="en-US" sz="2800" b="1" dirty="0" err="1" smtClean="0">
                <a:solidFill>
                  <a:srgbClr val="FFFF00"/>
                </a:solidFill>
              </a:rPr>
              <a:t>QbD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/>
              <a:t>	Operate within a specified design space</a:t>
            </a:r>
          </a:p>
          <a:p>
            <a:r>
              <a:rPr lang="en-US" dirty="0" smtClean="0"/>
              <a:t>		Target Product Profile</a:t>
            </a:r>
          </a:p>
          <a:p>
            <a:r>
              <a:rPr lang="en-US" dirty="0" smtClean="0"/>
              <a:t>		Critical Quality Attributes	</a:t>
            </a:r>
          </a:p>
          <a:p>
            <a:r>
              <a:rPr lang="en-US" dirty="0" smtClean="0"/>
              <a:t>		Critical Product Attributes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Better understanding of process and product</a:t>
            </a:r>
          </a:p>
          <a:p>
            <a:r>
              <a:rPr lang="en-US" dirty="0"/>
              <a:t>Defining design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Allows for more variability</a:t>
            </a:r>
          </a:p>
          <a:p>
            <a:endParaRPr lang="en-US" dirty="0"/>
          </a:p>
          <a:p>
            <a:r>
              <a:rPr lang="en-US" dirty="0" smtClean="0"/>
              <a:t>Process Analytical Technologies</a:t>
            </a:r>
          </a:p>
          <a:p>
            <a:r>
              <a:rPr lang="en-US" dirty="0"/>
              <a:t>	</a:t>
            </a:r>
            <a:r>
              <a:rPr lang="en-US" dirty="0" smtClean="0"/>
              <a:t>Real time monitoring &amp; feedback.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501900" y="419100"/>
            <a:ext cx="557620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Product by process</a:t>
            </a:r>
          </a:p>
          <a:p>
            <a:r>
              <a:rPr lang="en-US" dirty="0"/>
              <a:t>	Lot release </a:t>
            </a:r>
            <a:r>
              <a:rPr lang="en-US" dirty="0" smtClean="0"/>
              <a:t>criteria</a:t>
            </a:r>
            <a:r>
              <a:rPr lang="en-US" dirty="0"/>
              <a:t>- pass/</a:t>
            </a:r>
            <a:r>
              <a:rPr lang="en-US" dirty="0" smtClean="0"/>
              <a:t>fail</a:t>
            </a:r>
          </a:p>
          <a:p>
            <a:r>
              <a:rPr lang="en-US" dirty="0"/>
              <a:t>	</a:t>
            </a:r>
            <a:r>
              <a:rPr lang="en-US" dirty="0" smtClean="0"/>
              <a:t>Very difficult to make process improvements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4566" y="2270786"/>
            <a:ext cx="60210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Design of </a:t>
            </a:r>
            <a:r>
              <a:rPr lang="en-US" sz="4400" b="1" i="1" dirty="0" smtClean="0">
                <a:solidFill>
                  <a:srgbClr val="FFFF00"/>
                </a:solidFill>
              </a:rPr>
              <a:t>Experiment</a:t>
            </a:r>
          </a:p>
          <a:p>
            <a:pPr algn="ctr"/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960" y="165330"/>
            <a:ext cx="9960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00"/>
                </a:solidFill>
              </a:rPr>
              <a:t>Understanding the operating space</a:t>
            </a:r>
          </a:p>
        </p:txBody>
      </p:sp>
      <p:pic>
        <p:nvPicPr>
          <p:cNvPr id="5" name="Picture 1" descr="scree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02" y="3155978"/>
            <a:ext cx="7701085" cy="306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3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4341" y="555745"/>
            <a:ext cx="7797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Design of Experiment (DOE)</a:t>
            </a:r>
          </a:p>
          <a:p>
            <a:pPr algn="ctr"/>
            <a:endParaRPr lang="en-US" sz="3200" b="1" dirty="0" smtClean="0"/>
          </a:p>
          <a:p>
            <a:pPr marL="457200" indent="-457200">
              <a:buFont typeface="Wingdings" charset="2"/>
              <a:buChar char="u"/>
            </a:pPr>
            <a:r>
              <a:rPr lang="en-US" sz="2400" b="1" i="1" dirty="0" smtClean="0"/>
              <a:t>A statistical method to model a process</a:t>
            </a:r>
          </a:p>
          <a:p>
            <a:pPr marL="457200" indent="-457200">
              <a:buFont typeface="Wingdings" charset="2"/>
              <a:buChar char="u"/>
            </a:pPr>
            <a:endParaRPr lang="en-US" sz="2400" b="1" i="1" dirty="0" smtClean="0"/>
          </a:p>
          <a:p>
            <a:pPr marL="457200" indent="-457200">
              <a:buFont typeface="Wingdings" charset="2"/>
              <a:buChar char="u"/>
            </a:pPr>
            <a:r>
              <a:rPr lang="en-US" sz="2400" b="1" i="1" dirty="0" smtClean="0"/>
              <a:t>Many fewer experiments than “one factor at a time”</a:t>
            </a:r>
          </a:p>
          <a:p>
            <a:pPr marL="457200" indent="-457200">
              <a:buFont typeface="Wingdings" charset="2"/>
              <a:buChar char="u"/>
            </a:pPr>
            <a:endParaRPr lang="en-US" sz="2400" b="1" i="1" dirty="0" smtClean="0"/>
          </a:p>
          <a:p>
            <a:pPr marL="457200" indent="-457200">
              <a:buFont typeface="Wingdings" charset="2"/>
              <a:buChar char="u"/>
            </a:pPr>
            <a:r>
              <a:rPr lang="en-US" sz="2400" b="1" i="1" dirty="0" smtClean="0"/>
              <a:t>Allows for modeling interactions</a:t>
            </a:r>
          </a:p>
          <a:p>
            <a:pPr marL="457200" indent="-457200">
              <a:buFont typeface="Wingdings" charset="2"/>
              <a:buChar char="u"/>
            </a:pPr>
            <a:endParaRPr lang="en-US" sz="2400" b="1" i="1" dirty="0" smtClean="0"/>
          </a:p>
          <a:p>
            <a:pPr marL="457200" indent="-457200">
              <a:buFont typeface="Wingdings" charset="2"/>
              <a:buChar char="u"/>
            </a:pPr>
            <a:r>
              <a:rPr lang="en-US" sz="2400" b="1" i="1" dirty="0" smtClean="0"/>
              <a:t>Useful to determine critical parameters</a:t>
            </a:r>
          </a:p>
          <a:p>
            <a:pPr marL="457200" indent="-457200">
              <a:buFont typeface="Wingdings" charset="2"/>
              <a:buChar char="u"/>
            </a:pPr>
            <a:endParaRPr lang="en-US" sz="2400" b="1" i="1" dirty="0"/>
          </a:p>
          <a:p>
            <a:pPr marL="457200" indent="-457200">
              <a:buFont typeface="Wingdings" charset="2"/>
              <a:buChar char="u"/>
            </a:pPr>
            <a:r>
              <a:rPr lang="en-US" sz="2400" b="1" i="1" dirty="0" smtClean="0"/>
              <a:t>Critical for “Quality by Design”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4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59" y="787302"/>
            <a:ext cx="9445059" cy="4313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367" y="5442842"/>
            <a:ext cx="7721600" cy="96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4978" y="185635"/>
            <a:ext cx="9369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Application of Design of Experiment to Conjugate </a:t>
            </a:r>
            <a:r>
              <a:rPr lang="en-US" b="1" i="1" dirty="0" smtClean="0"/>
              <a:t>Vaccines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834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na on Piano edi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4672"/>
          <a:stretch>
            <a:fillRect/>
          </a:stretch>
        </p:blipFill>
        <p:spPr bwMode="auto">
          <a:xfrm>
            <a:off x="88900" y="266700"/>
            <a:ext cx="6245541" cy="29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2013-07-10 09.54.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3054152"/>
            <a:ext cx="6426200" cy="3626047"/>
          </a:xfrm>
          <a:prstGeom prst="rect">
            <a:avLst/>
          </a:prstGeom>
        </p:spPr>
      </p:pic>
      <p:pic>
        <p:nvPicPr>
          <p:cNvPr id="9" name="Picture 8" descr="2013-07-10 09.53.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1400"/>
            <a:ext cx="5716427" cy="3060643"/>
          </a:xfrm>
          <a:prstGeom prst="rect">
            <a:avLst/>
          </a:prstGeom>
        </p:spPr>
      </p:pic>
      <p:pic>
        <p:nvPicPr>
          <p:cNvPr id="12" name="Picture 11" descr="finabio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-787400"/>
            <a:ext cx="7404100" cy="4864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6000" y="457200"/>
            <a:ext cx="1536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oteworthy Light"/>
                <a:cs typeface="Noteworthy Light"/>
              </a:rPr>
              <a:t>Fina</a:t>
            </a:r>
            <a:endParaRPr lang="en-US" sz="3200" i="1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6651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"/>
            <a:ext cx="692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Design of Experiment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425321" y="1478191"/>
            <a:ext cx="6766679" cy="5075009"/>
            <a:chOff x="1405396" y="1186091"/>
            <a:chExt cx="6766679" cy="50750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5396" y="1186091"/>
              <a:ext cx="6766679" cy="50750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5393268" y="5084234"/>
              <a:ext cx="2260599" cy="609600"/>
              <a:chOff x="5562601" y="5257801"/>
              <a:chExt cx="2260599" cy="609600"/>
            </a:xfrm>
          </p:grpSpPr>
          <p:sp>
            <p:nvSpPr>
              <p:cNvPr id="3" name="Right Arrow 2"/>
              <p:cNvSpPr/>
              <p:nvPr/>
            </p:nvSpPr>
            <p:spPr>
              <a:xfrm rot="9369530">
                <a:off x="5562601" y="5257801"/>
                <a:ext cx="2146300" cy="609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 rot="20226590">
                <a:off x="5765800" y="5333999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Concentration</a:t>
                </a:r>
                <a:endParaRPr lang="en-US" b="1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501929" y="4012068"/>
              <a:ext cx="698500" cy="2046347"/>
              <a:chOff x="2408796" y="4164468"/>
              <a:chExt cx="698500" cy="2046347"/>
            </a:xfrm>
          </p:grpSpPr>
          <p:sp>
            <p:nvSpPr>
              <p:cNvPr id="8" name="Right Arrow 7"/>
              <p:cNvSpPr/>
              <p:nvPr/>
            </p:nvSpPr>
            <p:spPr>
              <a:xfrm rot="13541059">
                <a:off x="1748442" y="4824822"/>
                <a:ext cx="2019208" cy="6985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2762408">
                <a:off x="1892302" y="5067299"/>
                <a:ext cx="1917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CDAP Ratio</a:t>
                </a:r>
                <a:endParaRPr lang="en-US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044701" y="1809750"/>
              <a:ext cx="609600" cy="1943100"/>
              <a:chOff x="1797051" y="1809750"/>
              <a:chExt cx="609600" cy="1943100"/>
            </a:xfrm>
          </p:grpSpPr>
          <p:sp>
            <p:nvSpPr>
              <p:cNvPr id="10" name="Right Arrow 9"/>
              <p:cNvSpPr/>
              <p:nvPr/>
            </p:nvSpPr>
            <p:spPr>
              <a:xfrm rot="17344801">
                <a:off x="1130301" y="2476500"/>
                <a:ext cx="1943100" cy="609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7466729">
                <a:off x="1244147" y="2645732"/>
                <a:ext cx="1745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% conjugate</a:t>
                </a:r>
                <a:endParaRPr lang="en-US" b="1" dirty="0"/>
              </a:p>
            </p:txBody>
          </p:sp>
        </p:grpSp>
      </p:grpSp>
      <p:pic>
        <p:nvPicPr>
          <p:cNvPr id="17" name="Picture 16" descr="JV0068 TNPBSA dex HPLC overla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3" y="2489200"/>
            <a:ext cx="4977574" cy="30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36475"/>
            <a:ext cx="8242300" cy="5681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5173" y="279400"/>
            <a:ext cx="67552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Process Analytical Technologies (PAT)</a:t>
            </a:r>
          </a:p>
          <a:p>
            <a:pPr algn="ctr"/>
            <a:r>
              <a:rPr lang="en-US" dirty="0" smtClean="0"/>
              <a:t>Real time feedback to control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1" y="0"/>
            <a:ext cx="9404723" cy="741082"/>
          </a:xfrm>
        </p:spPr>
        <p:txBody>
          <a:bodyPr/>
          <a:lstStyle/>
          <a:p>
            <a:r>
              <a:rPr lang="en-US" b="1" i="1" dirty="0" smtClean="0"/>
              <a:t>Types of Vaccines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049618"/>
            <a:ext cx="4357688" cy="3789082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Subunit (protein) vaccines</a:t>
            </a:r>
          </a:p>
          <a:p>
            <a:pPr lvl="1"/>
            <a:r>
              <a:rPr lang="en-US" dirty="0" smtClean="0"/>
              <a:t>Tetanus toxoid </a:t>
            </a:r>
          </a:p>
          <a:p>
            <a:pPr lvl="1"/>
            <a:r>
              <a:rPr lang="en-US" dirty="0" err="1" smtClean="0"/>
              <a:t>Diptheria</a:t>
            </a:r>
            <a:r>
              <a:rPr lang="en-US" dirty="0" smtClean="0"/>
              <a:t> toxoid</a:t>
            </a:r>
          </a:p>
          <a:p>
            <a:pPr lvl="1"/>
            <a:r>
              <a:rPr lang="en-US" dirty="0" smtClean="0"/>
              <a:t>Pneumococcal (</a:t>
            </a:r>
            <a:r>
              <a:rPr lang="en-US" dirty="0" err="1" smtClean="0"/>
              <a:t>PneumoVax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i="1" dirty="0" smtClean="0"/>
              <a:t>Killed vaccines</a:t>
            </a:r>
          </a:p>
          <a:p>
            <a:pPr lvl="1"/>
            <a:r>
              <a:rPr lang="en-US" dirty="0" smtClean="0"/>
              <a:t>Rubella, Measles, </a:t>
            </a:r>
          </a:p>
          <a:p>
            <a:pPr lvl="1"/>
            <a:r>
              <a:rPr lang="en-US" dirty="0" smtClean="0"/>
              <a:t>Polio (Salk)</a:t>
            </a:r>
          </a:p>
          <a:p>
            <a:pPr lvl="1"/>
            <a:r>
              <a:rPr lang="en-US" dirty="0" smtClean="0"/>
              <a:t>Flu</a:t>
            </a:r>
          </a:p>
          <a:p>
            <a:pPr lvl="1"/>
            <a:r>
              <a:rPr lang="en-US" dirty="0" smtClean="0"/>
              <a:t>Hepatitis A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56300" y="2947938"/>
            <a:ext cx="3937000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900" b="1" i="1" dirty="0">
                <a:latin typeface="+mj-lt"/>
              </a:rPr>
              <a:t>Live attenuated </a:t>
            </a:r>
            <a:r>
              <a:rPr lang="en-US" sz="1900" b="1" i="1" dirty="0" smtClean="0">
                <a:latin typeface="+mj-lt"/>
              </a:rPr>
              <a:t>vaccines</a:t>
            </a:r>
            <a:endParaRPr lang="en-US" sz="1900" b="1" i="1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Polio (Sabin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Flu (</a:t>
            </a:r>
            <a:r>
              <a:rPr lang="en-US" dirty="0" err="1">
                <a:latin typeface="+mj-lt"/>
              </a:rPr>
              <a:t>Flumist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Rotavirus (</a:t>
            </a:r>
            <a:r>
              <a:rPr lang="en-US" dirty="0" err="1">
                <a:latin typeface="+mj-lt"/>
              </a:rPr>
              <a:t>Rotarix</a:t>
            </a:r>
            <a:r>
              <a:rPr lang="en-US" dirty="0">
                <a:latin typeface="+mj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900" b="1" i="1" dirty="0">
                <a:latin typeface="+mj-lt"/>
              </a:rPr>
              <a:t>Virus Like Particles (VLP</a:t>
            </a:r>
            <a:r>
              <a:rPr lang="en-US" sz="1900" b="1" i="1" dirty="0" smtClean="0">
                <a:latin typeface="+mj-lt"/>
              </a:rPr>
              <a:t>)</a:t>
            </a:r>
            <a:endParaRPr lang="en-US" sz="1900" b="1" i="1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HPV (</a:t>
            </a:r>
            <a:r>
              <a:rPr lang="en-US" dirty="0" err="1">
                <a:latin typeface="+mj-lt"/>
              </a:rPr>
              <a:t>Gardisil</a:t>
            </a:r>
            <a:r>
              <a:rPr lang="en-US" dirty="0">
                <a:latin typeface="+mj-lt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900" b="1" i="1" dirty="0">
                <a:latin typeface="+mj-lt"/>
              </a:rPr>
              <a:t>New Generation Vaccines</a:t>
            </a:r>
          </a:p>
          <a:p>
            <a:pPr marL="742950" lvl="1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DNA vaccines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8714" y="983734"/>
            <a:ext cx="3929281" cy="1777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sz="1900" b="1" i="1" dirty="0" smtClean="0"/>
              <a:t>Conjugate vaccines</a:t>
            </a:r>
          </a:p>
          <a:p>
            <a:pPr marL="1200150" lvl="2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dirty="0" smtClean="0"/>
              <a:t>Pneumococcal (</a:t>
            </a:r>
            <a:r>
              <a:rPr lang="en-US" dirty="0" err="1" smtClean="0"/>
              <a:t>Prevnar</a:t>
            </a:r>
            <a:r>
              <a:rPr lang="en-US" dirty="0" smtClean="0"/>
              <a:t>)</a:t>
            </a:r>
          </a:p>
          <a:p>
            <a:pPr marL="1200150" lvl="2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dirty="0" err="1" smtClean="0"/>
              <a:t>Meningicoccal</a:t>
            </a:r>
            <a:r>
              <a:rPr lang="en-US" dirty="0" smtClean="0"/>
              <a:t> (</a:t>
            </a:r>
            <a:r>
              <a:rPr lang="en-US" dirty="0" err="1" smtClean="0"/>
              <a:t>Menactra</a:t>
            </a:r>
            <a:r>
              <a:rPr lang="en-US" dirty="0" smtClean="0"/>
              <a:t>)</a:t>
            </a:r>
          </a:p>
          <a:p>
            <a:pPr marL="1200150" lvl="2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dirty="0" err="1" smtClean="0"/>
              <a:t>Haemophilus</a:t>
            </a:r>
            <a:r>
              <a:rPr lang="en-US" dirty="0" smtClean="0"/>
              <a:t> b (</a:t>
            </a:r>
            <a:r>
              <a:rPr lang="en-US" dirty="0" err="1" smtClean="0"/>
              <a:t>Hib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63033" y="368300"/>
            <a:ext cx="3285067" cy="1117600"/>
          </a:xfrm>
        </p:spPr>
        <p:txBody>
          <a:bodyPr/>
          <a:lstStyle/>
          <a:p>
            <a:pPr algn="ctr" eaLnBrk="1" hangingPunct="1"/>
            <a:r>
              <a:rPr lang="en-US" sz="3200" b="1" i="1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Polysaccharide Vaccine</a:t>
            </a:r>
            <a:endParaRPr lang="en-US" sz="3200" b="1" i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7338" y="1781057"/>
            <a:ext cx="2580646" cy="1475143"/>
            <a:chOff x="817338" y="1781057"/>
            <a:chExt cx="2580646" cy="1475143"/>
          </a:xfrm>
        </p:grpSpPr>
        <p:sp>
          <p:nvSpPr>
            <p:cNvPr id="44046" name="Freeform 14"/>
            <p:cNvSpPr>
              <a:spLocks/>
            </p:cNvSpPr>
            <p:nvPr/>
          </p:nvSpPr>
          <p:spPr bwMode="auto">
            <a:xfrm>
              <a:off x="817338" y="1781057"/>
              <a:ext cx="2580646" cy="844565"/>
            </a:xfrm>
            <a:custGeom>
              <a:avLst/>
              <a:gdLst>
                <a:gd name="T0" fmla="*/ 369 w 1320"/>
                <a:gd name="T1" fmla="*/ 948 h 948"/>
                <a:gd name="T2" fmla="*/ 126 w 1320"/>
                <a:gd name="T3" fmla="*/ 93 h 948"/>
                <a:gd name="T4" fmla="*/ 1125 w 1320"/>
                <a:gd name="T5" fmla="*/ 390 h 948"/>
                <a:gd name="T6" fmla="*/ 1296 w 1320"/>
                <a:gd name="T7" fmla="*/ 435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0" h="948">
                  <a:moveTo>
                    <a:pt x="369" y="948"/>
                  </a:moveTo>
                  <a:cubicBezTo>
                    <a:pt x="184" y="567"/>
                    <a:pt x="0" y="186"/>
                    <a:pt x="126" y="93"/>
                  </a:cubicBezTo>
                  <a:cubicBezTo>
                    <a:pt x="252" y="0"/>
                    <a:pt x="930" y="333"/>
                    <a:pt x="1125" y="390"/>
                  </a:cubicBezTo>
                  <a:cubicBezTo>
                    <a:pt x="1320" y="447"/>
                    <a:pt x="1308" y="441"/>
                    <a:pt x="1296" y="43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851839" y="2794535"/>
              <a:ext cx="24993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/>
                <a:t>Polysaccharide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63690" y="1620838"/>
            <a:ext cx="6941311" cy="1762069"/>
            <a:chOff x="3763690" y="1620838"/>
            <a:chExt cx="6941311" cy="1762069"/>
          </a:xfrm>
        </p:grpSpPr>
        <p:grpSp>
          <p:nvGrpSpPr>
            <p:cNvPr id="17414" name="Group 4"/>
            <p:cNvGrpSpPr>
              <a:grpSpLocks/>
            </p:cNvGrpSpPr>
            <p:nvPr/>
          </p:nvGrpSpPr>
          <p:grpSpPr bwMode="auto">
            <a:xfrm>
              <a:off x="4804834" y="1620838"/>
              <a:ext cx="1890069" cy="1762069"/>
              <a:chOff x="700" y="1629"/>
              <a:chExt cx="988" cy="1377"/>
            </a:xfrm>
          </p:grpSpPr>
          <p:sp>
            <p:nvSpPr>
              <p:cNvPr id="44037" name="Oval 5"/>
              <p:cNvSpPr>
                <a:spLocks noChangeArrowheads="1"/>
              </p:cNvSpPr>
              <p:nvPr/>
            </p:nvSpPr>
            <p:spPr bwMode="auto">
              <a:xfrm>
                <a:off x="959" y="2071"/>
                <a:ext cx="201" cy="17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38" name="Oval 6"/>
              <p:cNvSpPr>
                <a:spLocks noChangeArrowheads="1"/>
              </p:cNvSpPr>
              <p:nvPr/>
            </p:nvSpPr>
            <p:spPr bwMode="auto">
              <a:xfrm>
                <a:off x="1365" y="2239"/>
                <a:ext cx="198" cy="1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39" name="Oval 7"/>
              <p:cNvSpPr>
                <a:spLocks noChangeArrowheads="1"/>
              </p:cNvSpPr>
              <p:nvPr/>
            </p:nvSpPr>
            <p:spPr bwMode="auto">
              <a:xfrm>
                <a:off x="918" y="1736"/>
                <a:ext cx="200" cy="17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0" name="Oval 8"/>
              <p:cNvSpPr>
                <a:spLocks noChangeArrowheads="1"/>
              </p:cNvSpPr>
              <p:nvPr/>
            </p:nvSpPr>
            <p:spPr bwMode="auto">
              <a:xfrm>
                <a:off x="1238" y="1629"/>
                <a:ext cx="201" cy="1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1" name="Oval 9"/>
              <p:cNvSpPr>
                <a:spLocks noChangeArrowheads="1"/>
              </p:cNvSpPr>
              <p:nvPr/>
            </p:nvSpPr>
            <p:spPr bwMode="auto">
              <a:xfrm>
                <a:off x="1232" y="1948"/>
                <a:ext cx="205" cy="16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2" name="Oval 10"/>
              <p:cNvSpPr>
                <a:spLocks noChangeArrowheads="1"/>
              </p:cNvSpPr>
              <p:nvPr/>
            </p:nvSpPr>
            <p:spPr bwMode="auto">
              <a:xfrm>
                <a:off x="1490" y="1832"/>
                <a:ext cx="198" cy="1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3" name="Oval 11"/>
              <p:cNvSpPr>
                <a:spLocks noChangeArrowheads="1"/>
              </p:cNvSpPr>
              <p:nvPr/>
            </p:nvSpPr>
            <p:spPr bwMode="auto">
              <a:xfrm>
                <a:off x="700" y="1979"/>
                <a:ext cx="201" cy="17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4" name="Text Box 12"/>
              <p:cNvSpPr txBox="1">
                <a:spLocks noChangeArrowheads="1"/>
              </p:cNvSpPr>
              <p:nvPr/>
            </p:nvSpPr>
            <p:spPr bwMode="auto">
              <a:xfrm>
                <a:off x="852" y="2645"/>
                <a:ext cx="627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dirty="0"/>
                  <a:t>Protein</a:t>
                </a:r>
                <a:r>
                  <a:rPr lang="en-US" sz="2400" dirty="0"/>
                  <a:t>	</a:t>
                </a:r>
              </a:p>
            </p:txBody>
          </p:sp>
        </p:grp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3763690" y="2003715"/>
              <a:ext cx="554310" cy="646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3600" b="1" dirty="0"/>
                <a:t>+</a:t>
              </a:r>
            </a:p>
          </p:txBody>
        </p:sp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7156339" y="1638823"/>
              <a:ext cx="3548662" cy="849684"/>
              <a:chOff x="3403" y="1782"/>
              <a:chExt cx="1855" cy="664"/>
            </a:xfrm>
          </p:grpSpPr>
          <p:sp>
            <p:nvSpPr>
              <p:cNvPr id="44050" name="Oval 18"/>
              <p:cNvSpPr>
                <a:spLocks noChangeArrowheads="1"/>
              </p:cNvSpPr>
              <p:nvPr/>
            </p:nvSpPr>
            <p:spPr bwMode="auto">
              <a:xfrm>
                <a:off x="4709" y="1799"/>
                <a:ext cx="205" cy="1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51" name="Oval 19"/>
              <p:cNvSpPr>
                <a:spLocks noChangeArrowheads="1"/>
              </p:cNvSpPr>
              <p:nvPr/>
            </p:nvSpPr>
            <p:spPr bwMode="auto">
              <a:xfrm>
                <a:off x="4089" y="2099"/>
                <a:ext cx="199" cy="17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52" name="Line 20"/>
              <p:cNvSpPr>
                <a:spLocks noChangeShapeType="1"/>
              </p:cNvSpPr>
              <p:nvPr/>
            </p:nvSpPr>
            <p:spPr bwMode="auto">
              <a:xfrm flipV="1">
                <a:off x="3403" y="2088"/>
                <a:ext cx="656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53" name="Freeform 21"/>
              <p:cNvSpPr>
                <a:spLocks/>
              </p:cNvSpPr>
              <p:nvPr/>
            </p:nvSpPr>
            <p:spPr bwMode="auto">
              <a:xfrm>
                <a:off x="4137" y="1782"/>
                <a:ext cx="1121" cy="664"/>
              </a:xfrm>
              <a:custGeom>
                <a:avLst/>
                <a:gdLst>
                  <a:gd name="T0" fmla="*/ 369 w 1320"/>
                  <a:gd name="T1" fmla="*/ 948 h 948"/>
                  <a:gd name="T2" fmla="*/ 126 w 1320"/>
                  <a:gd name="T3" fmla="*/ 93 h 948"/>
                  <a:gd name="T4" fmla="*/ 1125 w 1320"/>
                  <a:gd name="T5" fmla="*/ 390 h 948"/>
                  <a:gd name="T6" fmla="*/ 1296 w 1320"/>
                  <a:gd name="T7" fmla="*/ 435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0" h="948">
                    <a:moveTo>
                      <a:pt x="369" y="948"/>
                    </a:moveTo>
                    <a:cubicBezTo>
                      <a:pt x="184" y="567"/>
                      <a:pt x="0" y="186"/>
                      <a:pt x="126" y="93"/>
                    </a:cubicBezTo>
                    <a:cubicBezTo>
                      <a:pt x="252" y="0"/>
                      <a:pt x="930" y="333"/>
                      <a:pt x="1125" y="390"/>
                    </a:cubicBezTo>
                    <a:cubicBezTo>
                      <a:pt x="1320" y="447"/>
                      <a:pt x="1308" y="441"/>
                      <a:pt x="1296" y="43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54" name="Oval 22"/>
              <p:cNvSpPr>
                <a:spLocks noChangeArrowheads="1"/>
              </p:cNvSpPr>
              <p:nvPr/>
            </p:nvSpPr>
            <p:spPr bwMode="auto">
              <a:xfrm>
                <a:off x="4211" y="1876"/>
                <a:ext cx="202" cy="16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55" name="Oval 23"/>
              <p:cNvSpPr>
                <a:spLocks noChangeArrowheads="1"/>
              </p:cNvSpPr>
              <p:nvPr/>
            </p:nvSpPr>
            <p:spPr bwMode="auto">
              <a:xfrm>
                <a:off x="4893" y="2042"/>
                <a:ext cx="204" cy="17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01600" y="399517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charset="2"/>
              <a:buChar char="u"/>
            </a:pPr>
            <a:r>
              <a:rPr lang="en-US" sz="2400" b="1" i="1" dirty="0">
                <a:solidFill>
                  <a:srgbClr val="FFFF00"/>
                </a:solidFill>
              </a:rPr>
              <a:t>Poorly immunogenic in infants</a:t>
            </a:r>
          </a:p>
          <a:p>
            <a:pPr marL="800100" lvl="1" indent="-342900">
              <a:buFont typeface="Wingdings" charset="2"/>
              <a:buChar char="u"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800100" lvl="1" indent="-342900">
              <a:buFont typeface="Wingdings" charset="2"/>
              <a:buChar char="u"/>
            </a:pPr>
            <a:r>
              <a:rPr lang="en-US" sz="2400" b="1" i="1" dirty="0">
                <a:solidFill>
                  <a:srgbClr val="FFFF00"/>
                </a:solidFill>
              </a:rPr>
              <a:t>No boosting or memory</a:t>
            </a:r>
          </a:p>
          <a:p>
            <a:pPr marL="800100" lvl="1" indent="-342900">
              <a:buFont typeface="Wingdings" charset="2"/>
              <a:buChar char="u"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800100" lvl="1" indent="-342900">
              <a:buFont typeface="Wingdings" charset="2"/>
              <a:buChar char="u"/>
            </a:pPr>
            <a:r>
              <a:rPr lang="en-US" sz="2400" b="1" i="1" dirty="0">
                <a:solidFill>
                  <a:srgbClr val="FFFF00"/>
                </a:solidFill>
              </a:rPr>
              <a:t>No class switching</a:t>
            </a:r>
          </a:p>
          <a:p>
            <a:pPr marL="800100" lvl="1" indent="-342900">
              <a:buFont typeface="Wingdings" charset="2"/>
              <a:buChar char="u"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800100" lvl="1" indent="-342900">
              <a:buFont typeface="Wingdings" charset="2"/>
              <a:buChar char="u"/>
            </a:pPr>
            <a:r>
              <a:rPr lang="en-US" sz="2400" b="1" i="1" dirty="0">
                <a:solidFill>
                  <a:srgbClr val="FFFF00"/>
                </a:solidFill>
              </a:rPr>
              <a:t>No affinity maturation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10100" y="3954464"/>
            <a:ext cx="7454900" cy="2462212"/>
            <a:chOff x="4610100" y="3954464"/>
            <a:chExt cx="7454900" cy="2462212"/>
          </a:xfrm>
        </p:grpSpPr>
        <p:sp>
          <p:nvSpPr>
            <p:cNvPr id="17413" name="Rectangle 3"/>
            <p:cNvSpPr>
              <a:spLocks noChangeArrowheads="1"/>
            </p:cNvSpPr>
            <p:nvPr/>
          </p:nvSpPr>
          <p:spPr bwMode="auto">
            <a:xfrm>
              <a:off x="7171267" y="3954464"/>
              <a:ext cx="4893733" cy="246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charset="2"/>
                <a:buChar char="u"/>
              </a:pPr>
              <a:r>
                <a:rPr lang="en-US" sz="2800" b="1" i="1" dirty="0" smtClean="0"/>
                <a:t>Immunogenic in infants</a:t>
              </a:r>
            </a:p>
            <a:p>
              <a:pPr marL="457200" indent="-457200">
                <a:spcBef>
                  <a:spcPct val="50000"/>
                </a:spcBef>
                <a:buFont typeface="Wingdings" charset="2"/>
                <a:buChar char="u"/>
              </a:pPr>
              <a:r>
                <a:rPr lang="en-US" sz="2800" b="1" i="1" dirty="0" smtClean="0"/>
                <a:t>Boosting and memory</a:t>
              </a:r>
            </a:p>
            <a:p>
              <a:pPr marL="457200" indent="-457200">
                <a:spcBef>
                  <a:spcPct val="50000"/>
                </a:spcBef>
                <a:buFont typeface="Wingdings" charset="2"/>
                <a:buChar char="u"/>
              </a:pPr>
              <a:r>
                <a:rPr lang="en-US" sz="2800" b="1" i="1" dirty="0" smtClean="0"/>
                <a:t>Class </a:t>
              </a:r>
              <a:r>
                <a:rPr lang="en-US" sz="2800" b="1" i="1" dirty="0"/>
                <a:t>switching</a:t>
              </a:r>
            </a:p>
            <a:p>
              <a:pPr marL="457200" indent="-457200">
                <a:spcBef>
                  <a:spcPct val="50000"/>
                </a:spcBef>
                <a:buFont typeface="Wingdings" charset="2"/>
                <a:buChar char="u"/>
              </a:pPr>
              <a:r>
                <a:rPr lang="en-US" sz="2800" b="1" i="1" dirty="0" smtClean="0"/>
                <a:t>Affinity maturation</a:t>
              </a:r>
              <a:endParaRPr lang="en-US" sz="2800" b="1" i="1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610100" y="4838700"/>
              <a:ext cx="24257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27900" y="368300"/>
            <a:ext cx="386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Arial"/>
                <a:cs typeface="Arial"/>
              </a:rPr>
              <a:t>Conjugate</a:t>
            </a:r>
          </a:p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Arial"/>
                <a:cs typeface="Arial"/>
              </a:rPr>
              <a:t>Vaccine</a:t>
            </a:r>
            <a:endParaRPr lang="en-US" sz="3200" b="1" i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4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78140"/>
            <a:ext cx="9404723" cy="1400530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Conjugate Vaccines are Effective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hib incid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19" y="1166954"/>
            <a:ext cx="6776307" cy="5013084"/>
          </a:xfrm>
          <a:prstGeom prst="rect">
            <a:avLst/>
          </a:prstGeom>
        </p:spPr>
      </p:pic>
      <p:pic>
        <p:nvPicPr>
          <p:cNvPr id="4" name="Picture 3" descr="sour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72" y="6420857"/>
            <a:ext cx="4318000" cy="228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1" y="469900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Why Conjugate Vaccines?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4343" y="2122018"/>
            <a:ext cx="5487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Expensive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Challenging to manufacture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Many serotypes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08383" y="169752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i="1" dirty="0" err="1"/>
              <a:t>Haemophilus</a:t>
            </a:r>
            <a:r>
              <a:rPr lang="en-US" sz="3200" b="1" i="1" dirty="0"/>
              <a:t> </a:t>
            </a:r>
            <a:r>
              <a:rPr lang="en-US" sz="3200" b="1" i="1" dirty="0" err="1"/>
              <a:t>influenzae</a:t>
            </a:r>
            <a:r>
              <a:rPr lang="en-US" sz="3200" b="1" i="1" dirty="0"/>
              <a:t> b (</a:t>
            </a:r>
            <a:r>
              <a:rPr lang="en-US" sz="3200" b="1" i="1" dirty="0" err="1"/>
              <a:t>Hib</a:t>
            </a:r>
            <a:r>
              <a:rPr lang="en-US" sz="3200" b="1" i="1" dirty="0"/>
              <a:t>)</a:t>
            </a:r>
          </a:p>
          <a:p>
            <a:pPr algn="ctr"/>
            <a:endParaRPr lang="en-US" sz="3200" b="1" i="1" dirty="0"/>
          </a:p>
          <a:p>
            <a:pPr algn="ctr"/>
            <a:r>
              <a:rPr lang="en-US" sz="3200" b="1" i="1" dirty="0"/>
              <a:t>Neisseria </a:t>
            </a:r>
            <a:r>
              <a:rPr lang="en-US" sz="3200" b="1" i="1" dirty="0" err="1"/>
              <a:t>meningiditis</a:t>
            </a:r>
            <a:r>
              <a:rPr lang="en-US" sz="3200" b="1" i="1" dirty="0"/>
              <a:t>	</a:t>
            </a:r>
          </a:p>
          <a:p>
            <a:pPr algn="ctr"/>
            <a:endParaRPr lang="en-US" sz="3200" b="1" i="1" dirty="0"/>
          </a:p>
          <a:p>
            <a:pPr algn="ctr"/>
            <a:r>
              <a:rPr lang="en-US" sz="3200" b="1" i="1" dirty="0"/>
              <a:t>Streptococcus </a:t>
            </a:r>
            <a:r>
              <a:rPr lang="en-US" sz="3200" b="1" i="1" dirty="0" err="1"/>
              <a:t>pneumoniae</a:t>
            </a:r>
            <a:endParaRPr lang="en-US" sz="3200" b="1" i="1" dirty="0"/>
          </a:p>
          <a:p>
            <a:pPr algn="ctr"/>
            <a:endParaRPr lang="en-US" sz="3200" b="1" i="1" dirty="0"/>
          </a:p>
          <a:p>
            <a:pPr algn="ctr"/>
            <a:r>
              <a:rPr lang="en-US" sz="3200" b="1" i="1" dirty="0"/>
              <a:t>Salmonella </a:t>
            </a:r>
            <a:r>
              <a:rPr lang="en-US" sz="3200" b="1" i="1" dirty="0" err="1"/>
              <a:t>typhi</a:t>
            </a:r>
            <a:endParaRPr lang="en-US" sz="3200" b="1" i="1" dirty="0"/>
          </a:p>
          <a:p>
            <a:pPr algn="ctr"/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3917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799" y="838200"/>
            <a:ext cx="1350617" cy="609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HARVARD STRAIN</a:t>
            </a:r>
            <a:endParaRPr lang="en-US" sz="1200" dirty="0">
              <a:solidFill>
                <a:srgbClr val="18181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609600"/>
            <a:ext cx="152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Cl. </a:t>
            </a:r>
            <a:r>
              <a:rPr lang="en-US" sz="1200" i="1" dirty="0" err="1" smtClean="0">
                <a:solidFill>
                  <a:schemeClr val="tx1"/>
                </a:solidFill>
              </a:rPr>
              <a:t>tetani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0" y="838200"/>
            <a:ext cx="2133600" cy="609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INTERMEDIATE SEED </a:t>
            </a:r>
          </a:p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HIGB (18 -32 </a:t>
            </a:r>
            <a:r>
              <a:rPr lang="en-US" sz="1200" dirty="0" err="1" smtClean="0">
                <a:solidFill>
                  <a:srgbClr val="181818"/>
                </a:solidFill>
              </a:rPr>
              <a:t>hrs</a:t>
            </a:r>
            <a:r>
              <a:rPr lang="en-US" sz="1200" dirty="0" smtClean="0">
                <a:solidFill>
                  <a:srgbClr val="181818"/>
                </a:solidFill>
              </a:rPr>
              <a:t>)</a:t>
            </a:r>
            <a:endParaRPr lang="en-US" sz="1200" dirty="0">
              <a:solidFill>
                <a:srgbClr val="18181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4800" y="838200"/>
            <a:ext cx="2107096" cy="6096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FERMENTOR</a:t>
            </a:r>
          </a:p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35 ± 5°C</a:t>
            </a:r>
          </a:p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ANAEROBIC CULTURE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27200" y="762000"/>
            <a:ext cx="1422400" cy="381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Revival On ATG medium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7200" y="1219200"/>
            <a:ext cx="1524000" cy="152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48 hours at 37 °C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>
            <a:off x="5892800" y="1143000"/>
            <a:ext cx="203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92800" y="762000"/>
            <a:ext cx="1930400" cy="381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Inculcation into production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92800" y="1143000"/>
            <a:ext cx="21336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Medium (Muller &amp;Miller)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(PH – 7.5 ± 0.1)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2286000"/>
            <a:ext cx="13208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CRUDE TOXOID SUBLOT</a:t>
            </a:r>
            <a:endParaRPr lang="en-US" sz="1200" dirty="0">
              <a:solidFill>
                <a:srgbClr val="18181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5600" y="2286000"/>
            <a:ext cx="13208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STERTILE TOXIN</a:t>
            </a:r>
            <a:endParaRPr lang="en-US" sz="1200" dirty="0">
              <a:solidFill>
                <a:srgbClr val="18181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21600" y="2286000"/>
            <a:ext cx="1320800" cy="5334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CULTURE HARVEST 6\7  days</a:t>
            </a:r>
            <a:endParaRPr lang="en-US" sz="1200" dirty="0">
              <a:solidFill>
                <a:srgbClr val="181818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331200" y="2797360"/>
            <a:ext cx="1422400" cy="555441"/>
            <a:chOff x="5410200" y="3102159"/>
            <a:chExt cx="1066800" cy="55544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410200" y="3102159"/>
              <a:ext cx="0" cy="484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410200" y="32766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410200" y="34290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410200" y="35814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867400" y="3200400"/>
              <a:ext cx="6096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rgbClr val="181818"/>
                  </a:solidFill>
                </a:rPr>
                <a:t>SMEAR</a:t>
              </a:r>
              <a:endParaRPr lang="en-US" sz="1050" b="1" dirty="0">
                <a:solidFill>
                  <a:srgbClr val="181818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67400" y="3352800"/>
              <a:ext cx="381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rgbClr val="181818"/>
                  </a:solidFill>
                </a:rPr>
                <a:t>PH</a:t>
              </a:r>
              <a:endParaRPr lang="en-US" sz="1050" b="1" dirty="0">
                <a:solidFill>
                  <a:srgbClr val="181818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67400" y="3505200"/>
              <a:ext cx="5334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rgbClr val="181818"/>
                  </a:solidFill>
                </a:rPr>
                <a:t>LF/ML</a:t>
              </a:r>
              <a:endParaRPr lang="en-US" sz="1050" b="1" dirty="0">
                <a:solidFill>
                  <a:srgbClr val="181818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17291" y="2819400"/>
            <a:ext cx="2085109" cy="838200"/>
            <a:chOff x="2627168" y="3124200"/>
            <a:chExt cx="1563832" cy="8382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628900" y="31242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8900" y="3276600"/>
              <a:ext cx="419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627168" y="3429000"/>
              <a:ext cx="4208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628900" y="3581400"/>
              <a:ext cx="419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628900" y="3733800"/>
              <a:ext cx="419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628900" y="3886200"/>
              <a:ext cx="419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048000" y="3238500"/>
              <a:ext cx="9144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chemeClr val="bg1"/>
                  </a:solidFill>
                </a:rPr>
                <a:t>Sterility test  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48000" y="3352800"/>
              <a:ext cx="9144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181818"/>
                  </a:solidFill>
                </a:rPr>
                <a:t>LF/ML</a:t>
              </a:r>
              <a:endParaRPr lang="en-US" sz="1050" b="1" dirty="0">
                <a:solidFill>
                  <a:srgbClr val="181818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048000" y="3505200"/>
              <a:ext cx="9144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181818"/>
                  </a:solidFill>
                </a:rPr>
                <a:t>MLD</a:t>
              </a:r>
              <a:endParaRPr lang="en-US" sz="1050" b="1" dirty="0">
                <a:solidFill>
                  <a:srgbClr val="181818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48000" y="3657600"/>
              <a:ext cx="9144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181818"/>
                  </a:solidFill>
                </a:rPr>
                <a:t>MTV</a:t>
              </a:r>
              <a:endParaRPr lang="en-US" sz="1050" b="1" dirty="0">
                <a:solidFill>
                  <a:srgbClr val="181818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48000" y="3810000"/>
              <a:ext cx="1143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181818"/>
                  </a:solidFill>
                </a:rPr>
                <a:t>Antigenic purity</a:t>
              </a:r>
              <a:endParaRPr lang="en-US" sz="1050" b="1" dirty="0">
                <a:solidFill>
                  <a:srgbClr val="181818"/>
                </a:solidFill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H="1">
            <a:off x="5486400" y="2590800"/>
            <a:ext cx="2235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812800" y="2819400"/>
            <a:ext cx="2324099" cy="685800"/>
            <a:chOff x="533400" y="2729345"/>
            <a:chExt cx="1610139" cy="6858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33400" y="2729345"/>
              <a:ext cx="0" cy="547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533400" y="3276600"/>
              <a:ext cx="342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533400" y="3009900"/>
              <a:ext cx="342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884583" y="2942284"/>
              <a:ext cx="561561" cy="18191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rgbClr val="181818"/>
                  </a:solidFill>
                </a:rPr>
                <a:t>LF/ML</a:t>
              </a:r>
              <a:endParaRPr lang="en-US" sz="1050" b="1" dirty="0">
                <a:solidFill>
                  <a:srgbClr val="181818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68017" y="3124200"/>
              <a:ext cx="1275522" cy="29094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181818"/>
                  </a:solidFill>
                </a:rPr>
                <a:t>Detoxification test in mice</a:t>
              </a:r>
              <a:endParaRPr lang="en-US" sz="1050" b="1" dirty="0">
                <a:solidFill>
                  <a:srgbClr val="181818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1727200" y="2171700"/>
            <a:ext cx="2032000" cy="3429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Detoxification with 0.5 % Formalin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27200" y="2514600"/>
            <a:ext cx="2336800" cy="4953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4 days at Room temperature &amp; 4 weeks at 35 °C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86400" y="2133600"/>
            <a:ext cx="21336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u="sng" dirty="0" smtClean="0">
                <a:solidFill>
                  <a:srgbClr val="FF0000"/>
                </a:solidFill>
              </a:rPr>
              <a:t>Millipore Filter </a:t>
            </a:r>
          </a:p>
          <a:p>
            <a:r>
              <a:rPr lang="en-US" sz="1000" b="1" u="sng" dirty="0">
                <a:solidFill>
                  <a:srgbClr val="FF0000"/>
                </a:solidFill>
              </a:rPr>
              <a:t> </a:t>
            </a:r>
            <a:r>
              <a:rPr lang="en-US" sz="1000" b="1" u="sng" dirty="0" smtClean="0">
                <a:solidFill>
                  <a:srgbClr val="FF0000"/>
                </a:solidFill>
              </a:rPr>
              <a:t>           Clarification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096000" y="2552700"/>
            <a:ext cx="1219200" cy="2667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sz="1050" b="1" u="sng" dirty="0" smtClean="0">
                <a:solidFill>
                  <a:srgbClr val="FF0000"/>
                </a:solidFill>
              </a:rPr>
              <a:t>Sterilization</a:t>
            </a:r>
            <a:endParaRPr lang="en-US" sz="1050" b="1" u="sng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08000" y="4114800"/>
            <a:ext cx="1930400" cy="4572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CONCENTRATED TOXOID</a:t>
            </a:r>
            <a:endParaRPr lang="en-US" sz="1200" dirty="0">
              <a:solidFill>
                <a:srgbClr val="181818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08000" y="5181600"/>
            <a:ext cx="2133600" cy="4572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BULK PURIFIED TETANUS TOXOID</a:t>
            </a:r>
            <a:endParaRPr lang="en-US" sz="1200" dirty="0">
              <a:solidFill>
                <a:srgbClr val="181818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59200" y="4038600"/>
            <a:ext cx="1930400" cy="609601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POOLED CONCETRATE</a:t>
            </a:r>
          </a:p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(1-2 SUBLOTS)</a:t>
            </a:r>
            <a:endParaRPr lang="en-US" sz="1200" dirty="0">
              <a:solidFill>
                <a:srgbClr val="181818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09600" y="2819400"/>
            <a:ext cx="0" cy="1295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09600" y="3771900"/>
            <a:ext cx="1930400" cy="4191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u="sng" dirty="0" smtClean="0">
                <a:solidFill>
                  <a:srgbClr val="FF0000"/>
                </a:solidFill>
              </a:rPr>
              <a:t>Millipore Filter [30 </a:t>
            </a:r>
            <a:r>
              <a:rPr lang="en-US" sz="1000" b="1" u="sng" dirty="0" err="1" smtClean="0">
                <a:solidFill>
                  <a:srgbClr val="FF0000"/>
                </a:solidFill>
              </a:rPr>
              <a:t>KDa</a:t>
            </a:r>
            <a:r>
              <a:rPr lang="en-US" sz="1000" b="1" u="sng" dirty="0" smtClean="0">
                <a:solidFill>
                  <a:srgbClr val="FF0000"/>
                </a:solidFill>
              </a:rPr>
              <a:t>] 0.2 to 0.45 micron</a:t>
            </a:r>
            <a:endParaRPr lang="en-US" sz="1000" b="1" u="sng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026400" y="4038600"/>
            <a:ext cx="1828800" cy="609601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SUPERNATANT</a:t>
            </a:r>
            <a:endParaRPr lang="en-US" sz="1200" dirty="0">
              <a:solidFill>
                <a:srgbClr val="181818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352800" y="5181600"/>
            <a:ext cx="1574800" cy="4572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STERILE FILTRATION</a:t>
            </a:r>
            <a:endParaRPr lang="en-US" sz="1200" dirty="0">
              <a:solidFill>
                <a:srgbClr val="181818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588000" y="5181600"/>
            <a:ext cx="1574800" cy="4572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PURIFIED TOXOID</a:t>
            </a:r>
            <a:endParaRPr lang="en-US" sz="1200" dirty="0">
              <a:solidFill>
                <a:srgbClr val="181818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178800" y="5181600"/>
            <a:ext cx="1574800" cy="4572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81818"/>
                </a:solidFill>
              </a:rPr>
              <a:t>PRECIPITATION</a:t>
            </a:r>
            <a:endParaRPr lang="en-US" sz="1200" dirty="0">
              <a:solidFill>
                <a:srgbClr val="181818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113448" y="5638800"/>
            <a:ext cx="20153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2232992" y="5638800"/>
            <a:ext cx="2208" cy="554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1524000" y="5791200"/>
            <a:ext cx="589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528467" y="5993295"/>
            <a:ext cx="6051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1528467" y="6172200"/>
            <a:ext cx="6051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1467954" y="6324600"/>
            <a:ext cx="6656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1467954" y="6526695"/>
            <a:ext cx="6656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266700" y="5715000"/>
            <a:ext cx="1168400" cy="152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50" b="1" dirty="0" smtClean="0">
                <a:solidFill>
                  <a:srgbClr val="FFFF00"/>
                </a:solidFill>
              </a:rPr>
              <a:t>Sterility test  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0" y="5867400"/>
            <a:ext cx="1544152" cy="228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50" b="1" dirty="0" smtClean="0">
                <a:solidFill>
                  <a:srgbClr val="FFFF00"/>
                </a:solidFill>
              </a:rPr>
              <a:t>Antigenic purity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2053" y="6096001"/>
            <a:ext cx="748748" cy="1366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FFFF00"/>
                </a:solidFill>
              </a:rPr>
              <a:t>LF/ML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6248400"/>
            <a:ext cx="1473200" cy="152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FFFF00"/>
                </a:solidFill>
              </a:rPr>
              <a:t>Specific Toxicity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03200" y="6400800"/>
            <a:ext cx="1270000" cy="3048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FFFF00"/>
                </a:solidFill>
              </a:rPr>
              <a:t>Irreversibility test</a:t>
            </a:r>
            <a:endParaRPr lang="en-US" sz="1050" b="1" dirty="0">
              <a:solidFill>
                <a:srgbClr val="FFFF0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2235200" y="6182139"/>
            <a:ext cx="40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2628900" y="6159500"/>
            <a:ext cx="1473200" cy="2286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FFFF00"/>
                </a:solidFill>
              </a:rPr>
              <a:t>Released</a:t>
            </a:r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050" b="1" dirty="0" smtClean="0">
                <a:solidFill>
                  <a:srgbClr val="FFFF00"/>
                </a:solidFill>
              </a:rPr>
              <a:t>for</a:t>
            </a:r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050" b="1" dirty="0" smtClean="0">
                <a:solidFill>
                  <a:srgbClr val="FFFF00"/>
                </a:solidFill>
              </a:rPr>
              <a:t>Blending</a:t>
            </a:r>
            <a:endParaRPr lang="en-US" sz="1050" b="1" dirty="0">
              <a:solidFill>
                <a:srgbClr val="FFFF00"/>
              </a:solidFill>
            </a:endParaRPr>
          </a:p>
        </p:txBody>
      </p:sp>
      <p:cxnSp>
        <p:nvCxnSpPr>
          <p:cNvPr id="127" name="Straight Arrow Connector 126"/>
          <p:cNvCxnSpPr>
            <a:endCxn id="87" idx="1"/>
          </p:cNvCxnSpPr>
          <p:nvPr/>
        </p:nvCxnSpPr>
        <p:spPr>
          <a:xfrm>
            <a:off x="2235200" y="4343400"/>
            <a:ext cx="15240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87" idx="3"/>
            <a:endCxn id="91" idx="1"/>
          </p:cNvCxnSpPr>
          <p:nvPr/>
        </p:nvCxnSpPr>
        <p:spPr>
          <a:xfrm>
            <a:off x="5689600" y="4343400"/>
            <a:ext cx="2336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93" idx="1"/>
            <a:endCxn id="92" idx="3"/>
          </p:cNvCxnSpPr>
          <p:nvPr/>
        </p:nvCxnSpPr>
        <p:spPr>
          <a:xfrm flipH="1">
            <a:off x="4927600" y="5410200"/>
            <a:ext cx="6604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2" idx="1"/>
            <a:endCxn id="86" idx="3"/>
          </p:cNvCxnSpPr>
          <p:nvPr/>
        </p:nvCxnSpPr>
        <p:spPr>
          <a:xfrm flipH="1">
            <a:off x="2641600" y="5410200"/>
            <a:ext cx="7112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rot="5400000" flipH="1" flipV="1">
            <a:off x="3873500" y="4711700"/>
            <a:ext cx="152400" cy="787400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267200" y="4846983"/>
            <a:ext cx="1828800" cy="3048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u="sng" dirty="0" smtClean="0">
                <a:solidFill>
                  <a:srgbClr val="FF0000"/>
                </a:solidFill>
              </a:rPr>
              <a:t>Final Filtration (Cartridge Filter)</a:t>
            </a:r>
            <a:endParaRPr lang="en-US" sz="1000" b="1" u="sng" dirty="0">
              <a:solidFill>
                <a:srgbClr val="FF0000"/>
              </a:solidFill>
            </a:endParaRPr>
          </a:p>
        </p:txBody>
      </p:sp>
      <p:cxnSp>
        <p:nvCxnSpPr>
          <p:cNvPr id="148" name="Straight Arrow Connector 147"/>
          <p:cNvCxnSpPr>
            <a:stCxn id="94" idx="1"/>
            <a:endCxn id="93" idx="3"/>
          </p:cNvCxnSpPr>
          <p:nvPr/>
        </p:nvCxnSpPr>
        <p:spPr>
          <a:xfrm flipH="1">
            <a:off x="7162800" y="5410200"/>
            <a:ext cx="101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7315200" y="5181600"/>
            <a:ext cx="812800" cy="152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u="sng" dirty="0" smtClean="0">
                <a:solidFill>
                  <a:srgbClr val="FF0000"/>
                </a:solidFill>
              </a:rPr>
              <a:t>Dialysi</a:t>
            </a:r>
            <a:r>
              <a:rPr lang="en-US" sz="1000" dirty="0" smtClean="0">
                <a:solidFill>
                  <a:schemeClr val="tx1"/>
                </a:solidFill>
              </a:rPr>
              <a:t>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213600" y="5486400"/>
            <a:ext cx="10668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u="sng" dirty="0" smtClean="0">
                <a:solidFill>
                  <a:srgbClr val="FF0000"/>
                </a:solidFill>
              </a:rPr>
              <a:t>0.2 micron bag pore size</a:t>
            </a:r>
            <a:endParaRPr lang="en-US" sz="1000" b="1" u="sng" dirty="0">
              <a:solidFill>
                <a:srgbClr val="FF0000"/>
              </a:solidFill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>
            <a:off x="1625600" y="4558146"/>
            <a:ext cx="0" cy="24245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1625600" y="4800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2082801" y="4724400"/>
            <a:ext cx="876851" cy="1143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 smtClean="0">
                <a:solidFill>
                  <a:srgbClr val="FFFF00"/>
                </a:solidFill>
              </a:rPr>
              <a:t>LF Test</a:t>
            </a:r>
            <a:endParaRPr lang="en-US" sz="1050" b="1" dirty="0">
              <a:solidFill>
                <a:srgbClr val="FFFF00"/>
              </a:solidFill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>
            <a:off x="5588000" y="4572001"/>
            <a:ext cx="0" cy="24245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5588000" y="4814455"/>
            <a:ext cx="4572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994401" y="4648200"/>
            <a:ext cx="863599" cy="2611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LF Test</a:t>
            </a:r>
            <a:endParaRPr lang="en-US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689600" y="3867150"/>
            <a:ext cx="2438400" cy="47625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Centrifugation 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(4000 rpm @45 minutes)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Precipitation with ammonium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892800" y="4343400"/>
            <a:ext cx="1701800" cy="33597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Sulphate – I </a:t>
            </a:r>
            <a:r>
              <a:rPr lang="en-US" sz="1000" dirty="0" err="1" smtClean="0">
                <a:solidFill>
                  <a:schemeClr val="tx1"/>
                </a:solidFill>
              </a:rPr>
              <a:t>st</a:t>
            </a:r>
            <a:r>
              <a:rPr lang="en-US" sz="1000" dirty="0" smtClean="0">
                <a:solidFill>
                  <a:schemeClr val="tx1"/>
                </a:solidFill>
              </a:rPr>
              <a:t> salting (10% - 12%)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>
            <a:off x="10363200" y="1133061"/>
            <a:ext cx="0" cy="1452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 rot="5400000">
            <a:off x="9956800" y="1574800"/>
            <a:ext cx="1828800" cy="8128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5</a:t>
            </a:r>
            <a:r>
              <a:rPr lang="en-US" sz="1000" baseline="30000" dirty="0" smtClean="0">
                <a:solidFill>
                  <a:schemeClr val="tx1"/>
                </a:solidFill>
              </a:rPr>
              <a:t>th</a:t>
            </a:r>
          </a:p>
          <a:p>
            <a:r>
              <a:rPr lang="en-US" sz="1000" baseline="30000" dirty="0" smtClean="0">
                <a:solidFill>
                  <a:schemeClr val="tx1"/>
                </a:solidFill>
              </a:rPr>
              <a:t>Day</a:t>
            </a:r>
            <a:r>
              <a:rPr lang="en-US" sz="1000" dirty="0" smtClean="0">
                <a:solidFill>
                  <a:schemeClr val="tx1"/>
                </a:solidFill>
              </a:rPr>
              <a:t> sample collection for SMEAR, pH, growth  </a:t>
            </a:r>
            <a:r>
              <a:rPr lang="en-US" sz="1000" dirty="0" err="1" smtClean="0">
                <a:solidFill>
                  <a:schemeClr val="tx1"/>
                </a:solidFill>
              </a:rPr>
              <a:t>lysis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76" name="Straight Connector 175"/>
          <p:cNvCxnSpPr>
            <a:stCxn id="8" idx="3"/>
          </p:cNvCxnSpPr>
          <p:nvPr/>
        </p:nvCxnSpPr>
        <p:spPr>
          <a:xfrm>
            <a:off x="10031896" y="1143000"/>
            <a:ext cx="331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 rot="5400000">
            <a:off x="9404073" y="4832074"/>
            <a:ext cx="2057400" cy="47045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Precipitate with high ammonium sulphate (22% - 24%)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0668000" y="4191000"/>
            <a:ext cx="1117600" cy="838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Centrifuge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4000 rpm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@ 1 hour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160000" y="4414630"/>
            <a:ext cx="0" cy="107177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9855200" y="4419600"/>
            <a:ext cx="33130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9753601" y="5486400"/>
            <a:ext cx="40087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0" idx="3"/>
          </p:cNvCxnSpPr>
          <p:nvPr/>
        </p:nvCxnSpPr>
        <p:spPr>
          <a:xfrm>
            <a:off x="9042400" y="2552701"/>
            <a:ext cx="1320800" cy="2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5" idx="3"/>
            <a:endCxn id="7" idx="1"/>
          </p:cNvCxnSpPr>
          <p:nvPr/>
        </p:nvCxnSpPr>
        <p:spPr>
          <a:xfrm>
            <a:off x="1655416" y="1143000"/>
            <a:ext cx="21037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19" idx="1"/>
            <a:endCxn id="18" idx="3"/>
          </p:cNvCxnSpPr>
          <p:nvPr/>
        </p:nvCxnSpPr>
        <p:spPr>
          <a:xfrm flipH="1">
            <a:off x="1625600" y="2552700"/>
            <a:ext cx="254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tangle 221"/>
          <p:cNvSpPr/>
          <p:nvPr/>
        </p:nvSpPr>
        <p:spPr>
          <a:xfrm>
            <a:off x="2336800" y="4114800"/>
            <a:ext cx="1524000" cy="152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pooling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3251200" y="152400"/>
            <a:ext cx="5029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TETANUS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81818"/>
                </a:solidFill>
              </a:rPr>
              <a:t>TOXOID PRODUCTION</a:t>
            </a:r>
            <a:endParaRPr lang="en-US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641352" y="1465963"/>
            <a:ext cx="4353983" cy="15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Identity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Polysaccharide composition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Moisture content  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Protein impurity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Nucleic acid impurity</a:t>
            </a:r>
          </a:p>
          <a:p>
            <a:pPr eaLnBrk="1" hangingPunct="1">
              <a:buFontTx/>
              <a:buAutoNum type="arabicPeriod"/>
            </a:pPr>
            <a:r>
              <a:rPr lang="en-GB" sz="1200" dirty="0" err="1">
                <a:solidFill>
                  <a:srgbClr val="FFFFFF"/>
                </a:solidFill>
                <a:cs typeface="Arial" charset="0"/>
              </a:rPr>
              <a:t>Pyrogen</a:t>
            </a:r>
            <a:r>
              <a:rPr lang="en-GB" sz="1200" dirty="0">
                <a:solidFill>
                  <a:srgbClr val="FFFFFF"/>
                </a:solidFill>
                <a:cs typeface="Arial" charset="0"/>
              </a:rPr>
              <a:t> content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Molecular size </a:t>
            </a:r>
          </a:p>
          <a:p>
            <a:pPr eaLnBrk="1" hangingPunct="1"/>
            <a:r>
              <a:rPr lang="en-GB" sz="1200" dirty="0">
                <a:solidFill>
                  <a:srgbClr val="FFFFFF"/>
                </a:solidFill>
                <a:cs typeface="Arial" charset="0"/>
              </a:rPr>
              <a:t>	distribution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5441952" y="1763336"/>
            <a:ext cx="2288117" cy="4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Extent of activation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Molecular size distribution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641352" y="4155465"/>
            <a:ext cx="2262717" cy="10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Identity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Purity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Toxicity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Extent of </a:t>
            </a:r>
            <a:r>
              <a:rPr lang="en-GB" sz="1200" dirty="0" err="1">
                <a:solidFill>
                  <a:srgbClr val="FFFFFF"/>
                </a:solidFill>
                <a:cs typeface="Arial" charset="0"/>
              </a:rPr>
              <a:t>derivatisation</a:t>
            </a:r>
            <a:r>
              <a:rPr lang="en-GB" sz="1200" dirty="0">
                <a:solidFill>
                  <a:srgbClr val="FFFFFF"/>
                </a:solidFill>
                <a:cs typeface="Arial" charset="0"/>
              </a:rPr>
              <a:t> (if </a:t>
            </a:r>
          </a:p>
          <a:p>
            <a:pPr eaLnBrk="1" hangingPunct="1"/>
            <a:r>
              <a:rPr lang="en-GB" sz="1200" dirty="0">
                <a:solidFill>
                  <a:srgbClr val="FFFFFF"/>
                </a:solidFill>
                <a:cs typeface="Arial" charset="0"/>
              </a:rPr>
              <a:t>	appropriate) NR</a:t>
            </a: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4193119" y="4147250"/>
            <a:ext cx="3378200" cy="230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Identity</a:t>
            </a:r>
          </a:p>
          <a:p>
            <a:pPr eaLnBrk="1" hangingPunct="1">
              <a:buFontTx/>
              <a:buAutoNum type="arabicPeriod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Residual reagents</a:t>
            </a:r>
          </a:p>
          <a:p>
            <a:pPr eaLnBrk="1" hangingPunct="1">
              <a:buFontTx/>
              <a:buAutoNum type="arabicPeriod"/>
            </a:pPr>
            <a:r>
              <a:rPr lang="en-GB" sz="1200" dirty="0" err="1">
                <a:solidFill>
                  <a:srgbClr val="FFFFFF"/>
                </a:solidFill>
                <a:cs typeface="Arial" charset="0"/>
              </a:rPr>
              <a:t>Saccharide:protein</a:t>
            </a:r>
            <a:r>
              <a:rPr lang="en-GB" sz="1200" dirty="0">
                <a:solidFill>
                  <a:srgbClr val="FFFFFF"/>
                </a:solidFill>
                <a:cs typeface="Arial" charset="0"/>
              </a:rPr>
              <a:t> ratio &amp; conjugation </a:t>
            </a:r>
          </a:p>
          <a:p>
            <a:pPr eaLnBrk="1" hangingPunct="1"/>
            <a:r>
              <a:rPr lang="en-GB" sz="1200" dirty="0">
                <a:solidFill>
                  <a:srgbClr val="FFFFFF"/>
                </a:solidFill>
                <a:cs typeface="Arial" charset="0"/>
              </a:rPr>
              <a:t>	markers</a:t>
            </a:r>
          </a:p>
          <a:p>
            <a:pPr eaLnBrk="1" hangingPunct="1">
              <a:buFontTx/>
              <a:buAutoNum type="arabicPeriod" startAt="4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Capping markers</a:t>
            </a:r>
          </a:p>
          <a:p>
            <a:pPr eaLnBrk="1" hangingPunct="1">
              <a:buFontTx/>
              <a:buAutoNum type="arabicPeriod" startAt="4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Saccharide content NR</a:t>
            </a:r>
          </a:p>
          <a:p>
            <a:pPr eaLnBrk="1" hangingPunct="1">
              <a:buFontTx/>
              <a:buAutoNum type="arabicPeriod" startAt="4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Conjugated v. free saccharide</a:t>
            </a:r>
          </a:p>
          <a:p>
            <a:pPr eaLnBrk="1" hangingPunct="1">
              <a:buFontTx/>
              <a:buAutoNum type="arabicPeriod" startAt="4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Protein content</a:t>
            </a:r>
          </a:p>
          <a:p>
            <a:pPr eaLnBrk="1" hangingPunct="1">
              <a:buFontTx/>
              <a:buAutoNum type="arabicPeriod" startAt="4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Molecular size distribution</a:t>
            </a:r>
          </a:p>
          <a:p>
            <a:pPr eaLnBrk="1" hangingPunct="1">
              <a:buFontTx/>
              <a:buAutoNum type="arabicPeriod" startAt="4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Sterility</a:t>
            </a:r>
          </a:p>
          <a:p>
            <a:pPr eaLnBrk="1" hangingPunct="1">
              <a:buFontTx/>
              <a:buAutoNum type="arabicPeriod" startAt="4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Specific toxicity of carrier (if appropriate)</a:t>
            </a:r>
          </a:p>
          <a:p>
            <a:pPr eaLnBrk="1" hangingPunct="1">
              <a:buFontTx/>
              <a:buAutoNum type="arabicPeriod" startAt="4"/>
            </a:pPr>
            <a:r>
              <a:rPr lang="en-GB" sz="1200" dirty="0">
                <a:solidFill>
                  <a:srgbClr val="FFFFFF"/>
                </a:solidFill>
                <a:cs typeface="Arial" charset="0"/>
              </a:rPr>
              <a:t>Endotoxin content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41352" y="3784159"/>
            <a:ext cx="2338917" cy="4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cs typeface="Arial" charset="0"/>
              </a:rPr>
              <a:t>Carrier Protein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41352" y="1093014"/>
            <a:ext cx="2442633" cy="4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cs typeface="Arial" charset="0"/>
              </a:rPr>
              <a:t>Polysaccharide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679019" y="1093014"/>
            <a:ext cx="2893483" cy="8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cs typeface="Arial" charset="0"/>
              </a:rPr>
              <a:t>Activated saccharide</a:t>
            </a: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 rot="16200000">
            <a:off x="4638469" y="421105"/>
            <a:ext cx="372949" cy="1790700"/>
          </a:xfrm>
          <a:prstGeom prst="downArrow">
            <a:avLst>
              <a:gd name="adj1" fmla="val 50000"/>
              <a:gd name="adj2" fmla="val 1049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3135" y="1571111"/>
            <a:ext cx="5327650" cy="2548209"/>
            <a:chOff x="2633135" y="1571111"/>
            <a:chExt cx="5327650" cy="2548209"/>
          </a:xfrm>
        </p:grpSpPr>
        <p:sp>
          <p:nvSpPr>
            <p:cNvPr id="25605" name="Text Box 4"/>
            <p:cNvSpPr txBox="1">
              <a:spLocks noChangeArrowheads="1"/>
            </p:cNvSpPr>
            <p:nvPr/>
          </p:nvSpPr>
          <p:spPr bwMode="auto">
            <a:xfrm>
              <a:off x="5480052" y="3657652"/>
              <a:ext cx="2480733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b="1" dirty="0">
                  <a:solidFill>
                    <a:srgbClr val="FF0000"/>
                  </a:solidFill>
                  <a:cs typeface="Arial" charset="0"/>
                </a:rPr>
                <a:t>Bulk Conjugate</a:t>
              </a:r>
            </a:p>
          </p:txBody>
        </p:sp>
        <p:sp>
          <p:nvSpPr>
            <p:cNvPr id="25616" name="Freeform 15"/>
            <p:cNvSpPr>
              <a:spLocks/>
            </p:cNvSpPr>
            <p:nvPr/>
          </p:nvSpPr>
          <p:spPr bwMode="auto">
            <a:xfrm rot="20974451">
              <a:off x="2633135" y="2765533"/>
              <a:ext cx="2112433" cy="832974"/>
            </a:xfrm>
            <a:custGeom>
              <a:avLst/>
              <a:gdLst>
                <a:gd name="T0" fmla="*/ 0 w 998"/>
                <a:gd name="T1" fmla="*/ 507 h 507"/>
                <a:gd name="T2" fmla="*/ 544 w 998"/>
                <a:gd name="T3" fmla="*/ 8 h 507"/>
                <a:gd name="T4" fmla="*/ 998 w 998"/>
                <a:gd name="T5" fmla="*/ 461 h 507"/>
                <a:gd name="T6" fmla="*/ 0 60000 65536"/>
                <a:gd name="T7" fmla="*/ 0 60000 65536"/>
                <a:gd name="T8" fmla="*/ 0 60000 65536"/>
                <a:gd name="T9" fmla="*/ 0 w 998"/>
                <a:gd name="T10" fmla="*/ 0 h 507"/>
                <a:gd name="T11" fmla="*/ 998 w 998"/>
                <a:gd name="T12" fmla="*/ 507 h 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507">
                  <a:moveTo>
                    <a:pt x="0" y="507"/>
                  </a:moveTo>
                  <a:cubicBezTo>
                    <a:pt x="189" y="261"/>
                    <a:pt x="378" y="16"/>
                    <a:pt x="544" y="8"/>
                  </a:cubicBezTo>
                  <a:cubicBezTo>
                    <a:pt x="710" y="0"/>
                    <a:pt x="854" y="230"/>
                    <a:pt x="998" y="461"/>
                  </a:cubicBezTo>
                </a:path>
              </a:pathLst>
            </a:custGeom>
            <a:noFill/>
            <a:ln w="1270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6"/>
            <p:cNvSpPr>
              <a:spLocks/>
            </p:cNvSpPr>
            <p:nvPr/>
          </p:nvSpPr>
          <p:spPr bwMode="auto">
            <a:xfrm rot="5726420" flipV="1">
              <a:off x="3648843" y="1929120"/>
              <a:ext cx="1789168" cy="1073150"/>
            </a:xfrm>
            <a:custGeom>
              <a:avLst/>
              <a:gdLst>
                <a:gd name="T0" fmla="*/ 0 w 998"/>
                <a:gd name="T1" fmla="*/ 507 h 507"/>
                <a:gd name="T2" fmla="*/ 1093 w 998"/>
                <a:gd name="T3" fmla="*/ 8 h 507"/>
                <a:gd name="T4" fmla="*/ 2006 w 998"/>
                <a:gd name="T5" fmla="*/ 461 h 507"/>
                <a:gd name="T6" fmla="*/ 0 60000 65536"/>
                <a:gd name="T7" fmla="*/ 0 60000 65536"/>
                <a:gd name="T8" fmla="*/ 0 60000 65536"/>
                <a:gd name="T9" fmla="*/ 0 w 998"/>
                <a:gd name="T10" fmla="*/ 0 h 507"/>
                <a:gd name="T11" fmla="*/ 998 w 998"/>
                <a:gd name="T12" fmla="*/ 507 h 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507">
                  <a:moveTo>
                    <a:pt x="0" y="507"/>
                  </a:moveTo>
                  <a:cubicBezTo>
                    <a:pt x="189" y="261"/>
                    <a:pt x="378" y="16"/>
                    <a:pt x="544" y="8"/>
                  </a:cubicBezTo>
                  <a:cubicBezTo>
                    <a:pt x="710" y="0"/>
                    <a:pt x="854" y="230"/>
                    <a:pt x="998" y="461"/>
                  </a:cubicBezTo>
                </a:path>
              </a:pathLst>
            </a:custGeom>
            <a:noFill/>
            <a:ln w="1270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AutoShape 17"/>
            <p:cNvSpPr>
              <a:spLocks noChangeArrowheads="1"/>
            </p:cNvSpPr>
            <p:nvPr/>
          </p:nvSpPr>
          <p:spPr bwMode="auto">
            <a:xfrm rot="2533911">
              <a:off x="3907369" y="3172983"/>
              <a:ext cx="1786467" cy="371306"/>
            </a:xfrm>
            <a:prstGeom prst="rightArrow">
              <a:avLst>
                <a:gd name="adj1" fmla="val 50000"/>
                <a:gd name="adj2" fmla="val 933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619" name="Text Box 18"/>
            <p:cNvSpPr txBox="1">
              <a:spLocks noChangeArrowheads="1"/>
            </p:cNvSpPr>
            <p:nvPr/>
          </p:nvSpPr>
          <p:spPr bwMode="auto">
            <a:xfrm rot="2492115">
              <a:off x="3833285" y="3002117"/>
              <a:ext cx="1507067" cy="307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dirty="0">
                  <a:solidFill>
                    <a:srgbClr val="FF0000"/>
                  </a:solidFill>
                  <a:cs typeface="Arial" charset="0"/>
                </a:rPr>
                <a:t>Conjugation</a:t>
              </a:r>
            </a:p>
          </p:txBody>
        </p:sp>
      </p:grpSp>
      <p:sp>
        <p:nvSpPr>
          <p:cNvPr id="25602" name="Text Box 20"/>
          <p:cNvSpPr txBox="1">
            <a:spLocks noChangeArrowheads="1"/>
          </p:cNvSpPr>
          <p:nvPr/>
        </p:nvSpPr>
        <p:spPr bwMode="auto">
          <a:xfrm>
            <a:off x="1790701" y="442138"/>
            <a:ext cx="69625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i="1" dirty="0">
                <a:solidFill>
                  <a:srgbClr val="FFFF00"/>
                </a:solidFill>
                <a:latin typeface="Tahoma" charset="0"/>
                <a:cs typeface="Arial" charset="0"/>
              </a:rPr>
              <a:t>Synthesis of Conjugate Vaccines</a:t>
            </a:r>
          </a:p>
        </p:txBody>
      </p:sp>
      <p:sp>
        <p:nvSpPr>
          <p:cNvPr id="25603" name="Text Box 21"/>
          <p:cNvSpPr txBox="1">
            <a:spLocks noChangeArrowheads="1"/>
          </p:cNvSpPr>
          <p:nvPr/>
        </p:nvSpPr>
        <p:spPr bwMode="auto">
          <a:xfrm>
            <a:off x="488952" y="6581001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 b="1" dirty="0">
              <a:latin typeface="Tahoma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13700" y="6211669"/>
            <a:ext cx="417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ahoma" charset="0"/>
                <a:cs typeface="Arial" charset="0"/>
              </a:rPr>
              <a:t>WHO Recommendations for the production and control of pneumococcal </a:t>
            </a:r>
            <a:r>
              <a:rPr lang="en-US" sz="1200" b="1" dirty="0" smtClean="0">
                <a:latin typeface="Tahoma" charset="0"/>
                <a:cs typeface="Arial" charset="0"/>
              </a:rPr>
              <a:t>conjugate </a:t>
            </a:r>
            <a:r>
              <a:rPr lang="en-US" sz="1200" b="1" dirty="0">
                <a:latin typeface="Tahoma" charset="0"/>
                <a:cs typeface="Arial" charset="0"/>
              </a:rPr>
              <a:t>vaccines, ECBS, October 2003. Updated 2009.</a:t>
            </a:r>
          </a:p>
        </p:txBody>
      </p:sp>
      <p:sp>
        <p:nvSpPr>
          <p:cNvPr id="2" name="Bent Arrow 1"/>
          <p:cNvSpPr/>
          <p:nvPr/>
        </p:nvSpPr>
        <p:spPr>
          <a:xfrm>
            <a:off x="88900" y="3898900"/>
            <a:ext cx="635000" cy="1651000"/>
          </a:xfrm>
          <a:prstGeom prst="ben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101600" y="139700"/>
            <a:ext cx="609600" cy="1320800"/>
          </a:xfrm>
          <a:prstGeom prst="ben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4" grpId="0"/>
      <p:bldP spid="25604" grpId="0"/>
      <p:bldP spid="25607" grpId="0"/>
      <p:bldP spid="25608" grpId="0"/>
      <p:bldP spid="25609" grpId="0" animBg="1"/>
      <p:bldP spid="2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1788" y="-1231900"/>
            <a:ext cx="9481604" cy="7118866"/>
            <a:chOff x="511788" y="-1231900"/>
            <a:chExt cx="9481604" cy="7118866"/>
          </a:xfrm>
        </p:grpSpPr>
        <p:sp>
          <p:nvSpPr>
            <p:cNvPr id="3" name="Rectangle 2"/>
            <p:cNvSpPr/>
            <p:nvPr/>
          </p:nvSpPr>
          <p:spPr>
            <a:xfrm>
              <a:off x="1400788" y="717034"/>
              <a:ext cx="2026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Conjugate1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24888" y="348734"/>
              <a:ext cx="2026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Conjugate2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48988" y="805934"/>
              <a:ext cx="2026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Conjugate3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61888" y="1555234"/>
              <a:ext cx="2026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Conjugate4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66688" y="2469634"/>
              <a:ext cx="2026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Conjugate5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06288" y="3752334"/>
              <a:ext cx="2026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Conjugate6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63288" y="4615934"/>
              <a:ext cx="2026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Conjugate7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97988" y="5517634"/>
              <a:ext cx="2026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Conjugate8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1588" y="5054600"/>
              <a:ext cx="2026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Conjugate9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3788" y="4387334"/>
              <a:ext cx="21559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Conjugate10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2588" y="3663434"/>
              <a:ext cx="21559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Conjugate11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1788" y="2837934"/>
              <a:ext cx="21559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Conjugate12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7188" y="1555234"/>
              <a:ext cx="21559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cs typeface="Arial" charset="0"/>
                </a:rPr>
                <a:t>Bulk </a:t>
              </a:r>
              <a:r>
                <a:rPr lang="en-GB" b="1" dirty="0" smtClean="0">
                  <a:solidFill>
                    <a:srgbClr val="FFFFFF"/>
                  </a:solidFill>
                  <a:cs typeface="Arial" charset="0"/>
                </a:rPr>
                <a:t>Conjugate13</a:t>
              </a:r>
              <a:endParaRPr lang="en-GB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3036496">
              <a:off x="3073399" y="1485899"/>
              <a:ext cx="15494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4513608">
              <a:off x="4362450" y="1200150"/>
              <a:ext cx="12573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6927943">
              <a:off x="5949950" y="1555751"/>
              <a:ext cx="12573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8814582">
              <a:off x="6394450" y="2063752"/>
              <a:ext cx="12573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9594354">
              <a:off x="6661150" y="2736853"/>
              <a:ext cx="12573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0800000">
              <a:off x="6375400" y="3625853"/>
              <a:ext cx="89535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2856218">
              <a:off x="5945376" y="4145785"/>
              <a:ext cx="828823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16200000">
              <a:off x="4857750" y="4629150"/>
              <a:ext cx="12573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17738170">
              <a:off x="4095750" y="4248150"/>
              <a:ext cx="12573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19683437">
              <a:off x="3359148" y="3994148"/>
              <a:ext cx="12573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20880217">
              <a:off x="2914649" y="3384549"/>
              <a:ext cx="12573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711449" y="2787648"/>
              <a:ext cx="1257300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1859175">
              <a:off x="2697483" y="2050628"/>
              <a:ext cx="1453014" cy="431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102100" y="2209800"/>
              <a:ext cx="2540000" cy="1715195"/>
              <a:chOff x="8051800" y="4749800"/>
              <a:chExt cx="2540000" cy="171519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089900" y="4749800"/>
                <a:ext cx="2501900" cy="1701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051800" y="5080000"/>
                <a:ext cx="25273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Formulated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Vaccine</a:t>
                </a:r>
              </a:p>
              <a:p>
                <a:pPr algn="ctr"/>
                <a:endParaRPr lang="en-US" b="1" dirty="0" smtClean="0">
                  <a:solidFill>
                    <a:srgbClr val="FFFFFF"/>
                  </a:solidFill>
                </a:endParaRPr>
              </a:p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889500" y="-12319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20800" y="6146800"/>
            <a:ext cx="980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Multivalent pneumococcal conjugate vaccine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624418" y="766764"/>
            <a:ext cx="10716683" cy="5362575"/>
            <a:chOff x="295" y="301"/>
            <a:chExt cx="5063" cy="3264"/>
          </a:xfrm>
        </p:grpSpPr>
        <p:sp>
          <p:nvSpPr>
            <p:cNvPr id="25604" name="Text Box 3"/>
            <p:cNvSpPr txBox="1">
              <a:spLocks noChangeArrowheads="1"/>
            </p:cNvSpPr>
            <p:nvPr/>
          </p:nvSpPr>
          <p:spPr bwMode="auto">
            <a:xfrm>
              <a:off x="295" y="1939"/>
              <a:ext cx="110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0000"/>
                  </a:solidFill>
                  <a:cs typeface="Arial" charset="0"/>
                </a:rPr>
                <a:t>Carrier Protein</a:t>
              </a:r>
            </a:p>
          </p:txBody>
        </p:sp>
        <p:sp>
          <p:nvSpPr>
            <p:cNvPr id="25605" name="Text Box 4"/>
            <p:cNvSpPr txBox="1">
              <a:spLocks noChangeArrowheads="1"/>
            </p:cNvSpPr>
            <p:nvPr/>
          </p:nvSpPr>
          <p:spPr bwMode="auto">
            <a:xfrm>
              <a:off x="2581" y="1862"/>
              <a:ext cx="117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b="1" dirty="0">
                  <a:solidFill>
                    <a:srgbClr val="FF0000"/>
                  </a:solidFill>
                  <a:cs typeface="Arial" charset="0"/>
                </a:rPr>
                <a:t>Bulk Conjugate</a:t>
              </a:r>
            </a:p>
          </p:txBody>
        </p:sp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4059" y="1939"/>
              <a:ext cx="100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b="1" dirty="0">
                  <a:solidFill>
                    <a:srgbClr val="FF0000"/>
                  </a:solidFill>
                  <a:cs typeface="Arial" charset="0"/>
                </a:rPr>
                <a:t>Final Vaccine</a:t>
              </a:r>
            </a:p>
          </p:txBody>
        </p:sp>
        <p:sp>
          <p:nvSpPr>
            <p:cNvPr id="25607" name="Text Box 6"/>
            <p:cNvSpPr txBox="1">
              <a:spLocks noChangeArrowheads="1"/>
            </p:cNvSpPr>
            <p:nvPr/>
          </p:nvSpPr>
          <p:spPr bwMode="auto">
            <a:xfrm>
              <a:off x="295" y="301"/>
              <a:ext cx="115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b="1" dirty="0">
                  <a:solidFill>
                    <a:srgbClr val="FF0000"/>
                  </a:solidFill>
                  <a:cs typeface="Arial" charset="0"/>
                </a:rPr>
                <a:t>Polysaccharide</a:t>
              </a:r>
            </a:p>
          </p:txBody>
        </p:sp>
        <p:sp>
          <p:nvSpPr>
            <p:cNvPr id="25608" name="Text Box 7"/>
            <p:cNvSpPr txBox="1">
              <a:spLocks noChangeArrowheads="1"/>
            </p:cNvSpPr>
            <p:nvPr/>
          </p:nvSpPr>
          <p:spPr bwMode="auto">
            <a:xfrm>
              <a:off x="2675" y="301"/>
              <a:ext cx="1367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FF0000"/>
                  </a:solidFill>
                  <a:cs typeface="Arial" charset="0"/>
                </a:rPr>
                <a:t>Activated saccharide</a:t>
              </a:r>
            </a:p>
          </p:txBody>
        </p:sp>
        <p:sp>
          <p:nvSpPr>
            <p:cNvPr id="25609" name="AutoShape 8"/>
            <p:cNvSpPr>
              <a:spLocks noChangeArrowheads="1"/>
            </p:cNvSpPr>
            <p:nvPr/>
          </p:nvSpPr>
          <p:spPr bwMode="auto">
            <a:xfrm rot="-5400000">
              <a:off x="2158" y="14"/>
              <a:ext cx="227" cy="846"/>
            </a:xfrm>
            <a:prstGeom prst="downArrow">
              <a:avLst>
                <a:gd name="adj1" fmla="val 50000"/>
                <a:gd name="adj2" fmla="val 10495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295" y="528"/>
              <a:ext cx="2057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Identity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Polysaccharide composition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Moisture content  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Protein impurity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Nucleic acid impurity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Pyrogen</a:t>
              </a: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 content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Molecular size </a:t>
              </a:r>
            </a:p>
            <a:p>
              <a:pPr eaLnBrk="1" hangingPunct="1"/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	distribution</a:t>
              </a:r>
            </a:p>
          </p:txBody>
        </p:sp>
        <p:sp>
          <p:nvSpPr>
            <p:cNvPr id="25611" name="Text Box 10"/>
            <p:cNvSpPr txBox="1">
              <a:spLocks noChangeArrowheads="1"/>
            </p:cNvSpPr>
            <p:nvPr/>
          </p:nvSpPr>
          <p:spPr bwMode="auto">
            <a:xfrm>
              <a:off x="2563" y="709"/>
              <a:ext cx="10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Extent of activation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Molecular size distribution</a:t>
              </a:r>
            </a:p>
          </p:txBody>
        </p:sp>
        <p:sp>
          <p:nvSpPr>
            <p:cNvPr id="25612" name="Text Box 11"/>
            <p:cNvSpPr txBox="1">
              <a:spLocks noChangeArrowheads="1"/>
            </p:cNvSpPr>
            <p:nvPr/>
          </p:nvSpPr>
          <p:spPr bwMode="auto">
            <a:xfrm>
              <a:off x="295" y="2165"/>
              <a:ext cx="1069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Identity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Purity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Toxicity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Extent of </a:t>
              </a: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derivatisation</a:t>
              </a: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 (if </a:t>
              </a:r>
            </a:p>
            <a:p>
              <a:pPr eaLnBrk="1" hangingPunct="1"/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	appropriate) NR</a:t>
              </a:r>
            </a:p>
          </p:txBody>
        </p:sp>
        <p:sp>
          <p:nvSpPr>
            <p:cNvPr id="25613" name="AutoShape 12"/>
            <p:cNvSpPr>
              <a:spLocks noChangeArrowheads="1"/>
            </p:cNvSpPr>
            <p:nvPr/>
          </p:nvSpPr>
          <p:spPr bwMode="auto">
            <a:xfrm rot="16200000">
              <a:off x="3752" y="1389"/>
              <a:ext cx="227" cy="884"/>
            </a:xfrm>
            <a:prstGeom prst="downArrow">
              <a:avLst>
                <a:gd name="adj1" fmla="val 50000"/>
                <a:gd name="adj2" fmla="val 9735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614" name="Text Box 13"/>
            <p:cNvSpPr txBox="1">
              <a:spLocks noChangeArrowheads="1"/>
            </p:cNvSpPr>
            <p:nvPr/>
          </p:nvSpPr>
          <p:spPr bwMode="auto">
            <a:xfrm>
              <a:off x="1973" y="2160"/>
              <a:ext cx="1596" cy="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Identity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Residual reagents</a:t>
              </a:r>
            </a:p>
            <a:p>
              <a:pPr eaLnBrk="1" hangingPunct="1">
                <a:buFontTx/>
                <a:buAutoNum type="arabicPeriod"/>
              </a:pPr>
              <a:r>
                <a:rPr lang="en-GB" sz="1200" dirty="0" err="1">
                  <a:solidFill>
                    <a:srgbClr val="FFFFFF"/>
                  </a:solidFill>
                  <a:cs typeface="Arial" charset="0"/>
                </a:rPr>
                <a:t>Saccharide:protein</a:t>
              </a: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 ratio &amp; conjugation </a:t>
              </a:r>
            </a:p>
            <a:p>
              <a:pPr eaLnBrk="1" hangingPunct="1"/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	markers</a:t>
              </a:r>
            </a:p>
            <a:p>
              <a:pPr eaLnBrk="1" hangingPunct="1">
                <a:buFontTx/>
                <a:buAutoNum type="arabicPeriod" startAt="4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Capping markers</a:t>
              </a:r>
            </a:p>
            <a:p>
              <a:pPr eaLnBrk="1" hangingPunct="1">
                <a:buFontTx/>
                <a:buAutoNum type="arabicPeriod" startAt="4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Saccharide content NR</a:t>
              </a:r>
            </a:p>
            <a:p>
              <a:pPr eaLnBrk="1" hangingPunct="1">
                <a:buFontTx/>
                <a:buAutoNum type="arabicPeriod" startAt="4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Conjugated v. free saccharide</a:t>
              </a:r>
            </a:p>
            <a:p>
              <a:pPr eaLnBrk="1" hangingPunct="1">
                <a:buFontTx/>
                <a:buAutoNum type="arabicPeriod" startAt="4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Protein content</a:t>
              </a:r>
            </a:p>
            <a:p>
              <a:pPr eaLnBrk="1" hangingPunct="1">
                <a:buFontTx/>
                <a:buAutoNum type="arabicPeriod" startAt="4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Molecular size distribution</a:t>
              </a:r>
            </a:p>
            <a:p>
              <a:pPr eaLnBrk="1" hangingPunct="1">
                <a:buFontTx/>
                <a:buAutoNum type="arabicPeriod" startAt="4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Sterility</a:t>
              </a:r>
            </a:p>
            <a:p>
              <a:pPr eaLnBrk="1" hangingPunct="1">
                <a:buFontTx/>
                <a:buAutoNum type="arabicPeriod" startAt="4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Specific toxicity of carrier (if appropriate)</a:t>
              </a:r>
            </a:p>
            <a:p>
              <a:pPr eaLnBrk="1" hangingPunct="1">
                <a:buFontTx/>
                <a:buAutoNum type="arabicPeriod" startAt="4"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Endotoxin content</a:t>
              </a:r>
            </a:p>
          </p:txBody>
        </p:sp>
        <p:sp>
          <p:nvSpPr>
            <p:cNvPr id="391182" name="Text Box 14"/>
            <p:cNvSpPr txBox="1">
              <a:spLocks noChangeArrowheads="1"/>
            </p:cNvSpPr>
            <p:nvPr/>
          </p:nvSpPr>
          <p:spPr bwMode="auto">
            <a:xfrm>
              <a:off x="4059" y="2160"/>
              <a:ext cx="1299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Identity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Sterility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Saccharide content (of each)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Residual moisture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Endotoxin content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Adjuvant content (if used)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 err="1" smtClean="0">
                  <a:solidFill>
                    <a:srgbClr val="FFFFFF"/>
                  </a:solidFill>
                  <a:cs typeface="Arial" charset="0"/>
                </a:rPr>
                <a:t>Preservataive</a:t>
              </a:r>
              <a:r>
                <a:rPr lang="en-GB" sz="1200" dirty="0" smtClean="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content (if used)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General safety test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pH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GB" sz="1200" dirty="0">
                  <a:solidFill>
                    <a:srgbClr val="FFFFFF"/>
                  </a:solidFill>
                  <a:cs typeface="Arial" charset="0"/>
                </a:rPr>
                <a:t>Inspection</a:t>
              </a:r>
              <a:endParaRPr lang="en-GB" sz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5616" name="Freeform 15"/>
            <p:cNvSpPr>
              <a:spLocks/>
            </p:cNvSpPr>
            <p:nvPr/>
          </p:nvSpPr>
          <p:spPr bwMode="auto">
            <a:xfrm rot="-625549">
              <a:off x="1236" y="1319"/>
              <a:ext cx="998" cy="507"/>
            </a:xfrm>
            <a:custGeom>
              <a:avLst/>
              <a:gdLst>
                <a:gd name="T0" fmla="*/ 0 w 998"/>
                <a:gd name="T1" fmla="*/ 507 h 507"/>
                <a:gd name="T2" fmla="*/ 544 w 998"/>
                <a:gd name="T3" fmla="*/ 8 h 507"/>
                <a:gd name="T4" fmla="*/ 998 w 998"/>
                <a:gd name="T5" fmla="*/ 461 h 507"/>
                <a:gd name="T6" fmla="*/ 0 60000 65536"/>
                <a:gd name="T7" fmla="*/ 0 60000 65536"/>
                <a:gd name="T8" fmla="*/ 0 60000 65536"/>
                <a:gd name="T9" fmla="*/ 0 w 998"/>
                <a:gd name="T10" fmla="*/ 0 h 507"/>
                <a:gd name="T11" fmla="*/ 998 w 998"/>
                <a:gd name="T12" fmla="*/ 507 h 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507">
                  <a:moveTo>
                    <a:pt x="0" y="507"/>
                  </a:moveTo>
                  <a:cubicBezTo>
                    <a:pt x="189" y="261"/>
                    <a:pt x="378" y="16"/>
                    <a:pt x="544" y="8"/>
                  </a:cubicBezTo>
                  <a:cubicBezTo>
                    <a:pt x="710" y="0"/>
                    <a:pt x="854" y="230"/>
                    <a:pt x="998" y="461"/>
                  </a:cubicBezTo>
                </a:path>
              </a:pathLst>
            </a:custGeom>
            <a:noFill/>
            <a:ln w="1270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6"/>
            <p:cNvSpPr>
              <a:spLocks/>
            </p:cNvSpPr>
            <p:nvPr/>
          </p:nvSpPr>
          <p:spPr bwMode="auto">
            <a:xfrm rot="5726420" flipV="1">
              <a:off x="1594" y="883"/>
              <a:ext cx="1089" cy="507"/>
            </a:xfrm>
            <a:custGeom>
              <a:avLst/>
              <a:gdLst>
                <a:gd name="T0" fmla="*/ 0 w 998"/>
                <a:gd name="T1" fmla="*/ 507 h 507"/>
                <a:gd name="T2" fmla="*/ 1093 w 998"/>
                <a:gd name="T3" fmla="*/ 8 h 507"/>
                <a:gd name="T4" fmla="*/ 2006 w 998"/>
                <a:gd name="T5" fmla="*/ 461 h 507"/>
                <a:gd name="T6" fmla="*/ 0 60000 65536"/>
                <a:gd name="T7" fmla="*/ 0 60000 65536"/>
                <a:gd name="T8" fmla="*/ 0 60000 65536"/>
                <a:gd name="T9" fmla="*/ 0 w 998"/>
                <a:gd name="T10" fmla="*/ 0 h 507"/>
                <a:gd name="T11" fmla="*/ 998 w 998"/>
                <a:gd name="T12" fmla="*/ 507 h 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507">
                  <a:moveTo>
                    <a:pt x="0" y="507"/>
                  </a:moveTo>
                  <a:cubicBezTo>
                    <a:pt x="189" y="261"/>
                    <a:pt x="378" y="16"/>
                    <a:pt x="544" y="8"/>
                  </a:cubicBezTo>
                  <a:cubicBezTo>
                    <a:pt x="710" y="0"/>
                    <a:pt x="854" y="230"/>
                    <a:pt x="998" y="461"/>
                  </a:cubicBezTo>
                </a:path>
              </a:pathLst>
            </a:custGeom>
            <a:noFill/>
            <a:ln w="1270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AutoShape 17"/>
            <p:cNvSpPr>
              <a:spLocks noChangeArrowheads="1"/>
            </p:cNvSpPr>
            <p:nvPr/>
          </p:nvSpPr>
          <p:spPr bwMode="auto">
            <a:xfrm rot="2533911">
              <a:off x="1838" y="1567"/>
              <a:ext cx="844" cy="226"/>
            </a:xfrm>
            <a:prstGeom prst="rightArrow">
              <a:avLst>
                <a:gd name="adj1" fmla="val 50000"/>
                <a:gd name="adj2" fmla="val 933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619" name="Text Box 18"/>
            <p:cNvSpPr txBox="1">
              <a:spLocks noChangeArrowheads="1"/>
            </p:cNvSpPr>
            <p:nvPr/>
          </p:nvSpPr>
          <p:spPr bwMode="auto">
            <a:xfrm rot="2492115">
              <a:off x="1803" y="1463"/>
              <a:ext cx="71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>
                  <a:solidFill>
                    <a:srgbClr val="FF0000"/>
                  </a:solidFill>
                  <a:cs typeface="Arial" charset="0"/>
                </a:rPr>
                <a:t>Conjugation</a:t>
              </a:r>
            </a:p>
          </p:txBody>
        </p:sp>
        <p:sp>
          <p:nvSpPr>
            <p:cNvPr id="25620" name="Text Box 19"/>
            <p:cNvSpPr txBox="1">
              <a:spLocks noChangeArrowheads="1"/>
            </p:cNvSpPr>
            <p:nvPr/>
          </p:nvSpPr>
          <p:spPr bwMode="auto">
            <a:xfrm>
              <a:off x="3496" y="1724"/>
              <a:ext cx="53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dirty="0">
                  <a:solidFill>
                    <a:srgbClr val="FF0000"/>
                  </a:solidFill>
                  <a:cs typeface="Arial" charset="0"/>
                </a:rPr>
                <a:t>Formulation</a:t>
              </a:r>
            </a:p>
          </p:txBody>
        </p:sp>
      </p:grpSp>
      <p:sp>
        <p:nvSpPr>
          <p:cNvPr id="25602" name="Text Box 20"/>
          <p:cNvSpPr txBox="1">
            <a:spLocks noChangeArrowheads="1"/>
          </p:cNvSpPr>
          <p:nvPr/>
        </p:nvSpPr>
        <p:spPr bwMode="auto">
          <a:xfrm>
            <a:off x="1773767" y="115888"/>
            <a:ext cx="69625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rgbClr val="FFFF00"/>
                </a:solidFill>
                <a:latin typeface="Tahoma" charset="0"/>
                <a:cs typeface="Arial" charset="0"/>
              </a:rPr>
              <a:t>Control testing of Pn conjugates</a:t>
            </a:r>
          </a:p>
        </p:txBody>
      </p:sp>
      <p:sp>
        <p:nvSpPr>
          <p:cNvPr id="25603" name="Text Box 21"/>
          <p:cNvSpPr txBox="1">
            <a:spLocks noChangeArrowheads="1"/>
          </p:cNvSpPr>
          <p:nvPr/>
        </p:nvSpPr>
        <p:spPr bwMode="auto">
          <a:xfrm>
            <a:off x="459318" y="6165851"/>
            <a:ext cx="8577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  <a:latin typeface="Tahoma" charset="0"/>
                <a:cs typeface="Arial" charset="0"/>
              </a:rPr>
              <a:t>WHO Recommendations for the production and control of pneumococcal </a:t>
            </a:r>
          </a:p>
          <a:p>
            <a:pPr eaLnBrk="1" hangingPunct="1"/>
            <a:r>
              <a:rPr lang="en-US" sz="1800" b="1">
                <a:solidFill>
                  <a:srgbClr val="000000"/>
                </a:solidFill>
                <a:latin typeface="Tahoma" charset="0"/>
                <a:cs typeface="Arial" charset="0"/>
              </a:rPr>
              <a:t>conjugate vaccines, ECBS, October 2003. Updated 2009.</a:t>
            </a:r>
          </a:p>
        </p:txBody>
      </p:sp>
      <p:sp>
        <p:nvSpPr>
          <p:cNvPr id="2" name="Oval 1"/>
          <p:cNvSpPr/>
          <p:nvPr/>
        </p:nvSpPr>
        <p:spPr>
          <a:xfrm>
            <a:off x="7797800" y="3213100"/>
            <a:ext cx="4254500" cy="28321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Chemical drugs </a:t>
            </a:r>
            <a:r>
              <a:rPr lang="en-US" b="1" i="1" dirty="0" err="1" smtClean="0">
                <a:solidFill>
                  <a:srgbClr val="FFFF00"/>
                </a:solidFill>
              </a:rPr>
              <a:t>vs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Biologicals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Chemical drugs </a:t>
            </a:r>
            <a:r>
              <a:rPr lang="en-US" dirty="0" smtClean="0"/>
              <a:t>can be precisely defined</a:t>
            </a:r>
          </a:p>
          <a:p>
            <a:pPr lvl="1"/>
            <a:r>
              <a:rPr lang="en-US" dirty="0" smtClean="0"/>
              <a:t>Physical chemical characterization</a:t>
            </a:r>
          </a:p>
          <a:p>
            <a:pPr lvl="2"/>
            <a:r>
              <a:rPr lang="en-US" dirty="0" smtClean="0"/>
              <a:t>NMR- structure</a:t>
            </a:r>
          </a:p>
          <a:p>
            <a:pPr lvl="2"/>
            <a:r>
              <a:rPr lang="en-US" dirty="0" smtClean="0"/>
              <a:t>Mass Spectrometry- molecular weight</a:t>
            </a:r>
          </a:p>
          <a:p>
            <a:pPr lvl="2"/>
            <a:r>
              <a:rPr lang="en-US" dirty="0" smtClean="0"/>
              <a:t>Chromatography- purity, quantity</a:t>
            </a:r>
          </a:p>
          <a:p>
            <a:pPr lvl="1"/>
            <a:r>
              <a:rPr lang="en-US" dirty="0" smtClean="0"/>
              <a:t>Potency</a:t>
            </a:r>
          </a:p>
          <a:p>
            <a:pPr lvl="1"/>
            <a:r>
              <a:rPr lang="en-US" dirty="0" smtClean="0"/>
              <a:t>Formulation</a:t>
            </a:r>
          </a:p>
          <a:p>
            <a:pPr lvl="1"/>
            <a:endParaRPr lang="en-US" dirty="0"/>
          </a:p>
          <a:p>
            <a:r>
              <a:rPr lang="en-US" dirty="0" smtClean="0"/>
              <a:t>Relatively easy to create “generics”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17304" y="4950927"/>
            <a:ext cx="5974696" cy="1818173"/>
            <a:chOff x="3987800" y="4823927"/>
            <a:chExt cx="5974696" cy="1818173"/>
          </a:xfrm>
        </p:grpSpPr>
        <p:pic>
          <p:nvPicPr>
            <p:cNvPr id="5" name="Picture 4" descr="screen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00" y="4828555"/>
              <a:ext cx="2984500" cy="1800845"/>
            </a:xfrm>
            <a:prstGeom prst="rect">
              <a:avLst/>
            </a:prstGeom>
          </p:spPr>
        </p:pic>
        <p:pic>
          <p:nvPicPr>
            <p:cNvPr id="6" name="Picture 5" descr="screen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299" y="4823927"/>
              <a:ext cx="2863197" cy="1818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3100" y="2086739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2400" b="1" dirty="0" smtClean="0"/>
              <a:t>&gt;300 GMP steps for Prevnar13</a:t>
            </a:r>
          </a:p>
          <a:p>
            <a:pPr marL="285750" indent="-285750">
              <a:buFont typeface="Wingdings" charset="2"/>
              <a:buChar char="u"/>
            </a:pPr>
            <a:endParaRPr lang="en-US" sz="2400" b="1" dirty="0" smtClean="0"/>
          </a:p>
          <a:p>
            <a:pPr marL="285750" indent="-285750">
              <a:buFont typeface="Wingdings" charset="2"/>
              <a:buChar char="u"/>
            </a:pPr>
            <a:r>
              <a:rPr lang="en-US" sz="2400" b="1" dirty="0" smtClean="0"/>
              <a:t>Managing </a:t>
            </a:r>
            <a:r>
              <a:rPr lang="en-US" sz="2400" b="1" dirty="0"/>
              <a:t>supply </a:t>
            </a:r>
            <a:r>
              <a:rPr lang="en-US" sz="2400" b="1" dirty="0" smtClean="0"/>
              <a:t>chain &amp; supply chain quality</a:t>
            </a:r>
          </a:p>
          <a:p>
            <a:endParaRPr lang="en-US" sz="2400" b="1" dirty="0"/>
          </a:p>
          <a:p>
            <a:endParaRPr lang="en-US" sz="2400" b="1" dirty="0"/>
          </a:p>
          <a:p>
            <a:pPr marL="285750" indent="-285750">
              <a:buFont typeface="Wingdings" charset="2"/>
              <a:buChar char="u"/>
            </a:pPr>
            <a:r>
              <a:rPr lang="en-US" sz="2400" b="1" dirty="0"/>
              <a:t>Each </a:t>
            </a:r>
            <a:r>
              <a:rPr lang="en-US" sz="2400" b="1" dirty="0" smtClean="0"/>
              <a:t>ingredient </a:t>
            </a:r>
            <a:r>
              <a:rPr lang="en-US" sz="2400" b="1" dirty="0"/>
              <a:t>must be ready at the </a:t>
            </a:r>
            <a:r>
              <a:rPr lang="en-US" sz="2400" b="1" dirty="0" smtClean="0"/>
              <a:t>right time</a:t>
            </a:r>
          </a:p>
          <a:p>
            <a:endParaRPr lang="en-US" sz="2400" b="1" dirty="0" smtClean="0"/>
          </a:p>
          <a:p>
            <a:pPr marL="285750" indent="-285750">
              <a:buFont typeface="Wingdings" charset="2"/>
              <a:buChar char="u"/>
            </a:pPr>
            <a:endParaRPr lang="en-US" sz="2400" b="1" dirty="0"/>
          </a:p>
          <a:p>
            <a:pPr marL="285750" indent="-285750">
              <a:buFont typeface="Wingdings" charset="2"/>
              <a:buChar char="u"/>
            </a:pPr>
            <a:r>
              <a:rPr lang="en-US" sz="2400" b="1" dirty="0" smtClean="0"/>
              <a:t>QA/QC for bulk and formulated vaccine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70000" y="2032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Complexity of Supply Chain &amp; Quality Control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379789" cy="1400530"/>
          </a:xfrm>
        </p:spPr>
        <p:txBody>
          <a:bodyPr/>
          <a:lstStyle/>
          <a:p>
            <a:pPr algn="ctr"/>
            <a:r>
              <a:rPr lang="en-US" b="1" i="1" dirty="0" smtClean="0"/>
              <a:t>Thank You!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inabi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028700"/>
            <a:ext cx="7404100" cy="486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3300" y="5016500"/>
            <a:ext cx="45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www.FINABIO.com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pic>
        <p:nvPicPr>
          <p:cNvPr id="7" name="Picture 6" descr="scree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50859"/>
            <a:ext cx="3657600" cy="18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Chemical drugs </a:t>
            </a:r>
            <a:r>
              <a:rPr lang="en-US" b="1" i="1" dirty="0" err="1">
                <a:solidFill>
                  <a:srgbClr val="FFFF00"/>
                </a:solidFill>
              </a:rPr>
              <a:t>vs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FF00"/>
                </a:solidFill>
              </a:rPr>
              <a:t>Biologicals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err="1" smtClean="0"/>
              <a:t>Biologicals</a:t>
            </a:r>
            <a:r>
              <a:rPr lang="en-US" b="1" i="1" dirty="0" smtClean="0"/>
              <a:t> </a:t>
            </a:r>
            <a:r>
              <a:rPr lang="en-US" dirty="0" smtClean="0"/>
              <a:t>are produced by living cells</a:t>
            </a:r>
          </a:p>
          <a:p>
            <a:r>
              <a:rPr lang="en-US" dirty="0" smtClean="0"/>
              <a:t>Impossible to </a:t>
            </a:r>
          </a:p>
          <a:p>
            <a:pPr lvl="1"/>
            <a:r>
              <a:rPr lang="en-US" dirty="0" smtClean="0"/>
              <a:t>control every variable</a:t>
            </a:r>
          </a:p>
          <a:p>
            <a:pPr lvl="1"/>
            <a:r>
              <a:rPr lang="en-US" dirty="0"/>
              <a:t>completely </a:t>
            </a:r>
            <a:r>
              <a:rPr lang="en-US" dirty="0" smtClean="0"/>
              <a:t>characterize</a:t>
            </a:r>
          </a:p>
          <a:p>
            <a:pPr lvl="1"/>
            <a:r>
              <a:rPr lang="en-US" dirty="0" smtClean="0"/>
              <a:t>Precisely replicate</a:t>
            </a:r>
          </a:p>
          <a:p>
            <a:endParaRPr lang="en-US" dirty="0" smtClean="0"/>
          </a:p>
          <a:p>
            <a:r>
              <a:rPr lang="en-US" dirty="0" smtClean="0"/>
              <a:t>Traditionally, </a:t>
            </a:r>
            <a:r>
              <a:rPr lang="en-US" dirty="0" err="1" smtClean="0"/>
              <a:t>biologicals</a:t>
            </a:r>
            <a:r>
              <a:rPr lang="en-US" dirty="0" smtClean="0"/>
              <a:t> are defined by “product by process”</a:t>
            </a:r>
          </a:p>
          <a:p>
            <a:pPr lvl="1"/>
            <a:r>
              <a:rPr lang="en-US" dirty="0" smtClean="0"/>
              <a:t>Product is defined by the manufacturing process</a:t>
            </a:r>
          </a:p>
          <a:p>
            <a:pPr lvl="1"/>
            <a:r>
              <a:rPr lang="en-US" dirty="0" smtClean="0"/>
              <a:t>Quality is compliance-driven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 is a “well-characterized biological”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4394" y="368300"/>
            <a:ext cx="75477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</a:rPr>
              <a:t>c</a:t>
            </a:r>
            <a:r>
              <a:rPr lang="en-US" sz="3200" b="1" i="1" dirty="0" smtClean="0">
                <a:solidFill>
                  <a:srgbClr val="FFFF00"/>
                </a:solidFill>
              </a:rPr>
              <a:t>urrent Good Manufacturing Process</a:t>
            </a: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</a:rPr>
              <a:t>cGMP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3900" y="2476500"/>
            <a:ext cx="68916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Doing what you said you were going to do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Proving that you did what you said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D</a:t>
            </a:r>
            <a:r>
              <a:rPr lang="en-US" sz="2400" dirty="0" smtClean="0"/>
              <a:t>ocumenting that you did it.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Following SOPs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Validated methods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18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Examples of </a:t>
            </a:r>
            <a:r>
              <a:rPr lang="en-US" b="1" i="1" dirty="0" err="1" smtClean="0">
                <a:solidFill>
                  <a:srgbClr val="FFFF00"/>
                </a:solidFill>
              </a:rPr>
              <a:t>Biologicals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812" y="1760818"/>
            <a:ext cx="8421687" cy="4144682"/>
          </a:xfrm>
        </p:spPr>
        <p:txBody>
          <a:bodyPr>
            <a:normAutofit/>
          </a:bodyPr>
          <a:lstStyle/>
          <a:p>
            <a:r>
              <a:rPr lang="en-US" dirty="0" smtClean="0"/>
              <a:t>Insulin</a:t>
            </a:r>
          </a:p>
          <a:p>
            <a:r>
              <a:rPr lang="en-US" dirty="0" smtClean="0"/>
              <a:t>EPO</a:t>
            </a:r>
          </a:p>
          <a:p>
            <a:r>
              <a:rPr lang="en-US" dirty="0" err="1" smtClean="0"/>
              <a:t>Interferons</a:t>
            </a:r>
            <a:endParaRPr lang="en-US" dirty="0" smtClean="0"/>
          </a:p>
          <a:p>
            <a:r>
              <a:rPr lang="en-US" dirty="0" smtClean="0"/>
              <a:t>Toxins</a:t>
            </a:r>
          </a:p>
          <a:p>
            <a:r>
              <a:rPr lang="en-US" dirty="0" smtClean="0"/>
              <a:t>Antibody</a:t>
            </a:r>
          </a:p>
          <a:p>
            <a:r>
              <a:rPr lang="en-US" dirty="0" smtClean="0"/>
              <a:t>Conjugates</a:t>
            </a:r>
          </a:p>
          <a:p>
            <a:pPr lvl="1"/>
            <a:r>
              <a:rPr lang="en-US" dirty="0" smtClean="0"/>
              <a:t>Antibody-drug conjugates</a:t>
            </a:r>
          </a:p>
          <a:p>
            <a:pPr lvl="1"/>
            <a:r>
              <a:rPr lang="en-US" dirty="0" smtClean="0"/>
              <a:t>Fusion proteins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protein primary sequ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209847"/>
            <a:ext cx="5867399" cy="268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0" y="0"/>
            <a:ext cx="3898900" cy="685800"/>
          </a:xfrm>
        </p:spPr>
        <p:txBody>
          <a:bodyPr/>
          <a:lstStyle/>
          <a:p>
            <a:pPr>
              <a:defRPr/>
            </a:pPr>
            <a:r>
              <a:rPr lang="en-US" sz="3200" b="1" i="1" dirty="0" smtClean="0">
                <a:solidFill>
                  <a:srgbClr val="FFFF00"/>
                </a:solidFill>
                <a:cs typeface="+mj-cs"/>
              </a:rPr>
              <a:t>Protein Structure</a:t>
            </a:r>
            <a:r>
              <a:rPr lang="en-US" sz="3200" i="1" dirty="0" smtClean="0">
                <a:solidFill>
                  <a:srgbClr val="FFFF00"/>
                </a:solidFill>
                <a:cs typeface="+mj-cs"/>
              </a:rPr>
              <a:t/>
            </a:r>
            <a:br>
              <a:rPr lang="en-US" sz="3200" i="1" dirty="0" smtClean="0">
                <a:solidFill>
                  <a:srgbClr val="FFFF00"/>
                </a:solidFill>
                <a:cs typeface="+mj-cs"/>
              </a:rPr>
            </a:br>
            <a:endParaRPr lang="en-US" sz="1800" i="1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 descr="scre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99" y="1144985"/>
            <a:ext cx="3276601" cy="255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37300" y="228600"/>
            <a:ext cx="4191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FF00"/>
                </a:solidFill>
              </a:rPr>
              <a:t>Secondary Structure: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/>
              <a:t>3-dimensional </a:t>
            </a:r>
            <a:r>
              <a:rPr lang="en-US" dirty="0" smtClean="0"/>
              <a:t>structure of </a:t>
            </a:r>
            <a:r>
              <a:rPr lang="en-US" dirty="0"/>
              <a:t>segments</a:t>
            </a:r>
          </a:p>
        </p:txBody>
      </p:sp>
      <p:pic>
        <p:nvPicPr>
          <p:cNvPr id="6" name="Picture 3" descr="folded prot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2" y="4102100"/>
            <a:ext cx="321733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152900"/>
            <a:ext cx="210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Tertiary structure</a:t>
            </a:r>
            <a:r>
              <a:rPr lang="en-US" i="1" dirty="0" smtClean="0"/>
              <a:t>: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88900" y="4553634"/>
            <a:ext cx="265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Final </a:t>
            </a:r>
            <a:r>
              <a:rPr lang="en-US" dirty="0"/>
              <a:t>specific geometric shape that a protein assumes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159500" y="24003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638560">
            <a:off x="6146800" y="369570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99200" y="4338934"/>
            <a:ext cx="3632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Quaternary structure:</a:t>
            </a:r>
          </a:p>
          <a:p>
            <a:endParaRPr lang="en-US" i="1" dirty="0" smtClean="0"/>
          </a:p>
          <a:p>
            <a:r>
              <a:rPr lang="en-US" dirty="0" smtClean="0"/>
              <a:t>Arrangement </a:t>
            </a:r>
            <a:r>
              <a:rPr lang="en-US" dirty="0"/>
              <a:t>of multiple folded protein or coiling protein molecules in a multi-subunit complex.</a:t>
            </a:r>
          </a:p>
        </p:txBody>
      </p:sp>
      <p:pic>
        <p:nvPicPr>
          <p:cNvPr id="9" name="Picture 8" descr="screen1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35" y="4432300"/>
            <a:ext cx="2619965" cy="22987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858000" y="6121401"/>
            <a:ext cx="14737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71500"/>
            <a:ext cx="275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Primary Structure: </a:t>
            </a:r>
            <a:br>
              <a:rPr lang="en-US" i="1" dirty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Amino </a:t>
            </a:r>
            <a:r>
              <a:rPr lang="en-US" i="1" dirty="0">
                <a:solidFill>
                  <a:srgbClr val="FFFFFF"/>
                </a:solidFill>
              </a:rPr>
              <a:t>acid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6288510" cy="2793999"/>
          </a:xfrm>
          <a:prstGeom prst="rect">
            <a:avLst/>
          </a:prstGeom>
        </p:spPr>
      </p:pic>
      <p:pic>
        <p:nvPicPr>
          <p:cNvPr id="6" name="Picture 5" descr="screen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79482"/>
            <a:ext cx="5207000" cy="34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72" y="2946400"/>
            <a:ext cx="6076272" cy="3911600"/>
          </a:xfrm>
          <a:prstGeom prst="rect">
            <a:avLst/>
          </a:prstGeom>
        </p:spPr>
      </p:pic>
      <p:pic>
        <p:nvPicPr>
          <p:cNvPr id="6" name="Picture 5" descr="screen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908300"/>
            <a:ext cx="5067300" cy="3949700"/>
          </a:xfrm>
          <a:prstGeom prst="rect">
            <a:avLst/>
          </a:prstGeom>
        </p:spPr>
      </p:pic>
      <p:pic>
        <p:nvPicPr>
          <p:cNvPr id="8" name="Picture 7" descr="screen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0"/>
            <a:ext cx="3971299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34465</TotalTime>
  <Words>909</Words>
  <Application>Microsoft Office PowerPoint</Application>
  <PresentationFormat>Custom</PresentationFormat>
  <Paragraphs>367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</vt:lpstr>
      <vt:lpstr>Quality Control in Biotechnology</vt:lpstr>
      <vt:lpstr>PowerPoint Presentation</vt:lpstr>
      <vt:lpstr>Chemical drugs vs Biologicals</vt:lpstr>
      <vt:lpstr>Chemical drugs vs Biologicals</vt:lpstr>
      <vt:lpstr>PowerPoint Presentation</vt:lpstr>
      <vt:lpstr>Examples of Biologicals</vt:lpstr>
      <vt:lpstr>Protein Structure </vt:lpstr>
      <vt:lpstr>Insulin </vt:lpstr>
      <vt:lpstr>Antibody</vt:lpstr>
      <vt:lpstr>Modifications</vt:lpstr>
      <vt:lpstr>Genetic Engineering (bacterial)</vt:lpstr>
      <vt:lpstr>Monoclonal  Antibodies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Vaccines</vt:lpstr>
      <vt:lpstr>Polysaccharide Vaccine</vt:lpstr>
      <vt:lpstr>Conjugate Vaccines are Effective</vt:lpstr>
      <vt:lpstr>Why Conjugate Vaccines?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Alopexx Conjugate Vaccine Preparation</dc:title>
  <dc:creator>Naomi Seibert</dc:creator>
  <cp:lastModifiedBy>ASQ 0511 Webmaster</cp:lastModifiedBy>
  <cp:revision>242</cp:revision>
  <dcterms:created xsi:type="dcterms:W3CDTF">2013-10-14T16:58:37Z</dcterms:created>
  <dcterms:modified xsi:type="dcterms:W3CDTF">2015-01-14T23:48:27Z</dcterms:modified>
</cp:coreProperties>
</file>