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6" r:id="rId4"/>
    <p:sldId id="268" r:id="rId5"/>
    <p:sldId id="258" r:id="rId6"/>
    <p:sldId id="285" r:id="rId7"/>
    <p:sldId id="259" r:id="rId8"/>
    <p:sldId id="26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1" r:id="rId18"/>
    <p:sldId id="262" r:id="rId19"/>
    <p:sldId id="280" r:id="rId20"/>
    <p:sldId id="281" r:id="rId21"/>
    <p:sldId id="282" r:id="rId22"/>
    <p:sldId id="283" r:id="rId23"/>
    <p:sldId id="284" r:id="rId24"/>
    <p:sldId id="267" r:id="rId25"/>
    <p:sldId id="270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02" autoAdjust="0"/>
  </p:normalViewPr>
  <p:slideViewPr>
    <p:cSldViewPr>
      <p:cViewPr>
        <p:scale>
          <a:sx n="42" d="100"/>
          <a:sy n="42" d="100"/>
        </p:scale>
        <p:origin x="-2936" y="-9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D9245-E16E-4C6B-8EBE-6BCAA424ED97}" type="datetimeFigureOut">
              <a:rPr lang="en-US" smtClean="0"/>
              <a:t>15 May 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1230D-92F6-46D3-8393-A58F5D489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4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Gaylord Opryland from outside</a:t>
            </a:r>
            <a:r>
              <a:rPr lang="en-US" baseline="0" dirty="0" smtClean="0"/>
              <a:t> AND inside view from our meeting area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Closing day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75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actual Einstein painting on display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9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r>
              <a:rPr lang="en-US" baseline="0" dirty="0" smtClean="0"/>
              <a:t> “selfie” and candid opportunities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18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Exhibit Hall and Dining “flowed” into one another </a:t>
            </a:r>
          </a:p>
          <a:p>
            <a:r>
              <a:rPr lang="en-US" dirty="0" smtClean="0"/>
              <a:t>Exhibitors arranged in rows 100 through 900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2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University of Tennessee</a:t>
            </a:r>
            <a:r>
              <a:rPr lang="en-US" baseline="0" dirty="0" smtClean="0"/>
              <a:t> Volunteers are known for “Orange and Cream” colors on their uniforms… Volunteer Bob models ASQ Blue and White </a:t>
            </a:r>
          </a:p>
          <a:p>
            <a:r>
              <a:rPr lang="en-US" baseline="0" dirty="0" smtClean="0"/>
              <a:t>ASQ pays the $95 registration fee for volunteers and World Conference cannot run without volunteers </a:t>
            </a:r>
          </a:p>
          <a:p>
            <a:r>
              <a:rPr lang="en-US" baseline="0" dirty="0" smtClean="0"/>
              <a:t>Volunteers handle the dynamically evolving changes, provide directions in the “Opryland Labyrinth” and do what is necessary </a:t>
            </a:r>
          </a:p>
          <a:p>
            <a:r>
              <a:rPr lang="en-US" baseline="0" dirty="0" smtClean="0"/>
              <a:t>Bob’s background and specialty is “Design and Construction Division”… and yes, he did a lot of booth duty!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Ellen arrived</a:t>
            </a:r>
            <a:r>
              <a:rPr lang="en-US" baseline="0" dirty="0" smtClean="0"/>
              <a:t> on Thursday night to supervise the 7 kits required to assemble the QMD booth AND participate in QMD meetings on Friday through Sunday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2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Thanks,</a:t>
            </a:r>
            <a:r>
              <a:rPr lang="en-US" baseline="0" dirty="0" smtClean="0"/>
              <a:t> Ellen, for pix and recognizing your booth-mates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84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the tip</a:t>
            </a:r>
            <a:r>
              <a:rPr lang="en-US" baseline="0" dirty="0" smtClean="0"/>
              <a:t> of the iceberg of QMD touch-points with the larger ASQ audience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one place where some 3,000 people actually know and understand what you as an individual do in your daytime job!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9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Booth-duty</a:t>
            </a:r>
            <a:r>
              <a:rPr lang="en-US" baseline="0" dirty="0" smtClean="0"/>
              <a:t> “warriors” and visitors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developed from interviews with staff and management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Gemba</a:t>
            </a:r>
            <a:r>
              <a:rPr lang="en-US" baseline="0" dirty="0" smtClean="0"/>
              <a:t> walk provides 3 actuals – Place, People, and Process – in operation </a:t>
            </a:r>
          </a:p>
          <a:p>
            <a:r>
              <a:rPr lang="en-US" baseline="0" dirty="0" err="1" smtClean="0"/>
              <a:t>Gemba</a:t>
            </a:r>
            <a:r>
              <a:rPr lang="en-US" baseline="0" dirty="0" smtClean="0"/>
              <a:t> is a key ingredient in the Gaylord brand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Employees and managers walk – and more importantly – deliver on their talk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Thanked for choosing Gaylord brand at check-in, thanked for using Gaylord brand at check-out… and invited to return!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Portal to the Exhibit Hall </a:t>
            </a:r>
          </a:p>
          <a:p>
            <a:r>
              <a:rPr lang="en-US" dirty="0" smtClean="0"/>
              <a:t>Scenes from the Keynote Room – easily held 3,000+ people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21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and Division</a:t>
            </a:r>
            <a:r>
              <a:rPr lang="en-US" baseline="0" dirty="0" smtClean="0"/>
              <a:t> Leaders begin assembling Friday, May 13 </a:t>
            </a:r>
            <a:endParaRPr lang="en-US" dirty="0" smtClean="0"/>
          </a:p>
          <a:p>
            <a:r>
              <a:rPr lang="en-US" dirty="0" smtClean="0"/>
              <a:t>Things</a:t>
            </a:r>
            <a:r>
              <a:rPr lang="en-US" baseline="0" dirty="0" smtClean="0"/>
              <a:t> relevant to Milwaukee: </a:t>
            </a:r>
          </a:p>
          <a:p>
            <a:r>
              <a:rPr lang="en-US" baseline="0" dirty="0" smtClean="0"/>
              <a:t>Harley Davidson Motorcycles </a:t>
            </a:r>
          </a:p>
          <a:p>
            <a:r>
              <a:rPr lang="en-US" baseline="0" dirty="0" smtClean="0"/>
              <a:t>Lite Beer from Miller </a:t>
            </a:r>
          </a:p>
          <a:p>
            <a:r>
              <a:rPr lang="en-US" baseline="0" dirty="0" smtClean="0"/>
              <a:t>Baseball – Milwaukee Brewers </a:t>
            </a:r>
          </a:p>
          <a:p>
            <a:r>
              <a:rPr lang="en-US" baseline="0" dirty="0" smtClean="0"/>
              <a:t>Basketball – Milwaukee Bucks </a:t>
            </a:r>
          </a:p>
          <a:p>
            <a:r>
              <a:rPr lang="en-US" baseline="0" dirty="0" smtClean="0"/>
              <a:t>Football – Green Bay Packers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Milwaukee International Airport named after General Billy Mitchell </a:t>
            </a:r>
          </a:p>
          <a:p>
            <a:pPr lvl="1"/>
            <a:r>
              <a:rPr lang="en-US" baseline="0" dirty="0" smtClean="0"/>
              <a:t>Father of American Airpower and a true, original American Hero </a:t>
            </a:r>
          </a:p>
          <a:p>
            <a:pPr lvl="1"/>
            <a:r>
              <a:rPr lang="en-US" baseline="0" dirty="0" smtClean="0"/>
              <a:t>Trained folks like Hap Arnold (5 Star Chief of Staff) and </a:t>
            </a:r>
          </a:p>
          <a:p>
            <a:pPr lvl="1"/>
            <a:r>
              <a:rPr lang="en-US" baseline="0" dirty="0" err="1" smtClean="0"/>
              <a:t>Fiorello</a:t>
            </a:r>
            <a:r>
              <a:rPr lang="en-US" baseline="0" dirty="0" smtClean="0"/>
              <a:t> LaGuardia – WWI fighter pilot and Ace; later Mayor of NYC </a:t>
            </a:r>
          </a:p>
          <a:p>
            <a:pPr lvl="1"/>
            <a:r>
              <a:rPr lang="en-US" baseline="0" dirty="0" smtClean="0"/>
              <a:t>B/G Robin Olds sat by his fighter pilot dad’s knee as a lad (became a triple ace – WW2, Korea, ‘Nam) and listened to then Major Mitchell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57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make at least one (1) ASQ World Conference</a:t>
            </a:r>
            <a:r>
              <a:rPr lang="en-US" baseline="0" dirty="0" smtClean="0"/>
              <a:t> in person during your ASQ affiliation </a:t>
            </a:r>
          </a:p>
          <a:p>
            <a:r>
              <a:rPr lang="en-US" baseline="0" dirty="0" smtClean="0"/>
              <a:t>ASQ is our professional “quality union” </a:t>
            </a:r>
          </a:p>
          <a:p>
            <a:r>
              <a:rPr lang="en-US" baseline="0" dirty="0" smtClean="0"/>
              <a:t>Milwaukee is in Central Time </a:t>
            </a:r>
          </a:p>
          <a:p>
            <a:r>
              <a:rPr lang="en-US" baseline="0" dirty="0" smtClean="0"/>
              <a:t>Available airports include: </a:t>
            </a:r>
          </a:p>
          <a:p>
            <a:r>
              <a:rPr lang="en-US" baseline="0" dirty="0" smtClean="0"/>
              <a:t>Milwaukee International (General Billy Mitchell Field) </a:t>
            </a:r>
          </a:p>
          <a:p>
            <a:r>
              <a:rPr lang="en-US" baseline="0" dirty="0" smtClean="0"/>
              <a:t>Chicago O’Hare </a:t>
            </a:r>
          </a:p>
          <a:p>
            <a:r>
              <a:rPr lang="en-US" baseline="0" dirty="0" smtClean="0"/>
              <a:t>Chicago Midway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4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Briefing “filler” to showcase</a:t>
            </a:r>
            <a:r>
              <a:rPr lang="en-US" baseline="0" dirty="0" smtClean="0"/>
              <a:t> complexity of our Conference and its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Nashville’s Centennial</a:t>
            </a:r>
            <a:r>
              <a:rPr lang="en-US" baseline="0" dirty="0" smtClean="0"/>
              <a:t> Park is home to the only fully complete, 100% scale Parthenon </a:t>
            </a:r>
          </a:p>
          <a:p>
            <a:r>
              <a:rPr lang="en-US" baseline="0" dirty="0" smtClean="0"/>
              <a:t>	Erected 30 years after the Civil War to show Tennessee as “rebuilt”, new, and recovered from Civil War ravages </a:t>
            </a:r>
          </a:p>
          <a:p>
            <a:r>
              <a:rPr lang="en-US" baseline="0" dirty="0" smtClean="0"/>
              <a:t>Downtown Nashville and “Broadway”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7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</a:t>
            </a:r>
            <a:r>
              <a:rPr lang="en-US" baseline="0" dirty="0" smtClean="0"/>
              <a:t> Crawford’s “national director” perspective </a:t>
            </a:r>
          </a:p>
          <a:p>
            <a:r>
              <a:rPr lang="en-US" baseline="0" dirty="0" smtClean="0"/>
              <a:t>Ray’s background comes from many years in the Design and Construction Division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5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Highlights from Chair/Vice-Chair sessions that occur on Saturday and Sunday before the official Conference begins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Haier is</a:t>
            </a:r>
            <a:r>
              <a:rPr lang="en-US" baseline="0" dirty="0" smtClean="0"/>
              <a:t> a large China company dominating household consumer goods </a:t>
            </a:r>
          </a:p>
          <a:p>
            <a:r>
              <a:rPr lang="en-US" baseline="0" dirty="0" smtClean="0"/>
              <a:t>As is typical for Chinese, they are very competitive and strive for “gold medal” performances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winning storyboards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Afternoon Keynotes book-ended morning keynotes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1230D-92F6-46D3-8393-A58F5D4890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6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D4A1-84A0-4186-9EB3-86B65D7DEF70}" type="datetime1">
              <a:rPr lang="en-US" smtClean="0"/>
              <a:t>15 May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fld id="{87868895-212A-4FBC-8316-CCF897D3B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0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5E0-A79F-4F75-9CEE-86D1B6AE0CBF}" type="datetime1">
              <a:rPr lang="en-US" smtClean="0"/>
              <a:t>15 May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8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099-6968-4DFE-A99D-3A72412DADF8}" type="datetime1">
              <a:rPr lang="en-US" smtClean="0"/>
              <a:t>15 May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46E2-2C37-4E17-8AD4-22F5DC8E145F}" type="datetime1">
              <a:rPr lang="en-US" smtClean="0"/>
              <a:t>15 May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6D10-FEA1-4758-9F1B-40127BF5DDD5}" type="datetime1">
              <a:rPr lang="en-US" smtClean="0"/>
              <a:t>15 May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62A1-7729-4BB2-A520-E38345A5F59D}" type="datetime1">
              <a:rPr lang="en-US" smtClean="0"/>
              <a:t>15 May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2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30F-0BF5-48B8-BCF9-F844E0AED596}" type="datetime1">
              <a:rPr lang="en-US" smtClean="0"/>
              <a:t>15 May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1506-4DAD-49D2-B5B8-391A551E5753}" type="datetime1">
              <a:rPr lang="en-US" smtClean="0"/>
              <a:t>15 May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8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A2A4-A652-4C3E-80E0-24042B2ADB7D}" type="datetime1">
              <a:rPr lang="en-US" smtClean="0"/>
              <a:t>15 May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98BA6-B869-49DC-B643-BC2C5F65F035}" type="datetime1">
              <a:rPr lang="en-US" smtClean="0"/>
              <a:t>15 May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994E-9A2A-47D0-82F5-BE7DAB7079A1}" type="datetime1">
              <a:rPr lang="en-US" smtClean="0"/>
              <a:t>15 May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3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1ECB-0269-4412-BC68-D37181FF01C8}" type="datetime1">
              <a:rPr lang="en-US" smtClean="0"/>
              <a:t>15 May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8895-212A-4FBC-8316-CCF897D3B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png"/><Relationship Id="rId6" Type="http://schemas.openxmlformats.org/officeDocument/2006/relationships/image" Target="../media/image51.jpeg"/><Relationship Id="rId7" Type="http://schemas.openxmlformats.org/officeDocument/2006/relationships/image" Target="../media/image52.jpg"/><Relationship Id="rId8" Type="http://schemas.openxmlformats.org/officeDocument/2006/relationships/image" Target="../media/image1.jpeg"/><Relationship Id="rId9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69</a:t>
            </a:r>
            <a:r>
              <a:rPr lang="en-US" b="1" baseline="30000" dirty="0" smtClean="0"/>
              <a:t>th</a:t>
            </a:r>
            <a:r>
              <a:rPr lang="en-US" b="1" dirty="0" smtClean="0"/>
              <a:t> ASQ World Conference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Perspectives and Insights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3-6 May 2015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Prepared for Section 0511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89" y="381000"/>
            <a:ext cx="2302511" cy="2133600"/>
          </a:xfrm>
          <a:prstGeom prst="rect">
            <a:avLst/>
          </a:prstGeom>
        </p:spPr>
      </p:pic>
      <p:pic>
        <p:nvPicPr>
          <p:cNvPr id="5" name="Picture 4" descr="ASQ 0511 opt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334000"/>
            <a:ext cx="342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59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Team Excellence Award Posters</a:t>
            </a:r>
            <a:endParaRPr lang="en-US" dirty="0"/>
          </a:p>
        </p:txBody>
      </p:sp>
      <p:pic>
        <p:nvPicPr>
          <p:cNvPr id="11" name="Content Placeholder 10" descr="Various Events 3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1801783"/>
            <a:ext cx="2132215" cy="2842953"/>
          </a:xfrm>
        </p:spPr>
      </p:pic>
      <p:pic>
        <p:nvPicPr>
          <p:cNvPr id="13" name="Picture 12" descr="Various Events 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470660"/>
            <a:ext cx="2628900" cy="3505200"/>
          </a:xfrm>
          <a:prstGeom prst="rect">
            <a:avLst/>
          </a:prstGeom>
        </p:spPr>
      </p:pic>
      <p:pic>
        <p:nvPicPr>
          <p:cNvPr id="14" name="Picture 13" descr="Various Events 3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501140"/>
            <a:ext cx="314325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Haier’s management and quality professionals are “All-In” as evidenced by winning 6 awards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25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Team Excellence </a:t>
            </a:r>
            <a:r>
              <a:rPr lang="en-US" dirty="0" smtClean="0"/>
              <a:t>Storyboard Posters</a:t>
            </a:r>
            <a:endParaRPr lang="en-US" dirty="0"/>
          </a:p>
        </p:txBody>
      </p:sp>
      <p:pic>
        <p:nvPicPr>
          <p:cNvPr id="6" name="Content Placeholder 5" descr="Various Events 3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6185" y="2136212"/>
            <a:ext cx="2589415" cy="3453938"/>
          </a:xfrm>
        </p:spPr>
      </p:pic>
      <p:pic>
        <p:nvPicPr>
          <p:cNvPr id="7" name="Content Placeholder 6" descr="Various Events 36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324600" y="2076450"/>
            <a:ext cx="2679700" cy="3573463"/>
          </a:xfrm>
        </p:spPr>
      </p:pic>
      <p:pic>
        <p:nvPicPr>
          <p:cNvPr id="8" name="Picture 7" descr="Various Events 3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8950" y="1676400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7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Keynote Speakers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Various Events 3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66011" y="3654829"/>
            <a:ext cx="2115589" cy="2822171"/>
          </a:xfrm>
        </p:spPr>
      </p:pic>
      <p:pic>
        <p:nvPicPr>
          <p:cNvPr id="11" name="Content Placeholder 10" descr="Various Events 347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93662" y="2155825"/>
            <a:ext cx="2039938" cy="2720975"/>
          </a:xfrm>
        </p:spPr>
      </p:pic>
      <p:pic>
        <p:nvPicPr>
          <p:cNvPr id="8" name="Content Placeholder 6" descr="Various Events 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191000"/>
            <a:ext cx="3276600" cy="2457450"/>
          </a:xfrm>
          <a:prstGeom prst="rect">
            <a:avLst/>
          </a:prstGeom>
        </p:spPr>
      </p:pic>
      <p:pic>
        <p:nvPicPr>
          <p:cNvPr id="12" name="Picture 11" descr="Various Events 3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610100"/>
            <a:ext cx="2590800" cy="1943100"/>
          </a:xfrm>
          <a:prstGeom prst="rect">
            <a:avLst/>
          </a:prstGeom>
        </p:spPr>
      </p:pic>
      <p:pic>
        <p:nvPicPr>
          <p:cNvPr id="14" name="Picture 13" descr="Various Events 3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14950" y="1447800"/>
            <a:ext cx="2000250" cy="2667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38400" y="1397000"/>
            <a:ext cx="2209800" cy="2946400"/>
            <a:chOff x="2438400" y="1397000"/>
            <a:chExt cx="2209800" cy="2946400"/>
          </a:xfrm>
        </p:grpSpPr>
        <p:pic>
          <p:nvPicPr>
            <p:cNvPr id="13" name="Picture 12" descr="Various Events 349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0" y="1397000"/>
              <a:ext cx="2209800" cy="2946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667000" y="1459468"/>
              <a:ext cx="1663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Donor’s Choose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1611868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Charles Best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810000"/>
            <a:ext cx="15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JoAnn</a:t>
            </a:r>
            <a:r>
              <a:rPr lang="en-US" b="1" dirty="0" smtClean="0"/>
              <a:t> </a:t>
            </a:r>
            <a:r>
              <a:rPr lang="en-US" b="1" dirty="0" err="1" smtClean="0"/>
              <a:t>Sternke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68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Keynote Speakers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Nashville, TN 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4329545"/>
            <a:ext cx="3271058" cy="2452255"/>
          </a:xfrm>
        </p:spPr>
      </p:pic>
      <p:pic>
        <p:nvPicPr>
          <p:cNvPr id="6" name="Content Placeholder 5" descr="Nashville, TN 01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28168" y="1905000"/>
            <a:ext cx="3454400" cy="2590800"/>
          </a:xfrm>
        </p:spPr>
      </p:pic>
      <p:sp>
        <p:nvSpPr>
          <p:cNvPr id="7" name="TextBox 6"/>
          <p:cNvSpPr txBox="1"/>
          <p:nvPr/>
        </p:nvSpPr>
        <p:spPr>
          <a:xfrm>
            <a:off x="485603" y="1383268"/>
            <a:ext cx="358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Analjit</a:t>
            </a:r>
            <a:r>
              <a:rPr lang="en-US" sz="2000" dirty="0" smtClean="0"/>
              <a:t> Singh – Max India Limited</a:t>
            </a:r>
            <a:endParaRPr lang="en-US" sz="2000" dirty="0"/>
          </a:p>
        </p:txBody>
      </p:sp>
      <p:pic>
        <p:nvPicPr>
          <p:cNvPr id="8" name="Picture 7" descr="Nashville, TN 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2190750"/>
            <a:ext cx="3886200" cy="2914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5311914"/>
            <a:ext cx="3422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Janet </a:t>
            </a:r>
            <a:r>
              <a:rPr lang="en-US" sz="2000" dirty="0" err="1" smtClean="0"/>
              <a:t>Raddatz</a:t>
            </a:r>
            <a:r>
              <a:rPr lang="en-US" sz="2000" dirty="0" smtClean="0"/>
              <a:t> –  Introductions</a:t>
            </a:r>
          </a:p>
          <a:p>
            <a:r>
              <a:rPr lang="en-US" sz="2000" dirty="0" smtClean="0"/>
              <a:t>Chair of ASQ Conference Board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45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Donations</a:t>
            </a:r>
            <a:endParaRPr lang="en-US" dirty="0"/>
          </a:p>
        </p:txBody>
      </p:sp>
      <p:pic>
        <p:nvPicPr>
          <p:cNvPr id="5" name="Content Placeholder 4" descr="Various Events 3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38889" y="1722437"/>
            <a:ext cx="3395511" cy="4525963"/>
          </a:xfrm>
        </p:spPr>
      </p:pic>
      <p:sp>
        <p:nvSpPr>
          <p:cNvPr id="8" name="TextBox 7"/>
          <p:cNvSpPr txBox="1"/>
          <p:nvPr/>
        </p:nvSpPr>
        <p:spPr>
          <a:xfrm>
            <a:off x="304800" y="22860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the donation of Erik Wahl’s “live in real-time” painting from last year’s conference,  the ASQ Emerging Quality Leaders Program collected thousands of dollars  and  one lucky winner took home this painting.</a:t>
            </a:r>
          </a:p>
          <a:p>
            <a:r>
              <a:rPr lang="en-US" sz="2000" dirty="0" smtClean="0"/>
              <a:t>(I saw Erik paint it last year and it was amazing!  </a:t>
            </a:r>
            <a:r>
              <a:rPr lang="en-US" sz="2000" dirty="0" smtClean="0">
                <a:sym typeface="Wingdings" pitchFamily="2" charset="2"/>
              </a:rPr>
              <a:t>  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6361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Faces and Places</a:t>
            </a:r>
            <a:endParaRPr lang="en-US" dirty="0"/>
          </a:p>
        </p:txBody>
      </p:sp>
      <p:pic>
        <p:nvPicPr>
          <p:cNvPr id="6" name="Content Placeholder 5" descr="Various Events 32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048000"/>
            <a:ext cx="2743200" cy="3657600"/>
          </a:xfrm>
        </p:spPr>
      </p:pic>
      <p:pic>
        <p:nvPicPr>
          <p:cNvPr id="7" name="Picture 6" descr="Nashville, TN 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133088"/>
            <a:ext cx="33528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258824"/>
            <a:ext cx="473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Orkin</a:t>
            </a:r>
            <a:r>
              <a:rPr lang="en-US" dirty="0" smtClean="0"/>
              <a:t>, Barb McCullough and Gregg Monaco </a:t>
            </a:r>
            <a:endParaRPr lang="en-US" dirty="0"/>
          </a:p>
        </p:txBody>
      </p:sp>
      <p:pic>
        <p:nvPicPr>
          <p:cNvPr id="5" name="Content Placeholder 3" descr="BobBarbGreggAtASQ201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98792" y="1664732"/>
            <a:ext cx="4039985" cy="3029989"/>
          </a:xfrm>
        </p:spPr>
      </p:pic>
      <p:pic>
        <p:nvPicPr>
          <p:cNvPr id="8" name="Picture 7" descr="Nashville, TN 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1295400"/>
            <a:ext cx="268605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5257800"/>
            <a:ext cx="200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Dolly &amp; Garth &amp; Minnie in the  Exhibit Hall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436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Exhibit Hall </a:t>
            </a:r>
            <a:endParaRPr lang="en-US" dirty="0"/>
          </a:p>
        </p:txBody>
      </p:sp>
      <p:pic>
        <p:nvPicPr>
          <p:cNvPr id="5" name="Content Placeholder 4" descr="Various Events 3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3142211"/>
            <a:ext cx="4039985" cy="3029989"/>
          </a:xfrm>
        </p:spPr>
      </p:pic>
      <p:pic>
        <p:nvPicPr>
          <p:cNvPr id="7" name="Content Placeholder 4" descr="Various Events 343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791200" y="1493838"/>
            <a:ext cx="3279775" cy="437356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638800" y="5668963"/>
            <a:ext cx="3505200" cy="960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Lunch 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1856" y="6379464"/>
            <a:ext cx="28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(which went extremely fast!)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72161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Entertainment – Nashville Style and Beat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641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Orkin</a:t>
            </a:r>
            <a:r>
              <a:rPr lang="en-US" dirty="0" smtClean="0"/>
              <a:t> – ‘Volunteer’ in Blue &amp; White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Ellen Pix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Ellen is Vice Chair for the Quality Management Division (QMD) </a:t>
            </a:r>
            <a:endParaRPr lang="en-US" sz="2400" dirty="0"/>
          </a:p>
          <a:p>
            <a:pPr lvl="1"/>
            <a:r>
              <a:rPr lang="en-US" sz="2400" dirty="0" smtClean="0"/>
              <a:t>Largest Division in ASQ </a:t>
            </a:r>
          </a:p>
          <a:p>
            <a:pPr lvl="1"/>
            <a:r>
              <a:rPr lang="en-US" sz="2400" dirty="0" smtClean="0"/>
              <a:t>Touches  every other division </a:t>
            </a:r>
          </a:p>
          <a:p>
            <a:pPr lvl="1"/>
            <a:r>
              <a:rPr lang="en-US" sz="2400" dirty="0" smtClean="0"/>
              <a:t>Impacts </a:t>
            </a:r>
          </a:p>
          <a:p>
            <a:pPr lvl="2"/>
            <a:r>
              <a:rPr lang="en-US" dirty="0" smtClean="0"/>
              <a:t>National Headquarters (Milwaukee, WI) </a:t>
            </a:r>
          </a:p>
          <a:p>
            <a:pPr lvl="2"/>
            <a:r>
              <a:rPr lang="en-US" dirty="0" smtClean="0"/>
              <a:t>Individual Sections </a:t>
            </a:r>
          </a:p>
          <a:p>
            <a:r>
              <a:rPr lang="en-US" sz="2400" dirty="0" smtClean="0"/>
              <a:t>QMD subsidizes full-time students to attend ASQ World</a:t>
            </a:r>
          </a:p>
          <a:p>
            <a:r>
              <a:rPr lang="en-US" sz="2400" dirty="0" smtClean="0"/>
              <a:t>Enterprise Sponsor corporations (employers) significantly subsidize employee ASQ memberships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Benefits of attending WCQI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Hear from industry experts (keynotes)</a:t>
            </a:r>
          </a:p>
          <a:p>
            <a:r>
              <a:rPr lang="en-US" altLang="en-US" dirty="0" smtClean="0"/>
              <a:t>Team competition</a:t>
            </a:r>
          </a:p>
          <a:p>
            <a:r>
              <a:rPr lang="en-US" altLang="en-US" dirty="0" smtClean="0"/>
              <a:t>Attend a selection of sessions</a:t>
            </a:r>
          </a:p>
          <a:p>
            <a:r>
              <a:rPr lang="en-US" altLang="en-US" dirty="0" smtClean="0"/>
              <a:t>Network with your peers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1" r="8463"/>
          <a:stretch>
            <a:fillRect/>
          </a:stretch>
        </p:blipFill>
        <p:spPr bwMode="auto">
          <a:xfrm>
            <a:off x="685800" y="4087812"/>
            <a:ext cx="35337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1850"/>
          <a:stretch>
            <a:fillRect/>
          </a:stretch>
        </p:blipFill>
        <p:spPr bwMode="auto">
          <a:xfrm>
            <a:off x="4572000" y="3857625"/>
            <a:ext cx="36798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54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Nashville Venue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6601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Gaylord Opryland Convention Center &amp; Resort </a:t>
            </a:r>
          </a:p>
          <a:p>
            <a:pPr lvl="1"/>
            <a:r>
              <a:rPr lang="en-US" dirty="0" smtClean="0"/>
              <a:t>America’s largest meeting structure outside Las Vegas </a:t>
            </a:r>
          </a:p>
          <a:p>
            <a:r>
              <a:rPr lang="en-US" sz="2800" dirty="0" smtClean="0"/>
              <a:t>5 Keynote speakers </a:t>
            </a:r>
          </a:p>
          <a:p>
            <a:r>
              <a:rPr lang="en-US" sz="2800" dirty="0" smtClean="0"/>
              <a:t>Over 100 specialized seminars across the entire ASQ quality spectrum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9" y="4211516"/>
            <a:ext cx="2997389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29100"/>
            <a:ext cx="5237018" cy="2400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1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QMD at WCQI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b="1" dirty="0" smtClean="0"/>
              <a:t>Events:</a:t>
            </a:r>
          </a:p>
          <a:p>
            <a:pPr lvl="1"/>
            <a:r>
              <a:rPr lang="en-US" dirty="0" smtClean="0"/>
              <a:t>Member breakfast</a:t>
            </a:r>
          </a:p>
          <a:p>
            <a:pPr lvl="1"/>
            <a:r>
              <a:rPr lang="en-US" dirty="0" smtClean="0"/>
              <a:t>Booth</a:t>
            </a:r>
          </a:p>
          <a:p>
            <a:pPr lvl="1"/>
            <a:r>
              <a:rPr lang="en-US" dirty="0" smtClean="0"/>
              <a:t>Hospitality Suite</a:t>
            </a:r>
          </a:p>
          <a:p>
            <a:pPr lvl="1"/>
            <a:r>
              <a:rPr lang="en-US" dirty="0" smtClean="0"/>
              <a:t>Session speakers</a:t>
            </a:r>
          </a:p>
          <a:p>
            <a:pPr lvl="1"/>
            <a:r>
              <a:rPr lang="en-US" dirty="0" smtClean="0"/>
              <a:t>CMQ/OE certification prep class</a:t>
            </a:r>
          </a:p>
          <a:p>
            <a:pPr lvl="1"/>
            <a:r>
              <a:rPr lang="en-US" dirty="0" smtClean="0"/>
              <a:t>Pre-conference training sessions 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5925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03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2015 WCQI (Continued)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Member Breakfast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Monday morning – JR McGee sponsor and speaker; combined with annual QMD meeting (over 500 people using a room for 300) 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5" r="3117"/>
          <a:stretch>
            <a:fillRect/>
          </a:stretch>
        </p:blipFill>
        <p:spPr bwMode="auto">
          <a:xfrm>
            <a:off x="457200" y="4076700"/>
            <a:ext cx="38385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005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727" y="76200"/>
            <a:ext cx="86106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WCQI and </a:t>
            </a:r>
            <a:r>
              <a:rPr lang="en-US" altLang="en-US" dirty="0" smtClean="0">
                <a:ea typeface="ＭＳ Ｐゴシック" pitchFamily="34" charset="-128"/>
              </a:rPr>
              <a:t>QMD Is a People Business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4865" r="53" b="-783"/>
          <a:stretch>
            <a:fillRect/>
          </a:stretch>
        </p:blipFill>
        <p:spPr bwMode="auto">
          <a:xfrm>
            <a:off x="522288" y="1449388"/>
            <a:ext cx="38608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/>
          <a:stretch>
            <a:fillRect/>
          </a:stretch>
        </p:blipFill>
        <p:spPr bwMode="auto">
          <a:xfrm>
            <a:off x="4460875" y="4191000"/>
            <a:ext cx="332422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1605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9" r="9697"/>
          <a:stretch>
            <a:fillRect/>
          </a:stretch>
        </p:blipFill>
        <p:spPr bwMode="auto">
          <a:xfrm>
            <a:off x="990600" y="4060825"/>
            <a:ext cx="22939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5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ASQ WCQI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41" y="1475232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475232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" y="4142232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66" y="4140645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99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Gregg – New Guy Experience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Many participants have deep connections from 6-25 years of attendance </a:t>
            </a:r>
          </a:p>
          <a:p>
            <a:r>
              <a:rPr lang="en-US" sz="2400" dirty="0" smtClean="0"/>
              <a:t>“Welcome” mat is out for the new guy </a:t>
            </a:r>
          </a:p>
          <a:p>
            <a:r>
              <a:rPr lang="en-US" sz="2400" dirty="0" smtClean="0"/>
              <a:t>100 Seminars across 2.5 days on quality topics </a:t>
            </a:r>
          </a:p>
          <a:p>
            <a:r>
              <a:rPr lang="en-US" sz="2400" dirty="0" smtClean="0"/>
              <a:t>Fresh ideas and observations not only welcome but highly desired </a:t>
            </a:r>
          </a:p>
          <a:p>
            <a:r>
              <a:rPr lang="en-US" sz="2400" dirty="0" smtClean="0"/>
              <a:t>Keen desire to receive (and share) Section process and methodologies </a:t>
            </a:r>
          </a:p>
          <a:p>
            <a:pPr lvl="1"/>
            <a:r>
              <a:rPr lang="en-US" sz="2400" dirty="0" smtClean="0"/>
              <a:t>Most </a:t>
            </a:r>
            <a:r>
              <a:rPr lang="en-US" sz="2400" dirty="0"/>
              <a:t>Sections face similar challenges in </a:t>
            </a:r>
            <a:r>
              <a:rPr lang="en-US" sz="2400" dirty="0" smtClean="0"/>
              <a:t>our all-volunteer </a:t>
            </a:r>
            <a:r>
              <a:rPr lang="en-US" sz="2400" dirty="0"/>
              <a:t>network </a:t>
            </a:r>
            <a:endParaRPr lang="en-US" sz="2400" dirty="0" smtClean="0"/>
          </a:p>
          <a:p>
            <a:pPr lvl="1"/>
            <a:r>
              <a:rPr lang="en-US" sz="2400" dirty="0" smtClean="0"/>
              <a:t>Section 0511 known for consistently featuring National/International speakers at or dinner meetings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</a:t>
            </a:r>
            <a:r>
              <a:rPr lang="en-US" baseline="30000" dirty="0" smtClean="0"/>
              <a:t>th</a:t>
            </a:r>
            <a:r>
              <a:rPr lang="en-US" dirty="0" smtClean="0"/>
              <a:t> ASQ World Conference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025"/>
            <a:ext cx="8229600" cy="685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 dirty="0" smtClean="0"/>
              <a:t>Milwaukee: 15-18 May 2016 </a:t>
            </a:r>
          </a:p>
          <a:p>
            <a:pPr marL="0" indent="0" algn="ctr">
              <a:buNone/>
            </a:pPr>
            <a:r>
              <a:rPr lang="en-US" sz="2800" dirty="0" smtClean="0"/>
              <a:t>Home Town Images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96440"/>
            <a:ext cx="3657600" cy="2752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4" y="4818888"/>
            <a:ext cx="1463040" cy="1996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343400"/>
            <a:ext cx="25146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67256"/>
            <a:ext cx="1982125" cy="1685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2095500" cy="1394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19600"/>
            <a:ext cx="2302511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30730"/>
            <a:ext cx="2372360" cy="17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Milwaukee Hotel Space Limited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Hilton and Hyatt are the main hotels adjacent to the Milwaukee Convention Center </a:t>
            </a:r>
          </a:p>
          <a:p>
            <a:pPr lvl="1"/>
            <a:r>
              <a:rPr lang="en-US" sz="2400" dirty="0" smtClean="0"/>
              <a:t>Book a room in December 2015 when May 2016 meeting opens for web Registration </a:t>
            </a:r>
          </a:p>
          <a:p>
            <a:pPr lvl="2"/>
            <a:r>
              <a:rPr lang="en-US" dirty="0" smtClean="0"/>
              <a:t>Leaders should be in place Friday/Saturday </a:t>
            </a:r>
          </a:p>
          <a:p>
            <a:pPr lvl="2"/>
            <a:r>
              <a:rPr lang="en-US" dirty="0" smtClean="0"/>
              <a:t>Attendees should be in place Sunday </a:t>
            </a:r>
          </a:p>
          <a:p>
            <a:pPr lvl="1"/>
            <a:r>
              <a:rPr lang="en-US" sz="2400" dirty="0" smtClean="0"/>
              <a:t>Can always cancel room at a later date without penalty </a:t>
            </a:r>
          </a:p>
          <a:p>
            <a:pPr lvl="1"/>
            <a:r>
              <a:rPr lang="en-US" sz="2400" dirty="0" smtClean="0"/>
              <a:t>Other hotels require cabs/significant walks </a:t>
            </a:r>
          </a:p>
          <a:p>
            <a:r>
              <a:rPr lang="en-US" sz="2400" dirty="0" smtClean="0"/>
              <a:t>If able, Thursday departures avoid pandemonium associated with thousands of people converging on an airport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7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Gaylord Opryland as 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66018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Flexible agility and rapid delivery is their mantra </a:t>
            </a:r>
          </a:p>
          <a:p>
            <a:r>
              <a:rPr lang="en-US" sz="2400" dirty="0" smtClean="0"/>
              <a:t>Excellent Guest experience is their key focus </a:t>
            </a:r>
          </a:p>
          <a:p>
            <a:pPr lvl="1"/>
            <a:r>
              <a:rPr lang="en-US" sz="2400" dirty="0" smtClean="0"/>
              <a:t>All employees embody the importance of a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impression </a:t>
            </a:r>
          </a:p>
          <a:p>
            <a:pPr lvl="1"/>
            <a:r>
              <a:rPr lang="en-US" sz="2400" dirty="0" smtClean="0"/>
              <a:t>Check-in / Stay / Check-out  </a:t>
            </a:r>
          </a:p>
          <a:p>
            <a:r>
              <a:rPr lang="en-US" sz="2400" dirty="0" smtClean="0"/>
              <a:t>Guest facing components – 24/7 </a:t>
            </a:r>
          </a:p>
          <a:p>
            <a:pPr lvl="1"/>
            <a:r>
              <a:rPr lang="en-US" sz="2400" dirty="0" smtClean="0"/>
              <a:t>Housekeeping </a:t>
            </a:r>
          </a:p>
          <a:p>
            <a:pPr lvl="1"/>
            <a:r>
              <a:rPr lang="en-US" sz="2400" dirty="0" smtClean="0"/>
              <a:t>Dining and beverages </a:t>
            </a:r>
          </a:p>
          <a:p>
            <a:pPr lvl="1"/>
            <a:r>
              <a:rPr lang="en-US" sz="2400" dirty="0" smtClean="0"/>
              <a:t>Security </a:t>
            </a:r>
          </a:p>
          <a:p>
            <a:pPr lvl="1"/>
            <a:r>
              <a:rPr lang="en-US" sz="2400" dirty="0" smtClean="0"/>
              <a:t>Convention engineers </a:t>
            </a:r>
          </a:p>
          <a:p>
            <a:r>
              <a:rPr lang="en-US" sz="2400" dirty="0" smtClean="0"/>
              <a:t>Management and staff meet regularly and walk a consistent </a:t>
            </a:r>
            <a:r>
              <a:rPr lang="en-US" sz="2400" i="1" dirty="0" err="1" smtClean="0"/>
              <a:t>gemba</a:t>
            </a:r>
            <a:r>
              <a:rPr lang="en-US" sz="2400" dirty="0" smtClean="0"/>
              <a:t> making adjustments for continuous improvement 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44447" y="2819400"/>
            <a:ext cx="1642353" cy="2438400"/>
            <a:chOff x="7044447" y="2819400"/>
            <a:chExt cx="1642353" cy="2438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447" y="2819400"/>
              <a:ext cx="1642353" cy="22703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044447" y="4953000"/>
              <a:ext cx="423153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97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Gaylord Opryland Floor Plan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441557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1600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ASQ used the “blue” areas and Delta Island (“pink”) areas on multiple levels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59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Section Colleague Presenters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Ellen Quinn </a:t>
            </a:r>
          </a:p>
          <a:p>
            <a:r>
              <a:rPr lang="en-US" dirty="0" smtClean="0"/>
              <a:t>Bob </a:t>
            </a:r>
            <a:r>
              <a:rPr lang="en-US" dirty="0" err="1" smtClean="0"/>
              <a:t>Orkin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Barbara McCullough </a:t>
            </a:r>
          </a:p>
          <a:p>
            <a:r>
              <a:rPr lang="en-US" dirty="0" smtClean="0"/>
              <a:t>Ray Crawford  </a:t>
            </a:r>
          </a:p>
          <a:p>
            <a:r>
              <a:rPr lang="en-US" dirty="0" smtClean="0"/>
              <a:t>Gregg Monaco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3048000" cy="2286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48200"/>
            <a:ext cx="780288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– National Board Member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dirty="0" smtClean="0"/>
              <a:t>National Board spent 3 extra days after World Conference working strategic vision </a:t>
            </a:r>
          </a:p>
          <a:p>
            <a:r>
              <a:rPr lang="en-US" dirty="0" smtClean="0"/>
              <a:t>Quality Performance that can be quantified is a key metric measurement focus </a:t>
            </a:r>
          </a:p>
          <a:p>
            <a:pPr lvl="1"/>
            <a:r>
              <a:rPr lang="en-US" dirty="0" smtClean="0"/>
              <a:t>Continuous Improvement at the Section level is the emphasis </a:t>
            </a:r>
          </a:p>
          <a:p>
            <a:pPr lvl="1"/>
            <a:r>
              <a:rPr lang="en-US" dirty="0" smtClean="0"/>
              <a:t>Section’s measure themselves against their past performance NOT against sections in different regions </a:t>
            </a:r>
          </a:p>
          <a:p>
            <a:r>
              <a:rPr lang="en-US" dirty="0" smtClean="0"/>
              <a:t>Will speak at a future Section Dinner Meeting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Gregg Items – Chair/Vice-Chair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U.S. Sections face challenges similar to us </a:t>
            </a:r>
          </a:p>
          <a:p>
            <a:pPr lvl="1"/>
            <a:r>
              <a:rPr lang="en-US" sz="2400" dirty="0" smtClean="0"/>
              <a:t>Tremendous willingness to share ideas and successes </a:t>
            </a:r>
          </a:p>
          <a:p>
            <a:r>
              <a:rPr lang="en-US" sz="2400" dirty="0" smtClean="0"/>
              <a:t>Section 0511 is viewed as having the best potential speaker base given our unique metropolitan area </a:t>
            </a:r>
          </a:p>
          <a:p>
            <a:pPr lvl="1"/>
            <a:r>
              <a:rPr lang="en-US" sz="2400" dirty="0" smtClean="0"/>
              <a:t>We garner respect because Dr. W. Edward </a:t>
            </a:r>
            <a:r>
              <a:rPr lang="en-US" sz="2400" dirty="0" err="1" smtClean="0"/>
              <a:t>Demings</a:t>
            </a:r>
            <a:r>
              <a:rPr lang="en-US" sz="2400" dirty="0" smtClean="0"/>
              <a:t> wanted a section closer to his “home office” in the twilight of his career and started “0511” to fulfill that goal </a:t>
            </a:r>
          </a:p>
          <a:p>
            <a:r>
              <a:rPr lang="en-US" sz="2400" dirty="0" smtClean="0"/>
              <a:t>Western States experimenting with live  Internet broadcast of dinner meeting speakers </a:t>
            </a:r>
          </a:p>
          <a:p>
            <a:r>
              <a:rPr lang="en-US" sz="2400" dirty="0" smtClean="0"/>
              <a:t>Map of American Regions/Sections is being sent to us for Web Site inclusion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8895-212A-4FBC-8316-CCF897D3B7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Gaylord Opryland Resort Vignettes </a:t>
            </a:r>
            <a:endParaRPr lang="en-US" dirty="0"/>
          </a:p>
        </p:txBody>
      </p:sp>
      <p:pic>
        <p:nvPicPr>
          <p:cNvPr id="4" name="Picture 3" descr="Various Events 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49400"/>
            <a:ext cx="3352800" cy="4470400"/>
          </a:xfrm>
          <a:prstGeom prst="rect">
            <a:avLst/>
          </a:prstGeom>
        </p:spPr>
      </p:pic>
      <p:pic>
        <p:nvPicPr>
          <p:cNvPr id="5" name="Picture 4" descr="Nashville, TN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352550"/>
            <a:ext cx="3581400" cy="2686050"/>
          </a:xfrm>
          <a:prstGeom prst="rect">
            <a:avLst/>
          </a:prstGeom>
        </p:spPr>
      </p:pic>
      <p:pic>
        <p:nvPicPr>
          <p:cNvPr id="6" name="Picture 5" descr="Nashville, TN 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6576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1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1378</Words>
  <Application>Microsoft Macintosh PowerPoint</Application>
  <PresentationFormat>On-screen Show (4:3)</PresentationFormat>
  <Paragraphs>201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69th ASQ World Conference </vt:lpstr>
      <vt:lpstr>Nashville Venue Overview </vt:lpstr>
      <vt:lpstr>Gaylord Opryland as a Case Study</vt:lpstr>
      <vt:lpstr>Gaylord Opryland Floor Plan </vt:lpstr>
      <vt:lpstr>Your Section Colleague Presenters </vt:lpstr>
      <vt:lpstr>Ray – National Board Member </vt:lpstr>
      <vt:lpstr>Gregg Items – Chair/Vice-Chair Sessions</vt:lpstr>
      <vt:lpstr>Barb Photos</vt:lpstr>
      <vt:lpstr>Gaylord Opryland Resort Vignettes </vt:lpstr>
      <vt:lpstr>Team Excellence Award Posters</vt:lpstr>
      <vt:lpstr>Team Excellence Storyboard Posters</vt:lpstr>
      <vt:lpstr>Keynote Speakers </vt:lpstr>
      <vt:lpstr>Keynote Speakers </vt:lpstr>
      <vt:lpstr>Collecting Donations</vt:lpstr>
      <vt:lpstr>Faces and Places</vt:lpstr>
      <vt:lpstr>Exhibit Hall </vt:lpstr>
      <vt:lpstr>Bob Orkin – ‘Volunteer’ in Blue &amp; White </vt:lpstr>
      <vt:lpstr>Ellen Pix </vt:lpstr>
      <vt:lpstr>Benefits of attending WCQI</vt:lpstr>
      <vt:lpstr>QMD at WCQI</vt:lpstr>
      <vt:lpstr>2015 WCQI (Continued)</vt:lpstr>
      <vt:lpstr>WCQI and QMD Is a People Business</vt:lpstr>
      <vt:lpstr>ASQ WCQI</vt:lpstr>
      <vt:lpstr>Gregg – New Guy Experience  </vt:lpstr>
      <vt:lpstr>70th ASQ World Conference </vt:lpstr>
      <vt:lpstr>Milwaukee Hotel Space Limited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ASQ World Conference – 2015</dc:title>
  <dc:creator>Gregg</dc:creator>
  <cp:lastModifiedBy>Jeffrey Parnes</cp:lastModifiedBy>
  <cp:revision>40</cp:revision>
  <dcterms:created xsi:type="dcterms:W3CDTF">2015-05-07T03:03:10Z</dcterms:created>
  <dcterms:modified xsi:type="dcterms:W3CDTF">2015-05-15T13:43:35Z</dcterms:modified>
</cp:coreProperties>
</file>