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08" r:id="rId3"/>
    <p:sldId id="314" r:id="rId4"/>
    <p:sldId id="309" r:id="rId5"/>
    <p:sldId id="264" r:id="rId6"/>
    <p:sldId id="279" r:id="rId7"/>
    <p:sldId id="262" r:id="rId8"/>
    <p:sldId id="265" r:id="rId9"/>
    <p:sldId id="266" r:id="rId10"/>
    <p:sldId id="307" r:id="rId11"/>
    <p:sldId id="267" r:id="rId12"/>
    <p:sldId id="268" r:id="rId13"/>
    <p:sldId id="303" r:id="rId14"/>
    <p:sldId id="304" r:id="rId15"/>
    <p:sldId id="302" r:id="rId16"/>
    <p:sldId id="281" r:id="rId17"/>
    <p:sldId id="301" r:id="rId18"/>
    <p:sldId id="287" r:id="rId19"/>
    <p:sldId id="269" r:id="rId20"/>
    <p:sldId id="270" r:id="rId21"/>
    <p:sldId id="280" r:id="rId22"/>
    <p:sldId id="283" r:id="rId23"/>
    <p:sldId id="286" r:id="rId24"/>
    <p:sldId id="313" r:id="rId25"/>
    <p:sldId id="312" r:id="rId26"/>
    <p:sldId id="311" r:id="rId27"/>
    <p:sldId id="299" r:id="rId28"/>
    <p:sldId id="300" r:id="rId29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21" autoAdjust="0"/>
  </p:normalViewPr>
  <p:slideViewPr>
    <p:cSldViewPr>
      <p:cViewPr>
        <p:scale>
          <a:sx n="40" d="100"/>
          <a:sy n="40" d="100"/>
        </p:scale>
        <p:origin x="-2256" y="-9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D9F5F-A59F-4A7A-9410-E82A63BEF6F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3CABB-EF6B-45B8-86FC-77323DB4C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D9245-E16E-4C6B-8EBE-6BCAA424ED9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1230D-92F6-46D3-8393-A58F5D48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49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b="1">
                <a:latin typeface="Georgia" panose="02040502050405020303" pitchFamily="18" charset="0"/>
              </a:defRPr>
            </a:lvl1pPr>
          </a:lstStyle>
          <a:p>
            <a:fld id="{87868895-212A-4FBC-8316-CCF897D3B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06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845E0-A79F-4F75-9CEE-86D1B6AE0CBF}" type="datetime1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8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DE099-6968-4DFE-A99D-3A72412DADF8}" type="datetime1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8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287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B96D10-FEA1-4758-9F1B-40127BF5DDD5}" type="datetime1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9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22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47E30F-0BF5-48B8-BCF9-F844E0AED596}" type="datetime1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9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8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4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898BA6-B869-49DC-B643-BC2C5F65F035}" type="datetime1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3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C3994E-9A2A-47D0-82F5-BE7DAB7079A1}" type="datetime1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3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5150" y="64706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87868895-212A-4FBC-8316-CCF897D3B7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Recertification15@asq0511.or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6225"/>
            <a:ext cx="7772400" cy="1222375"/>
          </a:xfrm>
        </p:spPr>
        <p:txBody>
          <a:bodyPr/>
          <a:lstStyle/>
          <a:p>
            <a:r>
              <a:rPr lang="en-US" b="1" dirty="0" smtClean="0"/>
              <a:t>ASQ Sections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762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“The Bedrock of ASQ”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689" y="381000"/>
            <a:ext cx="2302511" cy="2133600"/>
          </a:xfrm>
          <a:prstGeom prst="rect">
            <a:avLst/>
          </a:prstGeom>
        </p:spPr>
      </p:pic>
      <p:pic>
        <p:nvPicPr>
          <p:cNvPr id="5" name="Picture 4" descr="ASQ 0511 opt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5334000"/>
            <a:ext cx="3429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559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33"/>
    </mc:Choice>
    <mc:Fallback xmlns="">
      <p:transition spd="slow" advTm="403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0511 – Factoids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724400"/>
          </a:xfrm>
        </p:spPr>
        <p:txBody>
          <a:bodyPr>
            <a:noAutofit/>
          </a:bodyPr>
          <a:lstStyle/>
          <a:p>
            <a:r>
              <a:rPr lang="en-US" dirty="0" smtClean="0"/>
              <a:t>5 Northern Virginia Counties – 1,582 Square Miles </a:t>
            </a:r>
          </a:p>
          <a:p>
            <a:pPr lvl="1"/>
            <a:r>
              <a:rPr lang="en-US" dirty="0" smtClean="0"/>
              <a:t>Arlington </a:t>
            </a:r>
          </a:p>
          <a:p>
            <a:pPr lvl="1"/>
            <a:r>
              <a:rPr lang="en-US" dirty="0" smtClean="0"/>
              <a:t>Fairfax </a:t>
            </a:r>
          </a:p>
          <a:p>
            <a:pPr lvl="1"/>
            <a:r>
              <a:rPr lang="en-US" dirty="0" smtClean="0"/>
              <a:t>Loudoun </a:t>
            </a:r>
          </a:p>
          <a:p>
            <a:pPr lvl="1"/>
            <a:r>
              <a:rPr lang="en-US" dirty="0" smtClean="0"/>
              <a:t>Prince William </a:t>
            </a:r>
          </a:p>
          <a:p>
            <a:pPr lvl="1"/>
            <a:r>
              <a:rPr lang="en-US" dirty="0" smtClean="0"/>
              <a:t>Stafford </a:t>
            </a:r>
          </a:p>
          <a:p>
            <a:endParaRPr lang="en-US" dirty="0" smtClean="0"/>
          </a:p>
          <a:p>
            <a:r>
              <a:rPr lang="en-US" dirty="0" smtClean="0"/>
              <a:t>Membership – </a:t>
            </a:r>
            <a:r>
              <a:rPr lang="en-US" dirty="0" smtClean="0">
                <a:solidFill>
                  <a:srgbClr val="0000FF"/>
                </a:solidFill>
              </a:rPr>
              <a:t>562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Preponderance in 5 key counties </a:t>
            </a:r>
          </a:p>
          <a:p>
            <a:pPr lvl="1"/>
            <a:r>
              <a:rPr lang="en-US" dirty="0" smtClean="0"/>
              <a:t>Work Relocated (government &amp; corporation) </a:t>
            </a:r>
          </a:p>
          <a:p>
            <a:pPr lvl="1"/>
            <a:r>
              <a:rPr lang="en-US" dirty="0" smtClean="0"/>
              <a:t>Out-of-State (retirees, members who like us)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48"/>
    </mc:Choice>
    <mc:Fallback xmlns="">
      <p:transition spd="slow" advTm="704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0511 in 2015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Wednesday of each month is our Monthly Dinner Meeting with a Presentation Speaker </a:t>
            </a:r>
          </a:p>
          <a:p>
            <a:endParaRPr lang="en-US" dirty="0" smtClean="0"/>
          </a:p>
          <a:p>
            <a:r>
              <a:rPr lang="en-US" dirty="0" smtClean="0"/>
              <a:t>We provide ASQ Certification Exam preparation training classes throughout the year </a:t>
            </a:r>
          </a:p>
          <a:p>
            <a:endParaRPr lang="en-US" dirty="0" smtClean="0"/>
          </a:p>
          <a:p>
            <a:r>
              <a:rPr lang="en-US" dirty="0" smtClean="0"/>
              <a:t>We provide exam testing venues the 1</a:t>
            </a:r>
            <a:r>
              <a:rPr lang="en-US" baseline="30000" dirty="0" smtClean="0"/>
              <a:t>st</a:t>
            </a:r>
            <a:r>
              <a:rPr lang="en-US" dirty="0" smtClean="0"/>
              <a:t> Saturday of: </a:t>
            </a:r>
          </a:p>
          <a:p>
            <a:pPr lvl="1"/>
            <a:r>
              <a:rPr lang="en-US" dirty="0" smtClean="0"/>
              <a:t>March / October (certification exam series 1)</a:t>
            </a:r>
          </a:p>
          <a:p>
            <a:pPr lvl="1"/>
            <a:r>
              <a:rPr lang="en-US" dirty="0" smtClean="0"/>
              <a:t>June / December (certification exam series 2)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9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65"/>
    </mc:Choice>
    <mc:Fallback xmlns="">
      <p:transition spd="slow" advTm="6465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en-US" dirty="0" smtClean="0"/>
              <a:t>Certification Exams </a:t>
            </a:r>
            <a:r>
              <a:rPr lang="en-US" sz="2400" dirty="0" smtClean="0"/>
              <a:t>(17 Certifications)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Series 1 – March/October </a:t>
            </a:r>
          </a:p>
          <a:p>
            <a:r>
              <a:rPr lang="en-US" dirty="0" smtClean="0"/>
              <a:t>Biomedical Auditor </a:t>
            </a:r>
          </a:p>
          <a:p>
            <a:r>
              <a:rPr lang="en-US" dirty="0" smtClean="0"/>
              <a:t>HACCP Auditor </a:t>
            </a:r>
          </a:p>
          <a:p>
            <a:r>
              <a:rPr lang="en-US" dirty="0" smtClean="0"/>
              <a:t>Manager of Quality / Organization  Excellence </a:t>
            </a:r>
          </a:p>
          <a:p>
            <a:r>
              <a:rPr lang="en-US" dirty="0" smtClean="0"/>
              <a:t>Master Black Belt </a:t>
            </a:r>
          </a:p>
          <a:p>
            <a:r>
              <a:rPr lang="en-US" dirty="0" smtClean="0"/>
              <a:t>Quality Inspector </a:t>
            </a:r>
          </a:p>
          <a:p>
            <a:r>
              <a:rPr lang="en-US" dirty="0" smtClean="0"/>
              <a:t>Quality Technician </a:t>
            </a:r>
          </a:p>
          <a:p>
            <a:r>
              <a:rPr lang="en-US" dirty="0" smtClean="0"/>
              <a:t>Reliability Engineer </a:t>
            </a:r>
            <a:endParaRPr lang="en-US" dirty="0"/>
          </a:p>
          <a:p>
            <a:r>
              <a:rPr lang="en-US" dirty="0" smtClean="0"/>
              <a:t>Six Sigma Black Belt </a:t>
            </a:r>
          </a:p>
          <a:p>
            <a:r>
              <a:rPr lang="en-US" dirty="0"/>
              <a:t>Six Sigma Yellow Belt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495800" y="1389888"/>
            <a:ext cx="45720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b="1" dirty="0" smtClean="0"/>
              <a:t>Series 2</a:t>
            </a:r>
            <a:r>
              <a:rPr lang="en-US" sz="2200" dirty="0" smtClean="0"/>
              <a:t> </a:t>
            </a:r>
            <a:r>
              <a:rPr lang="en-US" sz="2200" b="1" dirty="0" smtClean="0"/>
              <a:t>– </a:t>
            </a:r>
          </a:p>
          <a:p>
            <a:pPr marL="0" indent="0" algn="ctr">
              <a:buNone/>
            </a:pPr>
            <a:r>
              <a:rPr lang="en-US" sz="2200" b="1" dirty="0" smtClean="0"/>
              <a:t>June/December </a:t>
            </a:r>
          </a:p>
          <a:p>
            <a:r>
              <a:rPr lang="en-US" sz="2200" dirty="0" smtClean="0"/>
              <a:t>Calibration Technician </a:t>
            </a:r>
          </a:p>
          <a:p>
            <a:r>
              <a:rPr lang="en-US" sz="2200" dirty="0" smtClean="0"/>
              <a:t>Pharmaceutical GMP Pro </a:t>
            </a:r>
          </a:p>
          <a:p>
            <a:r>
              <a:rPr lang="en-US" sz="2200" dirty="0" smtClean="0"/>
              <a:t>Quality Auditor </a:t>
            </a:r>
          </a:p>
          <a:p>
            <a:r>
              <a:rPr lang="en-US" sz="2200" dirty="0" smtClean="0"/>
              <a:t>Quality Engineer </a:t>
            </a:r>
          </a:p>
          <a:p>
            <a:r>
              <a:rPr lang="en-US" sz="2200" dirty="0" smtClean="0"/>
              <a:t>Quality Improvement Associate </a:t>
            </a:r>
          </a:p>
          <a:p>
            <a:r>
              <a:rPr lang="en-US" sz="2200" dirty="0" smtClean="0"/>
              <a:t>Quality Process Analyst </a:t>
            </a:r>
            <a:endParaRPr lang="en-US" sz="2200" dirty="0"/>
          </a:p>
          <a:p>
            <a:r>
              <a:rPr lang="en-US" sz="2200" dirty="0" smtClean="0"/>
              <a:t>Six </a:t>
            </a:r>
            <a:r>
              <a:rPr lang="en-US" sz="2200" dirty="0"/>
              <a:t>Sigma </a:t>
            </a:r>
            <a:r>
              <a:rPr lang="en-US" sz="2200" dirty="0" smtClean="0"/>
              <a:t>Green </a:t>
            </a:r>
            <a:r>
              <a:rPr lang="en-US" sz="2200" dirty="0"/>
              <a:t>Belt </a:t>
            </a:r>
            <a:endParaRPr lang="en-US" sz="2200" dirty="0" smtClean="0"/>
          </a:p>
          <a:p>
            <a:r>
              <a:rPr lang="en-US" sz="2200" dirty="0" smtClean="0"/>
              <a:t>Software Quality Engineer </a:t>
            </a:r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8952" y="5870448"/>
            <a:ext cx="7391400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Exam matrix established by ASQ Headquarters 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69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18"/>
    </mc:Choice>
    <mc:Fallback xmlns="">
      <p:transition spd="slow" advTm="1261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Rules of </a:t>
            </a:r>
            <a:r>
              <a:rPr lang="en-US" sz="3600" dirty="0"/>
              <a:t>Thumb: </a:t>
            </a:r>
            <a:br>
              <a:rPr lang="en-US" sz="3600" dirty="0"/>
            </a:br>
            <a:r>
              <a:rPr lang="en-US" sz="3600" dirty="0"/>
              <a:t>Registration </a:t>
            </a:r>
            <a:r>
              <a:rPr lang="en-US" sz="3600" dirty="0" smtClean="0"/>
              <a:t>&amp; Exam 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64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Registration 2</a:t>
            </a:r>
            <a:r>
              <a:rPr lang="en-US" b="1" baseline="30000" dirty="0" smtClean="0">
                <a:solidFill>
                  <a:srgbClr val="0070C0"/>
                </a:solidFill>
              </a:rPr>
              <a:t>nd</a:t>
            </a:r>
            <a:r>
              <a:rPr lang="en-US" b="1" dirty="0" smtClean="0">
                <a:solidFill>
                  <a:srgbClr val="0070C0"/>
                </a:solidFill>
              </a:rPr>
              <a:t> Friday of: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1716088"/>
            <a:r>
              <a:rPr lang="en-US" b="1" dirty="0" smtClean="0">
                <a:solidFill>
                  <a:srgbClr val="7030A0"/>
                </a:solidFill>
              </a:rPr>
              <a:t>January  for </a:t>
            </a:r>
          </a:p>
          <a:p>
            <a:pPr marL="1716088"/>
            <a:endParaRPr lang="en-US" dirty="0"/>
          </a:p>
          <a:p>
            <a:pPr marL="1716088"/>
            <a:r>
              <a:rPr lang="en-US" dirty="0" smtClean="0"/>
              <a:t>April for</a:t>
            </a:r>
          </a:p>
          <a:p>
            <a:pPr marL="1716088"/>
            <a:endParaRPr lang="en-US" dirty="0"/>
          </a:p>
          <a:p>
            <a:pPr marL="1716088"/>
            <a:r>
              <a:rPr lang="en-US" b="1" dirty="0" smtClean="0">
                <a:solidFill>
                  <a:srgbClr val="00B050"/>
                </a:solidFill>
              </a:rPr>
              <a:t>August for </a:t>
            </a:r>
          </a:p>
          <a:p>
            <a:pPr marL="1716088"/>
            <a:endParaRPr lang="en-US" dirty="0"/>
          </a:p>
          <a:p>
            <a:pPr marL="1716088"/>
            <a:r>
              <a:rPr lang="en-US" dirty="0" smtClean="0"/>
              <a:t>October for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Exam </a:t>
            </a:r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</a:t>
            </a:r>
            <a:r>
              <a:rPr lang="en-US" b="1" dirty="0" smtClean="0"/>
              <a:t>Saturday of: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>
                <a:solidFill>
                  <a:srgbClr val="7030A0"/>
                </a:solidFill>
              </a:rPr>
              <a:t>March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endParaRPr lang="en-US" dirty="0" smtClean="0"/>
          </a:p>
          <a:p>
            <a:r>
              <a:rPr lang="en-US" dirty="0" smtClean="0"/>
              <a:t>June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October  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December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13</a:t>
            </a:fld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28600" y="5086350"/>
            <a:ext cx="1219200" cy="5334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9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48"/>
    </mc:Choice>
    <mc:Fallback xmlns="">
      <p:transition spd="slow" advTm="604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ASQ Exam Prep Classes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October 3 (Sa) Exams </a:t>
            </a:r>
          </a:p>
          <a:p>
            <a:pPr lvl="1"/>
            <a:r>
              <a:rPr lang="en-US" dirty="0" err="1" smtClean="0"/>
              <a:t>Olde</a:t>
            </a:r>
            <a:r>
              <a:rPr lang="en-US" dirty="0" smtClean="0"/>
              <a:t> Colony (Boston) offering on-line training </a:t>
            </a:r>
          </a:p>
          <a:p>
            <a:endParaRPr lang="en-US" dirty="0" smtClean="0"/>
          </a:p>
          <a:p>
            <a:r>
              <a:rPr lang="en-US" dirty="0" smtClean="0"/>
              <a:t>December 5 (Sa) Exams </a:t>
            </a:r>
          </a:p>
          <a:p>
            <a:pPr lvl="1"/>
            <a:r>
              <a:rPr lang="en-US" dirty="0" smtClean="0"/>
              <a:t>TBD </a:t>
            </a:r>
          </a:p>
          <a:p>
            <a:pPr lvl="2"/>
            <a:r>
              <a:rPr lang="en-US" dirty="0" smtClean="0"/>
              <a:t>Need expressed candidate </a:t>
            </a:r>
            <a:r>
              <a:rPr lang="en-US" dirty="0"/>
              <a:t>interest </a:t>
            </a:r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6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02"/>
    </mc:Choice>
    <mc:Fallback xmlns="">
      <p:transition spd="slow" advTm="6502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Saturday Exam Dates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October 3 – </a:t>
            </a:r>
            <a:r>
              <a:rPr lang="en-US" b="1" dirty="0" smtClean="0"/>
              <a:t>Series 1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Location:  PPC Corporation </a:t>
            </a:r>
          </a:p>
          <a:p>
            <a:pPr lvl="2"/>
            <a:r>
              <a:rPr lang="en-US" dirty="0" smtClean="0"/>
              <a:t>1760 Old Meadow Road; McLean, VA 22102 </a:t>
            </a:r>
          </a:p>
          <a:p>
            <a:pPr lvl="1"/>
            <a:r>
              <a:rPr lang="en-US" dirty="0" smtClean="0"/>
              <a:t>Registration Surcharge now in effect </a:t>
            </a:r>
          </a:p>
          <a:p>
            <a:endParaRPr lang="en-US" dirty="0" smtClean="0"/>
          </a:p>
          <a:p>
            <a:r>
              <a:rPr lang="en-US" dirty="0" smtClean="0"/>
              <a:t>December 5 – </a:t>
            </a:r>
            <a:r>
              <a:rPr lang="en-US" b="1" dirty="0" smtClean="0"/>
              <a:t>Series 2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Location:  PPC Corporation </a:t>
            </a:r>
          </a:p>
          <a:p>
            <a:pPr lvl="2"/>
            <a:r>
              <a:rPr lang="en-US" dirty="0" smtClean="0"/>
              <a:t>1760 Old Meadow Road; McLean, VA 22102 </a:t>
            </a:r>
          </a:p>
          <a:p>
            <a:pPr lvl="1"/>
            <a:r>
              <a:rPr lang="en-US" dirty="0" smtClean="0"/>
              <a:t>Register by: Friday, October 16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9436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(Thank-you, Paul </a:t>
            </a:r>
            <a:r>
              <a:rPr lang="en-US" sz="2000" dirty="0" err="1" smtClean="0"/>
              <a:t>Strasser</a:t>
            </a:r>
            <a:r>
              <a:rPr lang="en-US" sz="2000" dirty="0" smtClean="0"/>
              <a:t>, CEO of PPC for your generous support)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241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57"/>
    </mc:Choice>
    <mc:Fallback xmlns="">
      <p:transition spd="slow" advTm="8057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Certification Renewals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ASQ Certifications MUST be renewed every 3 years </a:t>
            </a:r>
          </a:p>
          <a:p>
            <a:pPr lvl="1"/>
            <a:r>
              <a:rPr lang="en-US" smtClean="0"/>
              <a:t>Work with the Recertification Chair </a:t>
            </a:r>
          </a:p>
          <a:p>
            <a:endParaRPr lang="en-US" smtClean="0"/>
          </a:p>
          <a:p>
            <a:r>
              <a:rPr lang="en-US" smtClean="0"/>
              <a:t>Recertification Units (RU) earned by: </a:t>
            </a:r>
          </a:p>
          <a:p>
            <a:pPr lvl="1"/>
            <a:r>
              <a:rPr lang="en-US" smtClean="0"/>
              <a:t>Working in your specialty area </a:t>
            </a:r>
          </a:p>
          <a:p>
            <a:pPr lvl="1"/>
            <a:r>
              <a:rPr lang="en-US" smtClean="0"/>
              <a:t>Attending monthly Dinner/Program meetings </a:t>
            </a:r>
          </a:p>
          <a:p>
            <a:pPr lvl="1"/>
            <a:r>
              <a:rPr lang="en-US" smtClean="0"/>
              <a:t>Developing courseware / Delivering courseware </a:t>
            </a:r>
          </a:p>
          <a:p>
            <a:pPr lvl="1"/>
            <a:r>
              <a:rPr lang="en-US" smtClean="0"/>
              <a:t>Serving in a Leadership position (any level) </a:t>
            </a:r>
          </a:p>
          <a:p>
            <a:pPr lvl="1"/>
            <a:r>
              <a:rPr lang="en-US" smtClean="0"/>
              <a:t>Special Interest Group (SIG) participation </a:t>
            </a:r>
          </a:p>
          <a:p>
            <a:pPr lvl="1"/>
            <a:r>
              <a:rPr lang="en-US" smtClean="0"/>
              <a:t>Proctoring an exam </a:t>
            </a:r>
          </a:p>
          <a:p>
            <a:pPr lvl="1"/>
            <a:r>
              <a:rPr lang="en-US" smtClean="0"/>
              <a:t>And many others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4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96"/>
    </mc:Choice>
    <mc:Fallback xmlns="">
      <p:transition spd="slow" advTm="9596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Recertification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Recertification Chair</a:t>
            </a:r>
          </a:p>
          <a:p>
            <a:pPr lvl="1"/>
            <a:r>
              <a:rPr lang="en-US" dirty="0" smtClean="0">
                <a:hlinkClick r:id="rId2"/>
              </a:rPr>
              <a:t>Recertification15@asq0511.org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Follow our Website Recertification Notes and Guidelines (results in faster processing) 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Most prolific renewal months </a:t>
            </a:r>
          </a:p>
          <a:p>
            <a:pPr lvl="1"/>
            <a:r>
              <a:rPr lang="en-US" dirty="0" smtClean="0"/>
              <a:t>June </a:t>
            </a:r>
          </a:p>
          <a:p>
            <a:pPr lvl="1"/>
            <a:r>
              <a:rPr lang="en-US" dirty="0" smtClean="0"/>
              <a:t>December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6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13"/>
    </mc:Choice>
    <mc:Fallback xmlns="">
      <p:transition spd="slow" advTm="6613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 Interest Groups (SIG)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Section 0511 participates in </a:t>
            </a:r>
          </a:p>
          <a:p>
            <a:pPr lvl="1"/>
            <a:r>
              <a:rPr lang="en-US" b="1" dirty="0" smtClean="0"/>
              <a:t>Software Developer SIG </a:t>
            </a:r>
            <a:r>
              <a:rPr lang="en-US" dirty="0" smtClean="0"/>
              <a:t>with 0509 and local IEEE Chapter </a:t>
            </a:r>
          </a:p>
          <a:p>
            <a:pPr lvl="2"/>
            <a:r>
              <a:rPr lang="en-US" dirty="0" smtClean="0"/>
              <a:t>4th Tuesday of the month </a:t>
            </a:r>
          </a:p>
          <a:p>
            <a:pPr lvl="1"/>
            <a:r>
              <a:rPr lang="en-US" b="1" dirty="0" smtClean="0"/>
              <a:t>Six Sigma SIG </a:t>
            </a:r>
            <a:r>
              <a:rPr lang="en-US" dirty="0" smtClean="0"/>
              <a:t>with 0509 and local IEEE Chapter </a:t>
            </a:r>
          </a:p>
          <a:p>
            <a:pPr lvl="2"/>
            <a:r>
              <a:rPr lang="en-US" dirty="0" smtClean="0"/>
              <a:t>4th Wednesday of the month </a:t>
            </a:r>
          </a:p>
          <a:p>
            <a:r>
              <a:rPr lang="en-US" dirty="0" smtClean="0"/>
              <a:t>Venues alternate between 0509 and 0511 dependent upon host Section </a:t>
            </a:r>
          </a:p>
          <a:p>
            <a:pPr lvl="1"/>
            <a:r>
              <a:rPr lang="en-US" dirty="0" smtClean="0"/>
              <a:t>Pizza and soda menu </a:t>
            </a:r>
          </a:p>
          <a:p>
            <a:pPr lvl="1"/>
            <a:r>
              <a:rPr lang="en-US" dirty="0" smtClean="0"/>
              <a:t>Guest speaker often an expert from SIG field </a:t>
            </a:r>
          </a:p>
          <a:p>
            <a:pPr lvl="1"/>
            <a:r>
              <a:rPr lang="en-US" dirty="0" smtClean="0"/>
              <a:t>0509, 0511 and IEEE alternate finding speakers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8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94"/>
    </mc:Choice>
    <mc:Fallback xmlns="">
      <p:transition spd="slow" advTm="9594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Section 0511 Board Members </a:t>
            </a:r>
            <a:r>
              <a:rPr lang="en-US" sz="2400" smtClean="0"/>
              <a:t>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Elected Officers </a:t>
            </a:r>
          </a:p>
          <a:p>
            <a:r>
              <a:rPr lang="en-US" sz="2400" dirty="0" smtClean="0"/>
              <a:t>Chair (CEO) – John Mullins </a:t>
            </a:r>
          </a:p>
          <a:p>
            <a:r>
              <a:rPr lang="en-US" sz="2400" dirty="0" smtClean="0"/>
              <a:t>Chair Elect (COO) – Gregg Monaco  </a:t>
            </a:r>
          </a:p>
          <a:p>
            <a:r>
              <a:rPr lang="en-US" sz="2400" dirty="0" smtClean="0"/>
              <a:t>Secretary – Barbara McCullough </a:t>
            </a:r>
          </a:p>
          <a:p>
            <a:r>
              <a:rPr lang="en-US" sz="2400" dirty="0" smtClean="0"/>
              <a:t>Treasurer – Leslie Braun </a:t>
            </a:r>
          </a:p>
          <a:p>
            <a:r>
              <a:rPr lang="en-US" sz="2400" dirty="0" smtClean="0"/>
              <a:t>Past Chair – Melissa Butler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6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28"/>
    </mc:Choice>
    <mc:Fallback xmlns="">
      <p:transition spd="slow" advTm="502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Our New Members &amp; Guests…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638800"/>
            <a:ext cx="88392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We’re glad to have you!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771650"/>
            <a:ext cx="3409950" cy="340995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066800" y="1905000"/>
            <a:ext cx="3124200" cy="3200400"/>
            <a:chOff x="1066800" y="1905000"/>
            <a:chExt cx="3124200" cy="3200400"/>
          </a:xfrm>
        </p:grpSpPr>
        <p:grpSp>
          <p:nvGrpSpPr>
            <p:cNvPr id="8" name="Group 7"/>
            <p:cNvGrpSpPr/>
            <p:nvPr/>
          </p:nvGrpSpPr>
          <p:grpSpPr>
            <a:xfrm>
              <a:off x="1066800" y="1905000"/>
              <a:ext cx="3124200" cy="3200400"/>
              <a:chOff x="1066800" y="1905000"/>
              <a:chExt cx="3124200" cy="3200400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6800" y="1905000"/>
                <a:ext cx="3124200" cy="3124200"/>
              </a:xfrm>
              <a:prstGeom prst="rect">
                <a:avLst/>
              </a:prstGeom>
            </p:spPr>
          </p:pic>
          <p:sp>
            <p:nvSpPr>
              <p:cNvPr id="7" name="Rectangle 6"/>
              <p:cNvSpPr/>
              <p:nvPr/>
            </p:nvSpPr>
            <p:spPr>
              <a:xfrm>
                <a:off x="1981200" y="4908550"/>
                <a:ext cx="1520952" cy="1968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1955800" y="4895850"/>
              <a:ext cx="76200" cy="317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28600" y="1519535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Hey there!  Hi there!  Ho there!  You’re as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4876800"/>
            <a:ext cx="157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as can be!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55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73"/>
    </mc:Choice>
    <mc:Fallback xmlns="">
      <p:transition spd="slow" advTm="5573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0511 Board Members </a:t>
            </a:r>
            <a:r>
              <a:rPr lang="en-US" sz="2400" dirty="0" smtClean="0"/>
              <a:t>(2 of 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Appointed Chairs</a:t>
            </a:r>
            <a:r>
              <a:rPr lang="en-US" dirty="0" smtClean="0"/>
              <a:t> </a:t>
            </a:r>
            <a:endParaRPr lang="en-US" b="1" dirty="0" smtClean="0"/>
          </a:p>
          <a:p>
            <a:r>
              <a:rPr lang="en-US" sz="2400" dirty="0"/>
              <a:t>Arrangements </a:t>
            </a:r>
            <a:endParaRPr lang="en-US" sz="2400" dirty="0" smtClean="0"/>
          </a:p>
          <a:p>
            <a:pPr lvl="1"/>
            <a:r>
              <a:rPr lang="en-US" sz="2400" dirty="0" smtClean="0"/>
              <a:t>Database </a:t>
            </a:r>
            <a:r>
              <a:rPr lang="en-US" sz="2400" dirty="0"/>
              <a:t>/ RU </a:t>
            </a:r>
            <a:r>
              <a:rPr lang="en-US" sz="2400" dirty="0" smtClean="0"/>
              <a:t>tallies </a:t>
            </a:r>
            <a:r>
              <a:rPr lang="en-US" sz="2400" dirty="0"/>
              <a:t>– Marie </a:t>
            </a:r>
            <a:r>
              <a:rPr lang="en-US" sz="2400" dirty="0" err="1" smtClean="0"/>
              <a:t>Rondot</a:t>
            </a:r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 smtClean="0"/>
              <a:t>Venues </a:t>
            </a:r>
            <a:r>
              <a:rPr lang="en-US" sz="2400" dirty="0"/>
              <a:t>– Carolyn Miller </a:t>
            </a:r>
          </a:p>
          <a:p>
            <a:r>
              <a:rPr lang="en-US" sz="2400" dirty="0" smtClean="0"/>
              <a:t>Audit –  Charlotte Wild </a:t>
            </a:r>
          </a:p>
          <a:p>
            <a:r>
              <a:rPr lang="en-US" sz="2400" dirty="0" smtClean="0"/>
              <a:t>Education – Paul Mills </a:t>
            </a:r>
          </a:p>
          <a:p>
            <a:r>
              <a:rPr lang="en-US" sz="2400" dirty="0" smtClean="0"/>
              <a:t>Finance – Mike Coleman </a:t>
            </a:r>
          </a:p>
          <a:p>
            <a:r>
              <a:rPr lang="en-US" sz="2400" dirty="0" smtClean="0"/>
              <a:t>Historian – Rick Wells </a:t>
            </a:r>
          </a:p>
          <a:p>
            <a:r>
              <a:rPr lang="en-US" dirty="0" smtClean="0"/>
              <a:t>Lean Six Sigma SIG – Kristine </a:t>
            </a:r>
            <a:r>
              <a:rPr lang="en-US" dirty="0" err="1" smtClean="0"/>
              <a:t>Hejna</a:t>
            </a:r>
            <a:r>
              <a:rPr lang="en-US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Membership </a:t>
            </a:r>
            <a:r>
              <a:rPr lang="en-US" sz="2400" dirty="0"/>
              <a:t>– Mike Coleman  </a:t>
            </a:r>
            <a:endParaRPr lang="en-US" sz="2400" dirty="0" smtClean="0"/>
          </a:p>
          <a:p>
            <a:r>
              <a:rPr lang="en-US" sz="2400" dirty="0" smtClean="0"/>
              <a:t>Nominating – Melissa Butler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0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69"/>
    </mc:Choice>
    <mc:Fallback xmlns="">
      <p:transition spd="slow" advTm="8569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0511 Board Members </a:t>
            </a:r>
            <a:r>
              <a:rPr lang="en-US" sz="2400" dirty="0" smtClean="0"/>
              <a:t>(3 of 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Appointed Chairs </a:t>
            </a:r>
            <a:r>
              <a:rPr lang="en-US" dirty="0" smtClean="0"/>
              <a:t>(Continued) </a:t>
            </a:r>
            <a:endParaRPr lang="en-US" b="1" dirty="0" smtClean="0"/>
          </a:p>
          <a:p>
            <a:r>
              <a:rPr lang="en-US" sz="2400" dirty="0"/>
              <a:t>Placements –   </a:t>
            </a:r>
          </a:p>
          <a:p>
            <a:r>
              <a:rPr lang="en-US" sz="2400" dirty="0"/>
              <a:t>Programs – Paul Meyers </a:t>
            </a:r>
          </a:p>
          <a:p>
            <a:r>
              <a:rPr lang="en-US" sz="2400" dirty="0" smtClean="0"/>
              <a:t>Recertification – Christine </a:t>
            </a:r>
            <a:r>
              <a:rPr lang="en-US" sz="2400" dirty="0" err="1" smtClean="0"/>
              <a:t>Kurowski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Testing Proctor – </a:t>
            </a:r>
            <a:r>
              <a:rPr lang="en-US" sz="2400" dirty="0" err="1" smtClean="0"/>
              <a:t>Muzzafar</a:t>
            </a:r>
            <a:r>
              <a:rPr lang="en-US" sz="2400" dirty="0" smtClean="0"/>
              <a:t> </a:t>
            </a:r>
            <a:r>
              <a:rPr lang="en-US" sz="2400" dirty="0" err="1" smtClean="0"/>
              <a:t>Zaffar</a:t>
            </a:r>
            <a:r>
              <a:rPr lang="en-US" sz="2400" dirty="0" smtClean="0"/>
              <a:t>  </a:t>
            </a:r>
          </a:p>
          <a:p>
            <a:r>
              <a:rPr lang="en-US" dirty="0" smtClean="0"/>
              <a:t>Treasurer Elect – </a:t>
            </a:r>
            <a:endParaRPr lang="en-US" sz="2400" dirty="0" smtClean="0"/>
          </a:p>
          <a:p>
            <a:r>
              <a:rPr lang="en-US" sz="2400" dirty="0" smtClean="0"/>
              <a:t>Voice of the Customer – Jai Singh </a:t>
            </a:r>
          </a:p>
          <a:p>
            <a:r>
              <a:rPr lang="en-US" sz="2400" dirty="0" smtClean="0"/>
              <a:t>Web / Internet Liaison – Jeff </a:t>
            </a:r>
            <a:r>
              <a:rPr lang="en-US" sz="2400" dirty="0" err="1" smtClean="0"/>
              <a:t>Parnes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77"/>
    </mc:Choice>
    <mc:Fallback xmlns="">
      <p:transition spd="slow" advTm="9077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Innovations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Web-delivered certification course training </a:t>
            </a:r>
          </a:p>
          <a:p>
            <a:r>
              <a:rPr lang="en-US" sz="2400" dirty="0" smtClean="0"/>
              <a:t>Video recording and archiving of dinner meetings </a:t>
            </a:r>
          </a:p>
          <a:p>
            <a:r>
              <a:rPr lang="en-US" sz="2400" dirty="0" smtClean="0"/>
              <a:t>Cloud data storage </a:t>
            </a:r>
          </a:p>
          <a:p>
            <a:r>
              <a:rPr lang="en-US" sz="2400" dirty="0" smtClean="0"/>
              <a:t>Smart Phone friendly web site rendering </a:t>
            </a:r>
          </a:p>
          <a:p>
            <a:r>
              <a:rPr lang="en-US" sz="2400" dirty="0" smtClean="0"/>
              <a:t>Section Leadership Position descriptions </a:t>
            </a:r>
          </a:p>
          <a:p>
            <a:pPr lvl="1"/>
            <a:r>
              <a:rPr lang="en-US" sz="2400" dirty="0" smtClean="0"/>
              <a:t>Complimentary Operating Instructions </a:t>
            </a:r>
          </a:p>
          <a:p>
            <a:pPr lvl="1"/>
            <a:r>
              <a:rPr lang="en-US" sz="2400" dirty="0" smtClean="0"/>
              <a:t>Work break down structures (WBS) by </a:t>
            </a:r>
            <a:r>
              <a:rPr lang="en-US" sz="2400" smtClean="0"/>
              <a:t>position 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3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69"/>
    </mc:Choice>
    <mc:Fallback xmlns="">
      <p:transition spd="slow" advTm="8569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Impact Beyond Northern Virginia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Section 0511 is known for providing: </a:t>
            </a:r>
          </a:p>
          <a:p>
            <a:pPr lvl="1"/>
            <a:r>
              <a:rPr lang="en-US" sz="2400" dirty="0" smtClean="0"/>
              <a:t>ASQ World Presidents </a:t>
            </a:r>
          </a:p>
          <a:p>
            <a:pPr lvl="1"/>
            <a:r>
              <a:rPr lang="en-US" sz="2400" dirty="0" smtClean="0"/>
              <a:t>ASQ World Board of Director Members  </a:t>
            </a:r>
          </a:p>
          <a:p>
            <a:pPr lvl="1"/>
            <a:r>
              <a:rPr lang="en-US" sz="2400" dirty="0" smtClean="0"/>
              <a:t>Division Leadership across many specialties </a:t>
            </a:r>
          </a:p>
          <a:p>
            <a:pPr lvl="1"/>
            <a:r>
              <a:rPr lang="en-US" sz="2400" dirty="0" smtClean="0"/>
              <a:t>Special project focus at ASQ and Division levels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90"/>
    </mc:Choice>
    <mc:Fallback xmlns="">
      <p:transition spd="slow" advTm="809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Upcoming Conferences </a:t>
            </a:r>
            <a:r>
              <a:rPr lang="en-US" sz="2800" dirty="0" smtClean="0"/>
              <a:t>(1 of 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ASQ World:  15-18 May 2016 (Milwaukee, WI) </a:t>
            </a:r>
          </a:p>
          <a:p>
            <a:endParaRPr lang="en-US" dirty="0" smtClean="0"/>
          </a:p>
          <a:p>
            <a:r>
              <a:rPr lang="en-US" sz="2400" dirty="0" smtClean="0"/>
              <a:t>Service Quality (24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Annual) (Division)</a:t>
            </a:r>
          </a:p>
          <a:p>
            <a:pPr lvl="1"/>
            <a:r>
              <a:rPr lang="en-US" dirty="0" smtClean="0"/>
              <a:t>28-29 Sep 2015 (Orlando, FL) </a:t>
            </a:r>
          </a:p>
          <a:p>
            <a:r>
              <a:rPr lang="en-US" dirty="0"/>
              <a:t>Fall Technical Conference (Division) </a:t>
            </a:r>
          </a:p>
          <a:p>
            <a:pPr lvl="1"/>
            <a:r>
              <a:rPr lang="en-US" dirty="0"/>
              <a:t>8 Oct 2015 (Houston, TX) </a:t>
            </a:r>
          </a:p>
          <a:p>
            <a:r>
              <a:rPr lang="en-US" sz="2400" dirty="0" smtClean="0"/>
              <a:t>Audit Conference (Division)</a:t>
            </a:r>
          </a:p>
          <a:p>
            <a:pPr lvl="1"/>
            <a:r>
              <a:rPr lang="en-US" sz="2400" dirty="0" smtClean="0"/>
              <a:t>22 Oct 2015 (Reno, NV) </a:t>
            </a:r>
          </a:p>
          <a:p>
            <a:r>
              <a:rPr lang="en-US" dirty="0"/>
              <a:t>Technical Communities Conference </a:t>
            </a:r>
            <a:r>
              <a:rPr lang="en-US" dirty="0" smtClean="0"/>
              <a:t>(Division) </a:t>
            </a:r>
            <a:endParaRPr lang="en-US" dirty="0"/>
          </a:p>
          <a:p>
            <a:pPr lvl="1"/>
            <a:r>
              <a:rPr lang="en-US" dirty="0"/>
              <a:t>22 Oct 2015 (Orlando, FL)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8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96"/>
    </mc:Choice>
    <mc:Fallback xmlns="">
      <p:transition spd="slow" advTm="10596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Upcoming </a:t>
            </a:r>
            <a:r>
              <a:rPr lang="en-US" dirty="0"/>
              <a:t>Conferences </a:t>
            </a:r>
            <a:r>
              <a:rPr lang="en-US" sz="2800" dirty="0" smtClean="0"/>
              <a:t>(2 </a:t>
            </a:r>
            <a:r>
              <a:rPr lang="en-US" sz="2800" dirty="0"/>
              <a:t>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ASQ World:  15-18 May 2016 (Milwaukee, WI) </a:t>
            </a:r>
          </a:p>
          <a:p>
            <a:endParaRPr lang="en-US" sz="2400" dirty="0" smtClean="0"/>
          </a:p>
          <a:p>
            <a:r>
              <a:rPr lang="en-US" sz="2400" dirty="0" smtClean="0"/>
              <a:t>Int’l Conference on Quality Standards </a:t>
            </a:r>
          </a:p>
          <a:p>
            <a:pPr lvl="1"/>
            <a:r>
              <a:rPr lang="en-US" dirty="0" smtClean="0"/>
              <a:t>9 Nov 2015 (Indianapolis, IN) </a:t>
            </a:r>
          </a:p>
          <a:p>
            <a:r>
              <a:rPr lang="en-US" dirty="0" smtClean="0"/>
              <a:t>Education Division Conference &amp; Workshop (Division) </a:t>
            </a:r>
          </a:p>
          <a:p>
            <a:pPr lvl="1"/>
            <a:r>
              <a:rPr lang="en-US" dirty="0" smtClean="0"/>
              <a:t>14 Nov 2015 (Houston, TX)  </a:t>
            </a:r>
          </a:p>
          <a:p>
            <a:r>
              <a:rPr lang="en-US" dirty="0" smtClean="0"/>
              <a:t>71</a:t>
            </a:r>
            <a:r>
              <a:rPr lang="en-US" baseline="30000" dirty="0" smtClean="0"/>
              <a:t>st</a:t>
            </a:r>
            <a:r>
              <a:rPr lang="en-US" dirty="0" smtClean="0"/>
              <a:t> Annual Deming Conference on Applied Statistics </a:t>
            </a:r>
          </a:p>
          <a:p>
            <a:pPr lvl="1"/>
            <a:r>
              <a:rPr lang="en-US" dirty="0" smtClean="0"/>
              <a:t>6 Dec 2015 (Atlantic City, NJ)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9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13"/>
    </mc:Choice>
    <mc:Fallback xmlns="">
      <p:transition spd="slow" advTm="10113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Upcoming </a:t>
            </a:r>
            <a:r>
              <a:rPr lang="en-US" dirty="0"/>
              <a:t>Conferences </a:t>
            </a:r>
            <a:r>
              <a:rPr lang="en-US" sz="3100" dirty="0" smtClean="0"/>
              <a:t>(3 </a:t>
            </a:r>
            <a:r>
              <a:rPr lang="en-US" sz="3100" dirty="0"/>
              <a:t>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ASQ World:  15-18 May 2016 (Milwaukee, WI) </a:t>
            </a:r>
          </a:p>
          <a:p>
            <a:endParaRPr lang="en-US" sz="2400" dirty="0" smtClean="0"/>
          </a:p>
          <a:p>
            <a:r>
              <a:rPr lang="en-US" sz="2400" dirty="0" smtClean="0"/>
              <a:t>Aviation, Space and Defense (Division) </a:t>
            </a:r>
          </a:p>
          <a:p>
            <a:pPr lvl="1"/>
            <a:r>
              <a:rPr lang="en-US" sz="2400" dirty="0" smtClean="0"/>
              <a:t>Feb 2016 (Orlando) </a:t>
            </a:r>
          </a:p>
          <a:p>
            <a:r>
              <a:rPr lang="en-US" sz="2400" dirty="0" smtClean="0"/>
              <a:t>Six Sigma (Division) </a:t>
            </a:r>
          </a:p>
          <a:p>
            <a:pPr lvl="1"/>
            <a:r>
              <a:rPr lang="en-US" sz="2400" dirty="0" smtClean="0"/>
              <a:t>Feb 29 – Mar 1, 2016 (Phoenix) 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8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19"/>
    </mc:Choice>
    <mc:Fallback xmlns="">
      <p:transition spd="slow" advTm="10119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Meetings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Software SIG –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Tuesday  </a:t>
            </a:r>
            <a:endParaRPr lang="en-US" dirty="0"/>
          </a:p>
          <a:p>
            <a:pPr lvl="1"/>
            <a:r>
              <a:rPr lang="en-US" dirty="0" smtClean="0"/>
              <a:t>September 22  </a:t>
            </a:r>
            <a:endParaRPr lang="en-US" dirty="0"/>
          </a:p>
          <a:p>
            <a:pPr lvl="1"/>
            <a:r>
              <a:rPr lang="en-US" dirty="0"/>
              <a:t>Includes Section 0509 and IEEE </a:t>
            </a:r>
            <a:endParaRPr lang="en-US" dirty="0" smtClean="0"/>
          </a:p>
          <a:p>
            <a:pPr lvl="1"/>
            <a:r>
              <a:rPr lang="en-US" dirty="0" smtClean="0"/>
              <a:t>MITRE, Tysons Corner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Six Sigma SIG – 5</a:t>
            </a:r>
            <a:r>
              <a:rPr lang="en-US" baseline="30000" dirty="0" smtClean="0"/>
              <a:t>th</a:t>
            </a:r>
            <a:r>
              <a:rPr lang="en-US" dirty="0" smtClean="0"/>
              <a:t> Wednesday </a:t>
            </a:r>
          </a:p>
          <a:p>
            <a:pPr lvl="1"/>
            <a:r>
              <a:rPr lang="en-US" dirty="0" smtClean="0"/>
              <a:t>September 30 </a:t>
            </a:r>
          </a:p>
          <a:p>
            <a:pPr lvl="1"/>
            <a:r>
              <a:rPr lang="en-US" dirty="0"/>
              <a:t>Includes Section 0509 and IEEE </a:t>
            </a:r>
          </a:p>
          <a:p>
            <a:pPr lvl="1"/>
            <a:r>
              <a:rPr lang="en-US" dirty="0" err="1" smtClean="0"/>
              <a:t>Teknology</a:t>
            </a:r>
            <a:r>
              <a:rPr lang="en-US" dirty="0" smtClean="0"/>
              <a:t> Corner, McLean </a:t>
            </a:r>
          </a:p>
          <a:p>
            <a:pPr lvl="2"/>
            <a:r>
              <a:rPr lang="en-US" dirty="0" smtClean="0"/>
              <a:t>Speaker – Mr. Norman Jones, NRO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5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01"/>
    </mc:Choice>
    <mc:Fallback xmlns="">
      <p:transition spd="slow" advTm="8601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Section 0511 Dinner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October 14 – </a:t>
            </a:r>
            <a:r>
              <a:rPr lang="en-US" dirty="0" err="1"/>
              <a:t>Maggiano’s</a:t>
            </a:r>
            <a:r>
              <a:rPr lang="en-US" dirty="0"/>
              <a:t> (Tysons Corner) </a:t>
            </a:r>
          </a:p>
          <a:p>
            <a:pPr lvl="1"/>
            <a:r>
              <a:rPr lang="en-US" dirty="0"/>
              <a:t>Our annual “Big Meeting” </a:t>
            </a:r>
          </a:p>
          <a:p>
            <a:pPr lvl="1"/>
            <a:r>
              <a:rPr lang="en-US" dirty="0"/>
              <a:t>No “Walk-in” because of </a:t>
            </a:r>
            <a:r>
              <a:rPr lang="en-US" dirty="0" smtClean="0"/>
              <a:t>venue contract</a:t>
            </a:r>
            <a:endParaRPr lang="en-US" dirty="0"/>
          </a:p>
          <a:p>
            <a:endParaRPr lang="en-US" sz="2400" dirty="0"/>
          </a:p>
          <a:p>
            <a:r>
              <a:rPr lang="en-US" sz="2400" dirty="0" smtClean="0"/>
              <a:t>Coming Attractions </a:t>
            </a:r>
          </a:p>
          <a:p>
            <a:pPr lvl="1"/>
            <a:r>
              <a:rPr lang="en-US" dirty="0" smtClean="0"/>
              <a:t>November 11 – CGI Federal  </a:t>
            </a:r>
          </a:p>
          <a:p>
            <a:pPr lvl="1"/>
            <a:r>
              <a:rPr lang="en-US" dirty="0" smtClean="0"/>
              <a:t>December 9 (TBD) Holiday Social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288" y="4343400"/>
            <a:ext cx="1603712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0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08"/>
    </mc:Choice>
    <mc:Fallback xmlns="">
      <p:transition spd="slow" advTm="1010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447800"/>
            <a:ext cx="441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John </a:t>
            </a:r>
            <a:r>
              <a:rPr lang="en-US" dirty="0" err="1" smtClean="0"/>
              <a:t>Camuso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Ann Shows </a:t>
            </a:r>
          </a:p>
          <a:p>
            <a:r>
              <a:rPr lang="en-US" dirty="0" smtClean="0"/>
              <a:t>Jackie Lawrence </a:t>
            </a:r>
          </a:p>
          <a:p>
            <a:r>
              <a:rPr lang="en-US" dirty="0" smtClean="0"/>
              <a:t>Drake </a:t>
            </a:r>
            <a:r>
              <a:rPr lang="en-US" dirty="0" err="1" smtClean="0"/>
              <a:t>Wauters</a:t>
            </a:r>
            <a:endParaRPr lang="en-US" dirty="0" smtClean="0"/>
          </a:p>
          <a:p>
            <a:r>
              <a:rPr lang="en-US" dirty="0" smtClean="0"/>
              <a:t>Vinod </a:t>
            </a:r>
            <a:r>
              <a:rPr lang="en-US" dirty="0" err="1" smtClean="0"/>
              <a:t>Jyothikumar</a:t>
            </a:r>
            <a:endParaRPr lang="en-US" dirty="0" smtClean="0"/>
          </a:p>
          <a:p>
            <a:r>
              <a:rPr lang="en-US" dirty="0" smtClean="0"/>
              <a:t>Jenny Peterson </a:t>
            </a:r>
          </a:p>
          <a:p>
            <a:r>
              <a:rPr lang="en-US" dirty="0" err="1" smtClean="0"/>
              <a:t>Kenrick</a:t>
            </a:r>
            <a:r>
              <a:rPr lang="en-US" dirty="0" smtClean="0"/>
              <a:t> St. Louis </a:t>
            </a:r>
          </a:p>
          <a:p>
            <a:r>
              <a:rPr lang="en-US" dirty="0" smtClean="0"/>
              <a:t>Tracy Holmes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610100" y="1447800"/>
            <a:ext cx="441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Mary Clair </a:t>
            </a:r>
          </a:p>
          <a:p>
            <a:r>
              <a:rPr lang="en-US" dirty="0" smtClean="0"/>
              <a:t>John Oliver </a:t>
            </a:r>
          </a:p>
          <a:p>
            <a:r>
              <a:rPr lang="en-US" dirty="0" smtClean="0"/>
              <a:t>Carlton Moffett</a:t>
            </a:r>
          </a:p>
          <a:p>
            <a:r>
              <a:rPr lang="en-US" dirty="0" smtClean="0"/>
              <a:t>Jonathan McCann </a:t>
            </a:r>
          </a:p>
          <a:p>
            <a:r>
              <a:rPr lang="en-US" dirty="0" smtClean="0"/>
              <a:t>Sean </a:t>
            </a:r>
            <a:r>
              <a:rPr lang="en-US" dirty="0" err="1" smtClean="0"/>
              <a:t>Cortopassis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Shane Van </a:t>
            </a:r>
            <a:r>
              <a:rPr lang="en-US" dirty="0" err="1" smtClean="0"/>
              <a:t>Wyngaardt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Matthew Motley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0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64"/>
    </mc:Choice>
    <mc:Fallback xmlns="">
      <p:transition spd="slow" advTm="1206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ASQ Organization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World Headquarters </a:t>
            </a:r>
          </a:p>
          <a:p>
            <a:pPr lvl="1"/>
            <a:r>
              <a:rPr lang="en-US" dirty="0" smtClean="0"/>
              <a:t>Milwaukee, Wisconsin </a:t>
            </a:r>
          </a:p>
          <a:p>
            <a:pPr lvl="1"/>
            <a:r>
              <a:rPr lang="en-US" dirty="0" smtClean="0"/>
              <a:t>Founded 16 February 1946 to </a:t>
            </a:r>
          </a:p>
          <a:p>
            <a:pPr lvl="2"/>
            <a:r>
              <a:rPr lang="en-US" dirty="0" smtClean="0"/>
              <a:t>Maintain quality gains of World War II </a:t>
            </a:r>
          </a:p>
          <a:p>
            <a:endParaRPr lang="en-US" dirty="0" smtClean="0"/>
          </a:p>
          <a:p>
            <a:r>
              <a:rPr lang="en-US" dirty="0" smtClean="0"/>
              <a:t>Divisions – The Backbone of ASQ </a:t>
            </a:r>
          </a:p>
          <a:p>
            <a:pPr lvl="1"/>
            <a:r>
              <a:rPr lang="en-US" dirty="0" smtClean="0"/>
              <a:t>27 Quality specialty practices </a:t>
            </a:r>
          </a:p>
          <a:p>
            <a:pPr lvl="1"/>
            <a:r>
              <a:rPr lang="en-US" dirty="0" smtClean="0"/>
              <a:t>Strong interface with industry &amp; manufacturers </a:t>
            </a:r>
          </a:p>
          <a:p>
            <a:endParaRPr lang="en-US" dirty="0" smtClean="0"/>
          </a:p>
          <a:p>
            <a:r>
              <a:rPr lang="en-US" dirty="0" smtClean="0"/>
              <a:t>Sections – The Bedrock of ASQ and Members  </a:t>
            </a:r>
          </a:p>
          <a:p>
            <a:pPr lvl="1"/>
            <a:r>
              <a:rPr lang="en-US" dirty="0" smtClean="0"/>
              <a:t>Local connection with other quality professionals </a:t>
            </a:r>
          </a:p>
          <a:p>
            <a:pPr lvl="1"/>
            <a:r>
              <a:rPr lang="en-US" dirty="0" smtClean="0"/>
              <a:t>Over 300 sections across North America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9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22"/>
    </mc:Choice>
    <mc:Fallback xmlns="">
      <p:transition spd="slow" advTm="1162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Organization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25 Regions across the world </a:t>
            </a:r>
          </a:p>
          <a:p>
            <a:pPr lvl="1"/>
            <a:r>
              <a:rPr lang="en-US" smtClean="0"/>
              <a:t>1 Director (volunteer) for each region </a:t>
            </a:r>
          </a:p>
          <a:p>
            <a:endParaRPr lang="en-US" smtClean="0"/>
          </a:p>
          <a:p>
            <a:r>
              <a:rPr lang="en-US" smtClean="0"/>
              <a:t>Regions are subdivided into Sections </a:t>
            </a:r>
          </a:p>
          <a:p>
            <a:pPr lvl="1"/>
            <a:r>
              <a:rPr lang="en-US" smtClean="0"/>
              <a:t>Numeric Coding (RRSS) </a:t>
            </a:r>
          </a:p>
          <a:p>
            <a:endParaRPr lang="en-US" smtClean="0"/>
          </a:p>
          <a:p>
            <a:r>
              <a:rPr lang="en-US" smtClean="0"/>
              <a:t>Section 0511 </a:t>
            </a:r>
          </a:p>
          <a:p>
            <a:pPr lvl="1"/>
            <a:r>
              <a:rPr lang="en-US" smtClean="0"/>
              <a:t>05 – Region </a:t>
            </a:r>
          </a:p>
          <a:p>
            <a:pPr lvl="1"/>
            <a:r>
              <a:rPr lang="en-US" smtClean="0"/>
              <a:t>11 – Section </a:t>
            </a:r>
          </a:p>
          <a:p>
            <a:pPr lvl="2"/>
            <a:r>
              <a:rPr lang="en-US" smtClean="0"/>
              <a:t>Numbers sequentially assigned as each section is created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0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09"/>
    </mc:Choice>
    <mc:Fallback xmlns="">
      <p:transition spd="slow" advTm="1110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Sister Section Locations (05nn)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00 	Lehigh Valley, PA </a:t>
            </a:r>
          </a:p>
          <a:p>
            <a:r>
              <a:rPr lang="en-US" dirty="0" smtClean="0"/>
              <a:t>01 	North Central, PA (State College) </a:t>
            </a:r>
          </a:p>
          <a:p>
            <a:r>
              <a:rPr lang="en-US" dirty="0" smtClean="0"/>
              <a:t>02 	Baltimore, MD  </a:t>
            </a:r>
          </a:p>
          <a:p>
            <a:r>
              <a:rPr lang="en-US" dirty="0" smtClean="0"/>
              <a:t>03 	Harrisburg, PA </a:t>
            </a:r>
          </a:p>
          <a:p>
            <a:r>
              <a:rPr lang="en-US" dirty="0" smtClean="0"/>
              <a:t>05 	Philadelphia, PA  </a:t>
            </a:r>
          </a:p>
          <a:p>
            <a:r>
              <a:rPr lang="en-US" dirty="0" smtClean="0"/>
              <a:t>06 	Delaware (only 3 counties in entire state!) </a:t>
            </a:r>
          </a:p>
          <a:p>
            <a:r>
              <a:rPr lang="en-US" dirty="0" smtClean="0"/>
              <a:t>08 	Southern New Jersey </a:t>
            </a:r>
          </a:p>
          <a:p>
            <a:r>
              <a:rPr lang="en-US" dirty="0" smtClean="0"/>
              <a:t>09 	Washington, DC and Suburban Maryland </a:t>
            </a:r>
          </a:p>
          <a:p>
            <a:r>
              <a:rPr lang="en-US" dirty="0" smtClean="0"/>
              <a:t>10 	Reading, PA </a:t>
            </a:r>
          </a:p>
          <a:p>
            <a:r>
              <a:rPr lang="en-US" dirty="0" smtClean="0"/>
              <a:t>11 	Northern Virginia (outside Washington, DC) </a:t>
            </a:r>
          </a:p>
          <a:p>
            <a:r>
              <a:rPr lang="en-US" dirty="0" smtClean="0"/>
              <a:t>04 	&amp; 07	&lt;Open&gt;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78"/>
    </mc:Choice>
    <mc:Fallback xmlns="">
      <p:transition spd="slow" advTm="857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United States &amp; Canada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7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22387"/>
            <a:ext cx="7433614" cy="5059363"/>
          </a:xfrm>
        </p:spPr>
      </p:pic>
    </p:spTree>
    <p:extLst>
      <p:ext uri="{BB962C8B-B14F-4D97-AF65-F5344CB8AC3E}">
        <p14:creationId xmlns:p14="http://schemas.microsoft.com/office/powerpoint/2010/main" val="109351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35"/>
    </mc:Choice>
    <mc:Fallback xmlns="">
      <p:transition spd="slow" advTm="603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0511 Origins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Emerged from the ultra large Section 0509 </a:t>
            </a:r>
          </a:p>
          <a:p>
            <a:pPr lvl="1"/>
            <a:r>
              <a:rPr lang="en-US" smtClean="0"/>
              <a:t>Metropolitan Washington, DC geographic area </a:t>
            </a:r>
          </a:p>
          <a:p>
            <a:pPr lvl="2"/>
            <a:r>
              <a:rPr lang="en-US" smtClean="0"/>
              <a:t>1,500+ Members before reapportionment </a:t>
            </a:r>
          </a:p>
          <a:p>
            <a:pPr lvl="2"/>
            <a:r>
              <a:rPr lang="en-US" smtClean="0"/>
              <a:t>Washington, DC with adjoining Maryland and Northern Virginia suburbs </a:t>
            </a:r>
          </a:p>
          <a:p>
            <a:endParaRPr lang="en-US" smtClean="0"/>
          </a:p>
          <a:p>
            <a:r>
              <a:rPr lang="en-US" smtClean="0"/>
              <a:t>W. Edwards Deming, PhD led its creation in 1982 </a:t>
            </a:r>
          </a:p>
          <a:p>
            <a:pPr lvl="1"/>
            <a:r>
              <a:rPr lang="en-US" smtClean="0"/>
              <a:t>Dr. Deming wanted a dedicated Northern Virginia Section closer to his residence and home office </a:t>
            </a:r>
          </a:p>
          <a:p>
            <a:pPr lvl="1"/>
            <a:r>
              <a:rPr lang="en-US" smtClean="0"/>
              <a:t>Brought in colleagues like Dr. Joseph Juran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64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58"/>
    </mc:Choice>
    <mc:Fallback xmlns="">
      <p:transition spd="slow" advTm="805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0511 Original Benefits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Access to National and International experts </a:t>
            </a:r>
          </a:p>
          <a:p>
            <a:pPr lvl="1"/>
            <a:r>
              <a:rPr lang="en-US" smtClean="0"/>
              <a:t>Meeting speakers (from Deming’s rolodex) </a:t>
            </a:r>
          </a:p>
          <a:p>
            <a:pPr lvl="1"/>
            <a:r>
              <a:rPr lang="en-US" smtClean="0"/>
              <a:t>Networking </a:t>
            </a:r>
          </a:p>
          <a:p>
            <a:r>
              <a:rPr lang="en-US" smtClean="0"/>
              <a:t>Convenient way for quality professionals to meet monthly on the way home from work </a:t>
            </a:r>
          </a:p>
          <a:p>
            <a:endParaRPr lang="en-US" smtClean="0"/>
          </a:p>
          <a:p>
            <a:r>
              <a:rPr lang="en-US" smtClean="0"/>
              <a:t>…those benefits continue to this day!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47"/>
    </mc:Choice>
    <mc:Fallback xmlns="">
      <p:transition spd="slow" advTm="6047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8874</TotalTime>
  <Words>1228</Words>
  <Application>Microsoft Office PowerPoint</Application>
  <PresentationFormat>On-screen Show (4:3)</PresentationFormat>
  <Paragraphs>300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ASQ Sections</vt:lpstr>
      <vt:lpstr>To Our New Members &amp; Guests…</vt:lpstr>
      <vt:lpstr>New Members</vt:lpstr>
      <vt:lpstr>ASQ Organization </vt:lpstr>
      <vt:lpstr>Section Organization </vt:lpstr>
      <vt:lpstr>Sister Section Locations (05nn)</vt:lpstr>
      <vt:lpstr>United States &amp; Canada</vt:lpstr>
      <vt:lpstr>Section 0511 Origins </vt:lpstr>
      <vt:lpstr>Section 0511 Original Benefits </vt:lpstr>
      <vt:lpstr>Section 0511 – Factoids</vt:lpstr>
      <vt:lpstr>Section 0511 in 2015 </vt:lpstr>
      <vt:lpstr>Certification Exams (17 Certifications)</vt:lpstr>
      <vt:lpstr>Rules of Thumb:  Registration &amp; Exam </vt:lpstr>
      <vt:lpstr>ASQ Exam Prep Classes </vt:lpstr>
      <vt:lpstr>Saturday Exam Dates</vt:lpstr>
      <vt:lpstr>Certification Renewals</vt:lpstr>
      <vt:lpstr>Recertification </vt:lpstr>
      <vt:lpstr>Special Interest Groups (SIG) </vt:lpstr>
      <vt:lpstr>Section 0511 Board Members (1 of 3)</vt:lpstr>
      <vt:lpstr>Section 0511 Board Members (2 of 3) </vt:lpstr>
      <vt:lpstr>Section 0511 Board Members (3 of 3) </vt:lpstr>
      <vt:lpstr>Our Innovations </vt:lpstr>
      <vt:lpstr>Impact Beyond Northern Virginia </vt:lpstr>
      <vt:lpstr>Upcoming Conferences (1 of 3)</vt:lpstr>
      <vt:lpstr>Upcoming Conferences (2 of 3)</vt:lpstr>
      <vt:lpstr>Upcoming Conferences (3 of 3)</vt:lpstr>
      <vt:lpstr>SIG Meetings </vt:lpstr>
      <vt:lpstr>Next Section 0511 Dinner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ASQ World Conference – 2015</dc:title>
  <dc:creator>Gregg</dc:creator>
  <cp:lastModifiedBy>ASQ 0511 Webmaster</cp:lastModifiedBy>
  <cp:revision>183</cp:revision>
  <cp:lastPrinted>2015-07-08T00:24:42Z</cp:lastPrinted>
  <dcterms:created xsi:type="dcterms:W3CDTF">2015-05-07T03:03:10Z</dcterms:created>
  <dcterms:modified xsi:type="dcterms:W3CDTF">2015-09-09T04:06:24Z</dcterms:modified>
</cp:coreProperties>
</file>