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84" r:id="rId15"/>
    <p:sldId id="285" r:id="rId16"/>
    <p:sldId id="286" r:id="rId17"/>
    <p:sldId id="266" r:id="rId18"/>
    <p:sldId id="287" r:id="rId19"/>
    <p:sldId id="267" r:id="rId20"/>
    <p:sldId id="269" r:id="rId21"/>
    <p:sldId id="272" r:id="rId22"/>
    <p:sldId id="273" r:id="rId23"/>
    <p:sldId id="274" r:id="rId24"/>
    <p:sldId id="275" r:id="rId25"/>
    <p:sldId id="276" r:id="rId26"/>
    <p:sldId id="277" r:id="rId27"/>
    <p:sldId id="278" r:id="rId28"/>
    <p:sldId id="282" r:id="rId29"/>
    <p:sldId id="283" r:id="rId3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98"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82EC90A-94BC-4DDB-84D9-9E6729A00620}" type="datetimeFigureOut">
              <a:rPr lang="en-US" smtClean="0"/>
              <a:pPr/>
              <a:t>9/9/2015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35B6745C-1D82-4ADA-8D32-3E5E35C1F654}" type="slidenum">
              <a:rPr lang="en-US" smtClean="0"/>
              <a:pPr/>
              <a:t>‹#›</a:t>
            </a:fld>
            <a:endParaRPr lang="en-US" dirty="0"/>
          </a:p>
        </p:txBody>
      </p:sp>
    </p:spTree>
    <p:extLst>
      <p:ext uri="{BB962C8B-B14F-4D97-AF65-F5344CB8AC3E}">
        <p14:creationId xmlns:p14="http://schemas.microsoft.com/office/powerpoint/2010/main" val="191238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B6745C-1D82-4ADA-8D32-3E5E35C1F654}" type="slidenum">
              <a:rPr lang="en-US" smtClean="0"/>
              <a:pPr/>
              <a:t>1</a:t>
            </a:fld>
            <a:endParaRPr lang="en-US" dirty="0"/>
          </a:p>
        </p:txBody>
      </p:sp>
    </p:spTree>
    <p:extLst>
      <p:ext uri="{BB962C8B-B14F-4D97-AF65-F5344CB8AC3E}">
        <p14:creationId xmlns:p14="http://schemas.microsoft.com/office/powerpoint/2010/main" val="40757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6745C-1D82-4ADA-8D32-3E5E35C1F654}" type="slidenum">
              <a:rPr lang="en-US" smtClean="0"/>
              <a:pPr/>
              <a:t>4</a:t>
            </a:fld>
            <a:endParaRPr lang="en-US" dirty="0"/>
          </a:p>
        </p:txBody>
      </p:sp>
    </p:spTree>
    <p:extLst>
      <p:ext uri="{BB962C8B-B14F-4D97-AF65-F5344CB8AC3E}">
        <p14:creationId xmlns:p14="http://schemas.microsoft.com/office/powerpoint/2010/main" val="110493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84B9E0-1386-4F44-AA1F-B8210F42B75C}" type="slidenum">
              <a:rPr lang="en-US"/>
              <a:pPr/>
              <a:t>5</a:t>
            </a:fld>
            <a:endParaRPr lang="en-US" dirty="0"/>
          </a:p>
        </p:txBody>
      </p:sp>
      <p:sp>
        <p:nvSpPr>
          <p:cNvPr id="625666" name="Rectangle 2"/>
          <p:cNvSpPr>
            <a:spLocks noGrp="1" noRot="1" noChangeAspect="1" noChangeArrowheads="1" noTextEdit="1"/>
          </p:cNvSpPr>
          <p:nvPr>
            <p:ph type="sldImg"/>
          </p:nvPr>
        </p:nvSpPr>
        <p:spPr>
          <a:xfrm>
            <a:off x="1182688" y="698500"/>
            <a:ext cx="4646612" cy="3486150"/>
          </a:xfrm>
          <a:ln/>
        </p:spPr>
      </p:sp>
      <p:sp>
        <p:nvSpPr>
          <p:cNvPr id="625667" name="Rectangle 3"/>
          <p:cNvSpPr>
            <a:spLocks noGrp="1" noChangeArrowheads="1"/>
          </p:cNvSpPr>
          <p:nvPr>
            <p:ph type="body" idx="1"/>
          </p:nvPr>
        </p:nvSpPr>
        <p:spPr>
          <a:xfrm>
            <a:off x="933450" y="4414838"/>
            <a:ext cx="5143500" cy="4184650"/>
          </a:xfrm>
        </p:spPr>
        <p:txBody>
          <a:bodyPr/>
          <a:lstStyle/>
          <a:p>
            <a:endParaRPr lang="en-US" dirty="0"/>
          </a:p>
        </p:txBody>
      </p:sp>
    </p:spTree>
    <p:extLst>
      <p:ext uri="{BB962C8B-B14F-4D97-AF65-F5344CB8AC3E}">
        <p14:creationId xmlns:p14="http://schemas.microsoft.com/office/powerpoint/2010/main" val="55400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95B6398E-3B2E-4282-A686-F9FD67A36B48}"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353884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6745C-1D82-4ADA-8D32-3E5E35C1F654}" type="slidenum">
              <a:rPr lang="en-US" smtClean="0"/>
              <a:pPr/>
              <a:t>16</a:t>
            </a:fld>
            <a:endParaRPr lang="en-US" dirty="0"/>
          </a:p>
        </p:txBody>
      </p:sp>
    </p:spTree>
    <p:extLst>
      <p:ext uri="{BB962C8B-B14F-4D97-AF65-F5344CB8AC3E}">
        <p14:creationId xmlns:p14="http://schemas.microsoft.com/office/powerpoint/2010/main" val="209799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71977-589A-4A74-B46D-A0264827AADA}" type="slidenum">
              <a:rPr lang="en-US" smtClean="0"/>
              <a:pPr/>
              <a:t>23</a:t>
            </a:fld>
            <a:endParaRPr lang="en-US" dirty="0"/>
          </a:p>
        </p:txBody>
      </p:sp>
    </p:spTree>
    <p:extLst>
      <p:ext uri="{BB962C8B-B14F-4D97-AF65-F5344CB8AC3E}">
        <p14:creationId xmlns:p14="http://schemas.microsoft.com/office/powerpoint/2010/main" val="377788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6745C-1D82-4ADA-8D32-3E5E35C1F654}" type="slidenum">
              <a:rPr lang="en-US" smtClean="0"/>
              <a:pPr/>
              <a:t>26</a:t>
            </a:fld>
            <a:endParaRPr lang="en-US" dirty="0"/>
          </a:p>
        </p:txBody>
      </p:sp>
    </p:spTree>
    <p:extLst>
      <p:ext uri="{BB962C8B-B14F-4D97-AF65-F5344CB8AC3E}">
        <p14:creationId xmlns:p14="http://schemas.microsoft.com/office/powerpoint/2010/main" val="418799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93F1E-28B0-40FA-AB3E-6BA8C154BF21}" type="datetime1">
              <a:rPr lang="en-US" smtClean="0"/>
              <a:t>9/9/2015</a:t>
            </a:fld>
            <a:endParaRPr lang="en-US" dirty="0"/>
          </a:p>
        </p:txBody>
      </p:sp>
      <p:sp>
        <p:nvSpPr>
          <p:cNvPr id="5" name="Footer Placeholder 4"/>
          <p:cNvSpPr>
            <a:spLocks noGrp="1"/>
          </p:cNvSpPr>
          <p:nvPr>
            <p:ph type="ftr" sz="quarter" idx="11"/>
          </p:nvPr>
        </p:nvSpPr>
        <p:spPr/>
        <p:txBody>
          <a:bodyPr/>
          <a:lstStyle>
            <a:lvl1pPr>
              <a:defRPr lang="en-US" sz="1100" smtClean="0">
                <a:effectLst/>
              </a:defRPr>
            </a:lvl1pPr>
          </a:lstStyle>
          <a:p>
            <a:r>
              <a:rPr lang="en-US" dirty="0"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14C700C0-3C77-4777-9F68-06B3791D7344}" type="slidenum">
              <a:rPr lang="en-US" smtClean="0"/>
              <a:pPr/>
              <a:t>‹#›</a:t>
            </a:fld>
            <a:endParaRPr lang="en-US" dirty="0"/>
          </a:p>
        </p:txBody>
      </p:sp>
      <p:pic>
        <p:nvPicPr>
          <p:cNvPr id="7" name="Picture 6"/>
          <p:cNvPicPr/>
          <p:nvPr userDrawn="1"/>
        </p:nvPicPr>
        <p:blipFill rotWithShape="1">
          <a:blip r:embed="rId2"/>
          <a:srcRect l="23806" t="54448" r="53497" b="30967"/>
          <a:stretch/>
        </p:blipFill>
        <p:spPr bwMode="auto">
          <a:xfrm>
            <a:off x="76200" y="127000"/>
            <a:ext cx="2362200" cy="787400"/>
          </a:xfrm>
          <a:prstGeom prst="rect">
            <a:avLst/>
          </a:prstGeom>
          <a:ln>
            <a:noFill/>
          </a:ln>
          <a:extLst>
            <a:ext uri="{53640926-AAD7-44D8-BBD7-CCE9431645EC}">
              <a14:shadowObscured xmlns:a14="http://schemas.microsoft.com/office/drawing/2010/main"/>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E0C4C-276E-4285-B471-E0BB6993DD07}" type="datetime1">
              <a:rPr lang="en-US" smtClean="0"/>
              <a:t>9/9/2015</a:t>
            </a:fld>
            <a:endParaRPr lang="en-US" dirty="0"/>
          </a:p>
        </p:txBody>
      </p:sp>
      <p:sp>
        <p:nvSpPr>
          <p:cNvPr id="3" name="Footer Placeholder 2"/>
          <p:cNvSpPr>
            <a:spLocks noGrp="1"/>
          </p:cNvSpPr>
          <p:nvPr>
            <p:ph type="ftr" sz="quarter" idx="11"/>
          </p:nvPr>
        </p:nvSpPr>
        <p:spPr/>
        <p:txBody>
          <a:bodyPr/>
          <a:lstStyle/>
          <a:p>
            <a:r>
              <a:rPr lang="en-US" smtClean="0"/>
              <a:t>© 2015 Supplier Specialists International LLC </a:t>
            </a:r>
            <a:endParaRPr lang="en-US" dirty="0"/>
          </a:p>
        </p:txBody>
      </p:sp>
      <p:sp>
        <p:nvSpPr>
          <p:cNvPr id="4" name="Slide Number Placeholder 3"/>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D580E-78C1-4EF2-8CF9-031619AFC71D}"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6A5C0-7268-4303-85A5-F26329519E9D}"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15874-96E5-4398-8D73-70A957972ECB}"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F88E6D-2C4A-40A4-BD40-233D748F1971}"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203359-5F95-423B-B78F-6360C30D6A21}"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2E269-1808-49A3-BDC1-2CA1F67DC317}"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7FA72-60A9-40A0-AFD5-8C523AFB02AF}"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4969D9-0646-4147-9F31-4689201A0869}"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EDF017-3C47-45F5-90D8-C86F531B46F0}" type="datetime1">
              <a:rPr lang="en-US" smtClean="0"/>
              <a:t>9/9/2015</a:t>
            </a:fld>
            <a:endParaRPr lang="en-US" dirty="0"/>
          </a:p>
        </p:txBody>
      </p:sp>
      <p:sp>
        <p:nvSpPr>
          <p:cNvPr id="8" name="Footer Placeholder 7"/>
          <p:cNvSpPr>
            <a:spLocks noGrp="1"/>
          </p:cNvSpPr>
          <p:nvPr>
            <p:ph type="ftr" sz="quarter" idx="11"/>
          </p:nvPr>
        </p:nvSpPr>
        <p:spPr/>
        <p:txBody>
          <a:bodyPr/>
          <a:lstStyle/>
          <a:p>
            <a:r>
              <a:rPr lang="en-US" smtClean="0"/>
              <a:t>© 2015 Supplier Specialists International LLC </a:t>
            </a:r>
            <a:endParaRPr lang="en-US" dirty="0"/>
          </a:p>
        </p:txBody>
      </p:sp>
      <p:sp>
        <p:nvSpPr>
          <p:cNvPr id="9" name="Slide Number Placeholder 8"/>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7884C9B-3D1F-463C-A6E3-0E259E0A3B5D}" type="datetime1">
              <a:rPr lang="en-US" smtClean="0"/>
              <a:t>9/9/2015</a:t>
            </a:fld>
            <a:endParaRPr lang="en-US" dirty="0"/>
          </a:p>
        </p:txBody>
      </p:sp>
      <p:sp>
        <p:nvSpPr>
          <p:cNvPr id="5" name="Slide Number Placeholder 4"/>
          <p:cNvSpPr>
            <a:spLocks noGrp="1"/>
          </p:cNvSpPr>
          <p:nvPr>
            <p:ph type="sldNum" sz="quarter" idx="12"/>
          </p:nvPr>
        </p:nvSpPr>
        <p:spPr/>
        <p:txBody>
          <a:bodyPr/>
          <a:lstStyle/>
          <a:p>
            <a:fld id="{14C700C0-3C77-4777-9F68-06B3791D7344}" type="slidenum">
              <a:rPr lang="en-US" smtClean="0"/>
              <a:pPr/>
              <a:t>‹#›</a:t>
            </a:fld>
            <a:endParaRPr lang="en-US" dirty="0"/>
          </a:p>
        </p:txBody>
      </p:sp>
      <p:sp>
        <p:nvSpPr>
          <p:cNvPr id="4" name="Rectangle 3"/>
          <p:cNvSpPr/>
          <p:nvPr userDrawn="1"/>
        </p:nvSpPr>
        <p:spPr>
          <a:xfrm>
            <a:off x="3245310" y="6448607"/>
            <a:ext cx="2775119" cy="273473"/>
          </a:xfrm>
          <a:prstGeom prst="rect">
            <a:avLst/>
          </a:prstGeom>
        </p:spPr>
        <p:txBody>
          <a:bodyPr wrap="none">
            <a:spAutoFit/>
          </a:bodyPr>
          <a:lstStyle/>
          <a:p>
            <a:pPr marL="0" marR="0">
              <a:lnSpc>
                <a:spcPct val="107000"/>
              </a:lnSpc>
              <a:spcBef>
                <a:spcPts val="0"/>
              </a:spcBef>
              <a:spcAft>
                <a:spcPts val="80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2015 Supplier Specialists International LLC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118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EE889-0EE1-4944-A911-2458167EC0DF}" type="datetime1">
              <a:rPr lang="en-US" smtClean="0"/>
              <a:t>9/9/2015</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
        <p:nvSpPr>
          <p:cNvPr id="5" name="Slide Number Placeholder 4"/>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84DBA-55D6-44F8-9D8C-CA9B9AEADC77}" type="datetime1">
              <a:rPr lang="en-US" smtClean="0"/>
              <a:t>9/9/2015</a:t>
            </a:fld>
            <a:endParaRPr lang="en-US" dirty="0"/>
          </a:p>
        </p:txBody>
      </p:sp>
      <p:sp>
        <p:nvSpPr>
          <p:cNvPr id="3" name="Footer Placeholder 2"/>
          <p:cNvSpPr>
            <a:spLocks noGrp="1"/>
          </p:cNvSpPr>
          <p:nvPr>
            <p:ph type="ftr" sz="quarter" idx="11"/>
          </p:nvPr>
        </p:nvSpPr>
        <p:spPr/>
        <p:txBody>
          <a:bodyPr/>
          <a:lstStyle/>
          <a:p>
            <a:r>
              <a:rPr lang="en-US" smtClean="0"/>
              <a:t>© 2015 Supplier Specialists International LLC </a:t>
            </a:r>
            <a:endParaRPr lang="en-US" dirty="0"/>
          </a:p>
        </p:txBody>
      </p:sp>
      <p:sp>
        <p:nvSpPr>
          <p:cNvPr id="4" name="Slide Number Placeholder 3"/>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4F993-7BE9-4A26-829C-C6AEE75E1DAC}"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2F0E2-501C-4C2A-9029-C6289DAB48B0}"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54F61-4BEF-41FB-8ACA-FEDEAEC28991}"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3A8DC-6603-4EAF-8EDB-1A8E0D9600F2}"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67C93686-E0CF-4E23-B55F-63C1B14EB763}"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2AA57-F82D-4728-B2BF-7DF6EC35B32A}"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B2E71-EEF8-496C-A405-C93B2664ACD2}"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D05C1-6373-47A8-8DAF-67AA0923532D}"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864EBE-C398-4D64-8280-5A77970D740D}"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EF68F-1AE8-493C-A12E-3DA2BD71C7FC}" type="datetime1">
              <a:rPr lang="en-US" smtClean="0"/>
              <a:t>9/9/2015</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
        <p:nvSpPr>
          <p:cNvPr id="5" name="Slide Number Placeholder 4"/>
          <p:cNvSpPr>
            <a:spLocks noGrp="1"/>
          </p:cNvSpPr>
          <p:nvPr>
            <p:ph type="sldNum" sz="quarter" idx="12"/>
          </p:nvPr>
        </p:nvSpPr>
        <p:spPr/>
        <p:txBody>
          <a:bodyPr/>
          <a:lstStyle/>
          <a:p>
            <a:fld id="{14C700C0-3C77-4777-9F68-06B3791D7344}" type="slidenum">
              <a:rPr lang="en-US" smtClean="0"/>
              <a:pPr/>
              <a:t>‹#›</a:t>
            </a:fld>
            <a:endParaRPr lang="en-US" dirty="0"/>
          </a:p>
        </p:txBody>
      </p:sp>
    </p:spTree>
    <p:extLst>
      <p:ext uri="{BB962C8B-B14F-4D97-AF65-F5344CB8AC3E}">
        <p14:creationId xmlns:p14="http://schemas.microsoft.com/office/powerpoint/2010/main" val="3500000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B48042-3707-48B0-B6DE-DC20B639BE35}" type="datetime1">
              <a:rPr lang="en-US" smtClean="0"/>
              <a:t>9/9/2015</a:t>
            </a:fld>
            <a:endParaRPr lang="en-US" dirty="0"/>
          </a:p>
        </p:txBody>
      </p:sp>
      <p:sp>
        <p:nvSpPr>
          <p:cNvPr id="8" name="Footer Placeholder 7"/>
          <p:cNvSpPr>
            <a:spLocks noGrp="1"/>
          </p:cNvSpPr>
          <p:nvPr>
            <p:ph type="ftr" sz="quarter" idx="11"/>
          </p:nvPr>
        </p:nvSpPr>
        <p:spPr/>
        <p:txBody>
          <a:bodyPr/>
          <a:lstStyle/>
          <a:p>
            <a:r>
              <a:rPr lang="en-US" smtClean="0"/>
              <a:t>© 2015 Supplier Specialists International LLC </a:t>
            </a:r>
            <a:endParaRPr lang="en-US" dirty="0"/>
          </a:p>
        </p:txBody>
      </p:sp>
      <p:sp>
        <p:nvSpPr>
          <p:cNvPr id="9" name="Slide Number Placeholder 8"/>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30C852-FCC6-4F22-AB40-913E2845A81C}" type="datetime1">
              <a:rPr lang="en-US" smtClean="0"/>
              <a:t>9/9/2015</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
        <p:nvSpPr>
          <p:cNvPr id="5" name="Slide Number Placeholder 4"/>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D3411-8B1D-49EF-B181-28DE38D13563}" type="datetime1">
              <a:rPr lang="en-US" smtClean="0"/>
              <a:t>9/9/2015</a:t>
            </a:fld>
            <a:endParaRPr lang="en-US" dirty="0"/>
          </a:p>
        </p:txBody>
      </p:sp>
      <p:sp>
        <p:nvSpPr>
          <p:cNvPr id="3" name="Footer Placeholder 2"/>
          <p:cNvSpPr>
            <a:spLocks noGrp="1"/>
          </p:cNvSpPr>
          <p:nvPr>
            <p:ph type="ftr" sz="quarter" idx="11"/>
          </p:nvPr>
        </p:nvSpPr>
        <p:spPr/>
        <p:txBody>
          <a:bodyPr/>
          <a:lstStyle/>
          <a:p>
            <a:r>
              <a:rPr lang="en-US" smtClean="0"/>
              <a:t>© 2015 Supplier Specialists International LLC </a:t>
            </a:r>
            <a:endParaRPr lang="en-US" dirty="0"/>
          </a:p>
        </p:txBody>
      </p:sp>
      <p:sp>
        <p:nvSpPr>
          <p:cNvPr id="4" name="Slide Number Placeholder 3"/>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25D85-955B-45E7-B1F4-6BD7D9621D51}"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FF51B-C0E7-45E0-A14D-72DC830B97B0}"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8BABD-D849-46BC-8BA7-593341BA9957}"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8BC33E-5302-44C9-B242-7F7165BEA6B5}"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E87468D1-B862-4423-96F8-ACBC7DF15BE0}"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0D861D-5B0B-4A2C-83C8-2E870409564B}"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8161C-D686-4421-8806-0D3CA4B521C8}"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0DE80-AEF8-4482-8368-D5A3BC5CACE8}"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88A8593-5C44-4701-AFBF-71A916186343}" type="datetime1">
              <a:rPr lang="en-US" smtClean="0"/>
              <a:t>9/9/2015</a:t>
            </a:fld>
            <a:endParaRPr lang="en-US" dirty="0"/>
          </a:p>
        </p:txBody>
      </p:sp>
      <p:sp>
        <p:nvSpPr>
          <p:cNvPr id="5" name="Footer Placeholder 4"/>
          <p:cNvSpPr>
            <a:spLocks noGrp="1"/>
          </p:cNvSpPr>
          <p:nvPr>
            <p:ph type="ftr" sz="quarter" idx="11"/>
          </p:nvPr>
        </p:nvSpPr>
        <p:spPr/>
        <p:txBody>
          <a:bodyPr/>
          <a:lstStyle>
            <a:lvl1pPr>
              <a:defRPr lang="en-US" sz="1100" smtClean="0">
                <a:effectLst/>
              </a:defRPr>
            </a:lvl1pPr>
          </a:lstStyle>
          <a:p>
            <a:r>
              <a:rPr lang="en-US" dirty="0"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A49CC5-F2DF-4962-8742-E2DDAFC4DC3C}"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1BDADE-B270-403F-89A5-3A16DB7114F8}" type="datetime1">
              <a:rPr lang="en-US" smtClean="0"/>
              <a:t>9/9/2015</a:t>
            </a:fld>
            <a:endParaRPr lang="en-US" dirty="0"/>
          </a:p>
        </p:txBody>
      </p:sp>
      <p:sp>
        <p:nvSpPr>
          <p:cNvPr id="8" name="Footer Placeholder 7"/>
          <p:cNvSpPr>
            <a:spLocks noGrp="1"/>
          </p:cNvSpPr>
          <p:nvPr>
            <p:ph type="ftr" sz="quarter" idx="11"/>
          </p:nvPr>
        </p:nvSpPr>
        <p:spPr/>
        <p:txBody>
          <a:bodyPr/>
          <a:lstStyle/>
          <a:p>
            <a:r>
              <a:rPr lang="en-US" smtClean="0"/>
              <a:t>© 2015 Supplier Specialists International LLC </a:t>
            </a:r>
            <a:endParaRPr lang="en-US" dirty="0"/>
          </a:p>
        </p:txBody>
      </p:sp>
      <p:sp>
        <p:nvSpPr>
          <p:cNvPr id="9" name="Slide Number Placeholder 8"/>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980B7F-A179-44C4-ADCF-AA792474556A}" type="datetime1">
              <a:rPr lang="en-US" smtClean="0"/>
              <a:t>9/9/2015</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
        <p:nvSpPr>
          <p:cNvPr id="5" name="Slide Number Placeholder 4"/>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F7FA9-E9C4-4384-B52C-E7E51623C6A9}" type="datetime1">
              <a:rPr lang="en-US" smtClean="0"/>
              <a:t>9/9/2015</a:t>
            </a:fld>
            <a:endParaRPr lang="en-US" dirty="0"/>
          </a:p>
        </p:txBody>
      </p:sp>
      <p:sp>
        <p:nvSpPr>
          <p:cNvPr id="3" name="Footer Placeholder 2"/>
          <p:cNvSpPr>
            <a:spLocks noGrp="1"/>
          </p:cNvSpPr>
          <p:nvPr>
            <p:ph type="ftr" sz="quarter" idx="11"/>
          </p:nvPr>
        </p:nvSpPr>
        <p:spPr/>
        <p:txBody>
          <a:bodyPr/>
          <a:lstStyle/>
          <a:p>
            <a:r>
              <a:rPr lang="en-US" smtClean="0"/>
              <a:t>© 2015 Supplier Specialists International LLC </a:t>
            </a:r>
            <a:endParaRPr lang="en-US" dirty="0"/>
          </a:p>
        </p:txBody>
      </p:sp>
      <p:sp>
        <p:nvSpPr>
          <p:cNvPr id="4" name="Slide Number Placeholder 3"/>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F78897-7617-48B3-A212-0872C907049C}"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6D4BC-B641-4B5F-BC69-DF157FB7E4E4}"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B8AA0-CB08-40D6-9C5C-3BD3B0773211}"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F0DEF-88E8-4DA9-83C1-F5E92666D14A}"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1F536D01-ABA4-48CD-8B34-0A48AD57D4F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322F64-E9EE-4D32-9C01-EA1FCC8CBF3F}" type="datetime1">
              <a:rPr lang="en-US" smtClean="0"/>
              <a:t>9/9/2015</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
        <p:nvSpPr>
          <p:cNvPr id="5" name="Slide Number Placeholder 4"/>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A9B98-B465-4FB0-9EDC-663DB983A288}" type="datetime1">
              <a:rPr lang="en-US" smtClean="0"/>
              <a:t>9/9/2015</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
        <p:nvSpPr>
          <p:cNvPr id="6" name="Slide Number Placeholder 5"/>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6CAB5B-75AE-46A0-B1D0-BDA531B94665}" type="datetime1">
              <a:rPr lang="en-US" smtClean="0"/>
              <a:t>9/9/2015</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6D7F81-E7E7-460C-841E-E27ED1943774}" type="datetime1">
              <a:rPr lang="en-US" smtClean="0"/>
              <a:t>9/9/2015</a:t>
            </a:fld>
            <a:endParaRPr lang="en-US" dirty="0"/>
          </a:p>
        </p:txBody>
      </p:sp>
      <p:sp>
        <p:nvSpPr>
          <p:cNvPr id="8" name="Footer Placeholder 7"/>
          <p:cNvSpPr>
            <a:spLocks noGrp="1"/>
          </p:cNvSpPr>
          <p:nvPr>
            <p:ph type="ftr" sz="quarter" idx="11"/>
          </p:nvPr>
        </p:nvSpPr>
        <p:spPr/>
        <p:txBody>
          <a:bodyPr/>
          <a:lstStyle/>
          <a:p>
            <a:r>
              <a:rPr lang="en-US" smtClean="0"/>
              <a:t>© 2015 Supplier Specialists International LLC </a:t>
            </a:r>
            <a:endParaRPr lang="en-US" dirty="0"/>
          </a:p>
        </p:txBody>
      </p:sp>
      <p:sp>
        <p:nvSpPr>
          <p:cNvPr id="9" name="Slide Number Placeholder 8"/>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E889E-AD69-4DBC-B679-51E613F804C1}" type="datetime1">
              <a:rPr lang="en-US" smtClean="0"/>
              <a:t>9/9/2015</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
        <p:nvSpPr>
          <p:cNvPr id="5" name="Slide Number Placeholder 4"/>
          <p:cNvSpPr>
            <a:spLocks noGrp="1"/>
          </p:cNvSpPr>
          <p:nvPr>
            <p:ph type="sldNum" sz="quarter" idx="12"/>
          </p:nvPr>
        </p:nvSpPr>
        <p:spPr/>
        <p:txBody>
          <a:bodyPr/>
          <a:lstStyle/>
          <a:p>
            <a:fld id="{14C700C0-3C77-4777-9F68-06B3791D734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629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68E73-4FEE-45B1-8C7E-8D863BF0C400}" type="datetime1">
              <a:rPr lang="en-US" smtClean="0"/>
              <a:t>9/9/2015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2015 Supplier Specialists International LLC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700C0-3C77-4777-9F68-06B3791D7344}" type="slidenum">
              <a:rPr lang="en-US" smtClean="0"/>
              <a:pPr/>
              <a:t>‹#›</a:t>
            </a:fld>
            <a:endParaRPr lang="en-US" dirty="0"/>
          </a:p>
        </p:txBody>
      </p:sp>
      <p:pic>
        <p:nvPicPr>
          <p:cNvPr id="7" name="Picture 6" descr="Steve's business card-2.pdf"/>
          <p:cNvPicPr>
            <a:picLocks noChangeAspect="1"/>
          </p:cNvPicPr>
          <p:nvPr userDrawn="1"/>
        </p:nvPicPr>
        <p:blipFill rotWithShape="1">
          <a:blip r:embed="rId16" cstate="print">
            <a:extLst>
              <a:ext uri="{28A0092B-C50C-407E-A947-70E740481C1C}">
                <a14:useLocalDpi xmlns:a14="http://schemas.microsoft.com/office/drawing/2010/main" val="0"/>
              </a:ext>
            </a:extLst>
          </a:blip>
          <a:srcRect l="9929" t="21633" r="8714" b="25324"/>
          <a:stretch/>
        </p:blipFill>
        <p:spPr>
          <a:xfrm>
            <a:off x="7126306" y="381000"/>
            <a:ext cx="1941494" cy="7414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97" r:id="rId2"/>
    <p:sldLayoutId id="2147483698"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EF964-20A6-4E1B-AEF2-56142AB132A1}" type="datetime1">
              <a:rPr lang="en-US" smtClean="0"/>
              <a:t>9/9/2015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2015 Supplier Specialists International LLC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93686-E0CF-4E23-B55F-63C1B14EB76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53358-B019-4682-9AF5-1A23959C1B43}" type="datetime1">
              <a:rPr lang="en-US" smtClean="0"/>
              <a:t>9/9/2015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2015 Supplier Specialists International LLC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468D1-B862-4423-96F8-ACBC7DF15BE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BF6C5-7F1A-40BB-AA3B-64B023773B0E}" type="datetime1">
              <a:rPr lang="en-US" smtClean="0"/>
              <a:t>9/9/2015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2015 Supplier Specialists International LLC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36D01-ABA4-48CD-8B34-0A48AD57D4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2.wmf"/><Relationship Id="rId5" Type="http://schemas.openxmlformats.org/officeDocument/2006/relationships/image" Target="http://www.greenpeace.org/raw/image_full/international/photosvideos/photos/chinese-women-dismantle-comput.jpg" TargetMode="Externa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acq.osd.mil/dpap/dars/dfars/html/current/252244.htm#252.244-7001"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Hidden Risks in the Supply Chain</a:t>
            </a:r>
            <a:endParaRPr lang="en-US" dirty="0"/>
          </a:p>
        </p:txBody>
      </p:sp>
      <p:sp>
        <p:nvSpPr>
          <p:cNvPr id="3" name="Subtitle 2"/>
          <p:cNvSpPr>
            <a:spLocks noGrp="1"/>
          </p:cNvSpPr>
          <p:nvPr>
            <p:ph type="subTitle" idx="1"/>
          </p:nvPr>
        </p:nvSpPr>
        <p:spPr/>
        <p:txBody>
          <a:bodyPr/>
          <a:lstStyle/>
          <a:p>
            <a:r>
              <a:rPr lang="en-US" i="1" dirty="0" smtClean="0">
                <a:solidFill>
                  <a:schemeClr val="tx2"/>
                </a:solidFill>
              </a:rPr>
              <a:t>Steve McNamara</a:t>
            </a:r>
          </a:p>
          <a:p>
            <a:r>
              <a:rPr lang="en-US" i="1" dirty="0" smtClean="0">
                <a:solidFill>
                  <a:schemeClr val="tx2"/>
                </a:solidFill>
              </a:rPr>
              <a:t>September 9, 2015</a:t>
            </a:r>
            <a:endParaRPr lang="en-US" i="1" dirty="0">
              <a:solidFill>
                <a:schemeClr val="tx2"/>
              </a:solidFill>
            </a:endParaRPr>
          </a:p>
        </p:txBody>
      </p:sp>
      <p:sp>
        <p:nvSpPr>
          <p:cNvPr id="4" name="Date Placeholder 3"/>
          <p:cNvSpPr>
            <a:spLocks noGrp="1"/>
          </p:cNvSpPr>
          <p:nvPr>
            <p:ph type="dt" sz="half" idx="10"/>
          </p:nvPr>
        </p:nvSpPr>
        <p:spPr/>
        <p:txBody>
          <a:bodyPr/>
          <a:lstStyle/>
          <a:p>
            <a:fld id="{33C3668C-766F-4BF1-899A-06330B13043A}" type="datetime1">
              <a:rPr lang="en-US" smtClean="0"/>
              <a:t>9/9/2015</a:t>
            </a:fld>
            <a:endParaRPr lang="en-US" dirty="0"/>
          </a:p>
        </p:txBody>
      </p:sp>
      <p:sp>
        <p:nvSpPr>
          <p:cNvPr id="5" name="Slide Number Placeholder 4"/>
          <p:cNvSpPr>
            <a:spLocks noGrp="1"/>
          </p:cNvSpPr>
          <p:nvPr>
            <p:ph type="sldNum" sz="quarter" idx="12"/>
          </p:nvPr>
        </p:nvSpPr>
        <p:spPr/>
        <p:txBody>
          <a:bodyPr/>
          <a:lstStyle/>
          <a:p>
            <a:fld id="{14C700C0-3C77-4777-9F68-06B3791D7344}" type="slidenum">
              <a:rPr lang="en-US" smtClean="0"/>
              <a:pPr/>
              <a:t>1</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4" name="Rectangle 4"/>
          <p:cNvSpPr>
            <a:spLocks noGrp="1" noChangeArrowheads="1"/>
          </p:cNvSpPr>
          <p:nvPr>
            <p:ph type="title"/>
          </p:nvPr>
        </p:nvSpPr>
        <p:spPr>
          <a:xfrm>
            <a:off x="457200" y="274638"/>
            <a:ext cx="6705600" cy="1143000"/>
          </a:xfrm>
        </p:spPr>
        <p:txBody>
          <a:bodyPr>
            <a:noAutofit/>
          </a:bodyPr>
          <a:lstStyle/>
          <a:p>
            <a:pPr algn="l"/>
            <a:r>
              <a:rPr lang="en-US" sz="3200" dirty="0" smtClean="0"/>
              <a:t>Indicators of Effective Lower-tier Processes</a:t>
            </a:r>
            <a:endParaRPr lang="en-US" sz="3200" dirty="0"/>
          </a:p>
        </p:txBody>
      </p:sp>
      <p:sp>
        <p:nvSpPr>
          <p:cNvPr id="691205" name="Rectangle 5"/>
          <p:cNvSpPr>
            <a:spLocks noGrp="1" noChangeArrowheads="1"/>
          </p:cNvSpPr>
          <p:nvPr>
            <p:ph idx="1"/>
          </p:nvPr>
        </p:nvSpPr>
        <p:spPr/>
        <p:txBody>
          <a:bodyPr>
            <a:normAutofit fontScale="70000" lnSpcReduction="20000"/>
          </a:bodyPr>
          <a:lstStyle/>
          <a:p>
            <a:r>
              <a:rPr lang="en-US" dirty="0" smtClean="0"/>
              <a:t>How does the lower-tier supplier manage and control its suppliers?</a:t>
            </a:r>
          </a:p>
          <a:p>
            <a:pPr lvl="1"/>
            <a:r>
              <a:rPr lang="en-US" dirty="0" smtClean="0"/>
              <a:t>Source Selection</a:t>
            </a:r>
          </a:p>
          <a:p>
            <a:pPr lvl="1"/>
            <a:r>
              <a:rPr lang="en-US" dirty="0" smtClean="0"/>
              <a:t>Requirements Flow-down</a:t>
            </a:r>
          </a:p>
          <a:p>
            <a:pPr lvl="1"/>
            <a:r>
              <a:rPr lang="en-US" dirty="0" smtClean="0"/>
              <a:t>Quality (pre-award surveys, audits, corrective actions)</a:t>
            </a:r>
          </a:p>
          <a:p>
            <a:pPr lvl="1"/>
            <a:r>
              <a:rPr lang="en-US" dirty="0" smtClean="0"/>
              <a:t>Special Processes</a:t>
            </a:r>
          </a:p>
          <a:p>
            <a:r>
              <a:rPr lang="en-US" dirty="0" smtClean="0"/>
              <a:t>Look for evidence of effective and strong processes in the Suppliers' Supply Chain Management infrastructure</a:t>
            </a:r>
          </a:p>
          <a:p>
            <a:pPr lvl="1"/>
            <a:r>
              <a:rPr lang="en-US" dirty="0" smtClean="0"/>
              <a:t>Review their internal procedures</a:t>
            </a:r>
          </a:p>
          <a:p>
            <a:pPr lvl="1"/>
            <a:r>
              <a:rPr lang="en-US" dirty="0" smtClean="0"/>
              <a:t>Look at some Subcontracts and Purchase Orders</a:t>
            </a:r>
          </a:p>
          <a:p>
            <a:pPr lvl="1"/>
            <a:r>
              <a:rPr lang="en-US" dirty="0" smtClean="0"/>
              <a:t>Review their Quality Records</a:t>
            </a:r>
          </a:p>
          <a:p>
            <a:pPr lvl="1"/>
            <a:r>
              <a:rPr lang="en-US" dirty="0" smtClean="0"/>
              <a:t>Review special process controls</a:t>
            </a:r>
          </a:p>
          <a:p>
            <a:pPr lvl="1"/>
            <a:r>
              <a:rPr lang="en-US" dirty="0" smtClean="0"/>
              <a:t>How frequently do they audit their suppliers?</a:t>
            </a:r>
          </a:p>
          <a:p>
            <a:pPr lvl="1"/>
            <a:r>
              <a:rPr lang="en-US" dirty="0" smtClean="0"/>
              <a:t>Sample some failure analyses, root cause, and corrective actions</a:t>
            </a:r>
          </a:p>
          <a:p>
            <a:pPr lvl="1"/>
            <a:r>
              <a:rPr lang="en-US" dirty="0" smtClean="0"/>
              <a:t>Meet with their supplier management and quality personnel</a:t>
            </a:r>
          </a:p>
          <a:p>
            <a:endParaRPr lang="en-US" dirty="0"/>
          </a:p>
        </p:txBody>
      </p:sp>
      <p:sp>
        <p:nvSpPr>
          <p:cNvPr id="3" name="Date Placeholder 2"/>
          <p:cNvSpPr>
            <a:spLocks noGrp="1"/>
          </p:cNvSpPr>
          <p:nvPr>
            <p:ph type="dt" sz="half" idx="10"/>
          </p:nvPr>
        </p:nvSpPr>
        <p:spPr/>
        <p:txBody>
          <a:bodyPr/>
          <a:lstStyle/>
          <a:p>
            <a:fld id="{ACA8B728-96F1-4026-B9A0-B870984BE0E3}" type="datetime1">
              <a:rPr lang="en-US" smtClean="0"/>
              <a:t>9/9/2015</a:t>
            </a:fld>
            <a:endParaRPr lang="en-US" dirty="0"/>
          </a:p>
        </p:txBody>
      </p:sp>
      <p:sp>
        <p:nvSpPr>
          <p:cNvPr id="5" name="Slide Number Placeholder 4"/>
          <p:cNvSpPr>
            <a:spLocks noGrp="1"/>
          </p:cNvSpPr>
          <p:nvPr>
            <p:ph type="sldNum" sz="quarter" idx="12"/>
          </p:nvPr>
        </p:nvSpPr>
        <p:spPr/>
        <p:txBody>
          <a:bodyPr/>
          <a:lstStyle/>
          <a:p>
            <a:fld id="{14C700C0-3C77-4777-9F68-06B3791D7344}" type="slidenum">
              <a:rPr lang="en-US" smtClean="0"/>
              <a:pPr/>
              <a:t>10</a:t>
            </a:fld>
            <a:endParaRPr lang="en-US" dirty="0"/>
          </a:p>
        </p:txBody>
      </p:sp>
      <p:sp>
        <p:nvSpPr>
          <p:cNvPr id="2" name="Footer Placeholder 1"/>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228098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Rating Suppliers</a:t>
            </a:r>
            <a:endParaRPr lang="en-US" sz="3200" dirty="0"/>
          </a:p>
        </p:txBody>
      </p:sp>
      <p:sp>
        <p:nvSpPr>
          <p:cNvPr id="3" name="Content Placeholder 2"/>
          <p:cNvSpPr>
            <a:spLocks noGrp="1"/>
          </p:cNvSpPr>
          <p:nvPr>
            <p:ph idx="1"/>
          </p:nvPr>
        </p:nvSpPr>
        <p:spPr/>
        <p:txBody>
          <a:bodyPr/>
          <a:lstStyle/>
          <a:p>
            <a:r>
              <a:rPr lang="en-US" sz="2800" dirty="0" smtClean="0"/>
              <a:t>Rating systems should have the following attributes:</a:t>
            </a:r>
          </a:p>
          <a:p>
            <a:pPr lvl="1"/>
            <a:r>
              <a:rPr lang="en-US" sz="2000" dirty="0" smtClean="0"/>
              <a:t>Frequent</a:t>
            </a:r>
          </a:p>
          <a:p>
            <a:pPr lvl="1"/>
            <a:r>
              <a:rPr lang="en-US" sz="2000" dirty="0" smtClean="0"/>
              <a:t>Objective</a:t>
            </a:r>
          </a:p>
          <a:p>
            <a:pPr lvl="1"/>
            <a:r>
              <a:rPr lang="en-US" sz="2000" dirty="0" smtClean="0"/>
              <a:t>Consistent across the enterprise</a:t>
            </a:r>
          </a:p>
          <a:p>
            <a:pPr lvl="1"/>
            <a:r>
              <a:rPr lang="en-US" sz="2000" dirty="0" smtClean="0"/>
              <a:t>Ability to rate Lower-tier Supplier Management</a:t>
            </a:r>
          </a:p>
          <a:p>
            <a:pPr lvl="1"/>
            <a:r>
              <a:rPr lang="en-US" sz="2000" dirty="0" smtClean="0"/>
              <a:t>Ability to rate Hardware, Software and Services Suppliers</a:t>
            </a:r>
          </a:p>
          <a:p>
            <a:pPr lvl="1"/>
            <a:r>
              <a:rPr lang="en-US" sz="2000" dirty="0" smtClean="0"/>
              <a:t>360° feedback to suppliers</a:t>
            </a:r>
          </a:p>
          <a:p>
            <a:pPr lvl="1"/>
            <a:r>
              <a:rPr lang="en-US" sz="2000" dirty="0" smtClean="0"/>
              <a:t>Management review</a:t>
            </a:r>
          </a:p>
          <a:p>
            <a:pPr lvl="1"/>
            <a:r>
              <a:rPr lang="en-US" sz="2000" dirty="0" smtClean="0"/>
              <a:t>Supportive of analysis</a:t>
            </a:r>
            <a:endParaRPr lang="en-US" sz="2000" dirty="0"/>
          </a:p>
        </p:txBody>
      </p:sp>
      <p:sp>
        <p:nvSpPr>
          <p:cNvPr id="4" name="Date Placeholder 3"/>
          <p:cNvSpPr>
            <a:spLocks noGrp="1"/>
          </p:cNvSpPr>
          <p:nvPr>
            <p:ph type="dt" sz="half" idx="10"/>
          </p:nvPr>
        </p:nvSpPr>
        <p:spPr/>
        <p:txBody>
          <a:bodyPr/>
          <a:lstStyle/>
          <a:p>
            <a:fld id="{39A4A006-A1CB-4491-B9D5-37E8E8D5C597}" type="datetime1">
              <a:rPr lang="en-US" smtClean="0"/>
              <a:t>9/9/2015</a:t>
            </a:fld>
            <a:endParaRPr lang="en-US" dirty="0"/>
          </a:p>
        </p:txBody>
      </p:sp>
      <p:sp>
        <p:nvSpPr>
          <p:cNvPr id="5" name="Slide Number Placeholder 4"/>
          <p:cNvSpPr>
            <a:spLocks noGrp="1"/>
          </p:cNvSpPr>
          <p:nvPr>
            <p:ph type="sldNum" sz="quarter" idx="12"/>
          </p:nvPr>
        </p:nvSpPr>
        <p:spPr/>
        <p:txBody>
          <a:bodyPr/>
          <a:lstStyle/>
          <a:p>
            <a:fld id="{14C700C0-3C77-4777-9F68-06B3791D7344}"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333906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Sample Supplier Rating</a:t>
            </a:r>
            <a:endParaRPr lang="en-US" sz="3200" dirty="0"/>
          </a:p>
        </p:txBody>
      </p:sp>
      <p:sp>
        <p:nvSpPr>
          <p:cNvPr id="3" name="Date Placeholder 2"/>
          <p:cNvSpPr>
            <a:spLocks noGrp="1"/>
          </p:cNvSpPr>
          <p:nvPr>
            <p:ph type="dt" sz="half" idx="10"/>
          </p:nvPr>
        </p:nvSpPr>
        <p:spPr/>
        <p:txBody>
          <a:bodyPr/>
          <a:lstStyle/>
          <a:p>
            <a:fld id="{3BBE2C1C-8A8F-464E-ABBE-A7BF8F09FD50}" type="datetime1">
              <a:rPr lang="en-US" smtClean="0"/>
              <a:t>9/9/2015</a:t>
            </a:fld>
            <a:endParaRPr lang="en-US" dirty="0"/>
          </a:p>
        </p:txBody>
      </p:sp>
      <p:sp>
        <p:nvSpPr>
          <p:cNvPr id="4" name="Slide Number Placeholder 3"/>
          <p:cNvSpPr>
            <a:spLocks noGrp="1"/>
          </p:cNvSpPr>
          <p:nvPr>
            <p:ph type="sldNum" sz="quarter" idx="12"/>
          </p:nvPr>
        </p:nvSpPr>
        <p:spPr/>
        <p:txBody>
          <a:bodyPr/>
          <a:lstStyle/>
          <a:p>
            <a:fld id="{14C700C0-3C77-4777-9F68-06B3791D7344}" type="slidenum">
              <a:rPr lang="en-US" smtClean="0"/>
              <a:pPr/>
              <a:t>12</a:t>
            </a:fld>
            <a:endParaRPr lang="en-US" dirty="0"/>
          </a:p>
        </p:txBody>
      </p:sp>
      <p:pic>
        <p:nvPicPr>
          <p:cNvPr id="5" name="Picture 4"/>
          <p:cNvPicPr>
            <a:picLocks noChangeAspect="1"/>
          </p:cNvPicPr>
          <p:nvPr/>
        </p:nvPicPr>
        <p:blipFill rotWithShape="1">
          <a:blip r:embed="rId2"/>
          <a:srcRect l="32211" t="16666" r="9224" b="12500"/>
          <a:stretch/>
        </p:blipFill>
        <p:spPr>
          <a:xfrm>
            <a:off x="556160" y="1566161"/>
            <a:ext cx="7086601" cy="4818888"/>
          </a:xfrm>
          <a:prstGeom prst="rect">
            <a:avLst/>
          </a:prstGeom>
          <a:ln w="12700">
            <a:solidFill>
              <a:schemeClr val="tx1"/>
            </a:solidFill>
          </a:ln>
        </p:spPr>
      </p:pic>
    </p:spTree>
    <p:extLst>
      <p:ext uri="{BB962C8B-B14F-4D97-AF65-F5344CB8AC3E}">
        <p14:creationId xmlns:p14="http://schemas.microsoft.com/office/powerpoint/2010/main" val="1638802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Sample Supplier Rating</a:t>
            </a:r>
            <a:endParaRPr lang="en-US" sz="3200" dirty="0"/>
          </a:p>
        </p:txBody>
      </p:sp>
      <p:sp>
        <p:nvSpPr>
          <p:cNvPr id="3" name="Date Placeholder 2"/>
          <p:cNvSpPr>
            <a:spLocks noGrp="1"/>
          </p:cNvSpPr>
          <p:nvPr>
            <p:ph type="dt" sz="half" idx="10"/>
          </p:nvPr>
        </p:nvSpPr>
        <p:spPr/>
        <p:txBody>
          <a:bodyPr/>
          <a:lstStyle/>
          <a:p>
            <a:fld id="{4BA21E22-D06C-4151-9DCD-A2CB90C5FA62}" type="datetime1">
              <a:rPr lang="en-US" smtClean="0"/>
              <a:t>9/9/2015</a:t>
            </a:fld>
            <a:endParaRPr lang="en-US" dirty="0"/>
          </a:p>
        </p:txBody>
      </p:sp>
      <p:sp>
        <p:nvSpPr>
          <p:cNvPr id="4" name="Slide Number Placeholder 3"/>
          <p:cNvSpPr>
            <a:spLocks noGrp="1"/>
          </p:cNvSpPr>
          <p:nvPr>
            <p:ph type="sldNum" sz="quarter" idx="12"/>
          </p:nvPr>
        </p:nvSpPr>
        <p:spPr/>
        <p:txBody>
          <a:bodyPr/>
          <a:lstStyle/>
          <a:p>
            <a:fld id="{14C700C0-3C77-4777-9F68-06B3791D7344}" type="slidenum">
              <a:rPr lang="en-US" smtClean="0"/>
              <a:pPr/>
              <a:t>13</a:t>
            </a:fld>
            <a:endParaRPr lang="en-US" dirty="0"/>
          </a:p>
        </p:txBody>
      </p:sp>
      <p:pic>
        <p:nvPicPr>
          <p:cNvPr id="6" name="Picture 5"/>
          <p:cNvPicPr>
            <a:picLocks noChangeAspect="1"/>
          </p:cNvPicPr>
          <p:nvPr/>
        </p:nvPicPr>
        <p:blipFill rotWithShape="1">
          <a:blip r:embed="rId2"/>
          <a:srcRect l="31259" t="8259" r="8419" b="17082"/>
          <a:stretch/>
        </p:blipFill>
        <p:spPr>
          <a:xfrm>
            <a:off x="952500" y="1347679"/>
            <a:ext cx="7239000" cy="5053121"/>
          </a:xfrm>
          <a:prstGeom prst="rect">
            <a:avLst/>
          </a:prstGeom>
          <a:ln w="19050">
            <a:solidFill>
              <a:schemeClr val="tx1"/>
            </a:solidFill>
          </a:ln>
        </p:spPr>
      </p:pic>
      <p:sp>
        <p:nvSpPr>
          <p:cNvPr id="7" name="Rounded Rectangle 6"/>
          <p:cNvSpPr/>
          <p:nvPr/>
        </p:nvSpPr>
        <p:spPr>
          <a:xfrm>
            <a:off x="838200" y="4038600"/>
            <a:ext cx="3581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4114800"/>
            <a:ext cx="2590800" cy="276999"/>
          </a:xfrm>
          <a:prstGeom prst="rect">
            <a:avLst/>
          </a:prstGeom>
          <a:noFill/>
        </p:spPr>
        <p:txBody>
          <a:bodyPr wrap="square" rtlCol="0">
            <a:spAutoFit/>
          </a:bodyPr>
          <a:lstStyle/>
          <a:p>
            <a:r>
              <a:rPr lang="en-US" sz="1200" b="1" dirty="0" smtClean="0">
                <a:solidFill>
                  <a:srgbClr val="FF0000"/>
                </a:solidFill>
              </a:rPr>
              <a:t>Lower-tier Supplier Management</a:t>
            </a:r>
            <a:endParaRPr lang="en-US" sz="1200" b="1" dirty="0">
              <a:solidFill>
                <a:srgbClr val="FF0000"/>
              </a:solidFill>
            </a:endParaRPr>
          </a:p>
        </p:txBody>
      </p:sp>
      <p:cxnSp>
        <p:nvCxnSpPr>
          <p:cNvPr id="10" name="Straight Arrow Connector 9"/>
          <p:cNvCxnSpPr/>
          <p:nvPr/>
        </p:nvCxnSpPr>
        <p:spPr>
          <a:xfrm flipH="1">
            <a:off x="4419600" y="4267200"/>
            <a:ext cx="533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662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Counterfeit Parts</a:t>
            </a:r>
            <a:endParaRPr lang="en-US" sz="3200" dirty="0"/>
          </a:p>
        </p:txBody>
      </p:sp>
      <p:sp>
        <p:nvSpPr>
          <p:cNvPr id="3" name="Content Placeholder 2"/>
          <p:cNvSpPr>
            <a:spLocks noGrp="1"/>
          </p:cNvSpPr>
          <p:nvPr>
            <p:ph idx="1"/>
          </p:nvPr>
        </p:nvSpPr>
        <p:spPr/>
        <p:txBody>
          <a:bodyPr>
            <a:normAutofit/>
          </a:bodyPr>
          <a:lstStyle/>
          <a:p>
            <a:r>
              <a:rPr lang="en-US" sz="2000" dirty="0" smtClean="0"/>
              <a:t>Counterfeit parts have become an increasingly serious threat to the aerospace and defense industry</a:t>
            </a:r>
          </a:p>
          <a:p>
            <a:r>
              <a:rPr lang="en-US" sz="2000" dirty="0" smtClean="0"/>
              <a:t>Counterfeit electronic and mechanical parts have entered the supply chain primarily from 3rd world sources and China</a:t>
            </a:r>
          </a:p>
          <a:p>
            <a:pPr lvl="1"/>
            <a:r>
              <a:rPr lang="en-US" sz="1800" dirty="0" smtClean="0"/>
              <a:t>Many of these parts have been salvaged from discarded computers and other waste products and then remarked and re-branded for sale by unscrupulous brokers</a:t>
            </a:r>
          </a:p>
          <a:p>
            <a:endParaRPr lang="en-US" sz="2000" dirty="0"/>
          </a:p>
        </p:txBody>
      </p:sp>
      <p:pic>
        <p:nvPicPr>
          <p:cNvPr id="4" name="Picture 3" descr="ewaste_pile_051221"/>
          <p:cNvPicPr/>
          <p:nvPr/>
        </p:nvPicPr>
        <p:blipFill>
          <a:blip r:embed="rId2" cstate="print"/>
          <a:srcRect/>
          <a:stretch>
            <a:fillRect/>
          </a:stretch>
        </p:blipFill>
        <p:spPr bwMode="auto">
          <a:xfrm>
            <a:off x="533399" y="3962400"/>
            <a:ext cx="2984573" cy="2271704"/>
          </a:xfrm>
          <a:prstGeom prst="rect">
            <a:avLst/>
          </a:prstGeom>
          <a:noFill/>
          <a:ln w="9525">
            <a:noFill/>
            <a:miter lim="800000"/>
            <a:headEnd/>
            <a:tailEnd/>
          </a:ln>
          <a:effectLst/>
        </p:spPr>
      </p:pic>
      <p:sp>
        <p:nvSpPr>
          <p:cNvPr id="13" name="Rectangle 12"/>
          <p:cNvSpPr/>
          <p:nvPr/>
        </p:nvSpPr>
        <p:spPr>
          <a:xfrm>
            <a:off x="3517973" y="3695119"/>
            <a:ext cx="5175177" cy="2529923"/>
          </a:xfrm>
          <a:prstGeom prst="rect">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nSpc>
                <a:spcPct val="90000"/>
              </a:lnSpc>
            </a:pPr>
            <a:r>
              <a:rPr lang="en-US" sz="1600" dirty="0">
                <a:solidFill>
                  <a:schemeClr val="tx1"/>
                </a:solidFill>
              </a:rPr>
              <a:t>Much of the material used to make counterfeit electronic parts is electronic waste (e-waste) shipped from the U.S. and the rest of the world to China</a:t>
            </a:r>
            <a:r>
              <a:rPr lang="en-US" sz="1600" dirty="0" smtClean="0">
                <a:solidFill>
                  <a:schemeClr val="tx1"/>
                </a:solidFill>
              </a:rPr>
              <a:t>. In </a:t>
            </a:r>
            <a:r>
              <a:rPr lang="en-US" sz="1600" dirty="0">
                <a:solidFill>
                  <a:schemeClr val="tx1"/>
                </a:solidFill>
              </a:rPr>
              <a:t>its January 2010 study, the Department of Commerce’s said that e-waste has turned into an abundance of discrete electronic components and microcircuits for counterfeit parts</a:t>
            </a:r>
            <a:r>
              <a:rPr lang="en-US" sz="1600" dirty="0" smtClean="0">
                <a:solidFill>
                  <a:schemeClr val="tx1"/>
                </a:solidFill>
              </a:rPr>
              <a:t>. The </a:t>
            </a:r>
            <a:r>
              <a:rPr lang="en-US" sz="1600" dirty="0">
                <a:solidFill>
                  <a:schemeClr val="tx1"/>
                </a:solidFill>
              </a:rPr>
              <a:t>failure of a single electronic part can leave a soldier, sailor, airman, or Marine vulnerable at the worst possible time</a:t>
            </a:r>
            <a:r>
              <a:rPr lang="en-US" sz="1600" dirty="0" smtClean="0">
                <a:solidFill>
                  <a:schemeClr val="tx1"/>
                </a:solidFill>
              </a:rPr>
              <a:t>. A </a:t>
            </a:r>
            <a:r>
              <a:rPr lang="en-US" sz="1600" dirty="0">
                <a:solidFill>
                  <a:schemeClr val="tx1"/>
                </a:solidFill>
              </a:rPr>
              <a:t>flood of counterfeit electronic parts has made it a lot harder to have confidence that won’t happen</a:t>
            </a:r>
            <a:r>
              <a:rPr lang="en-US" sz="1600" dirty="0" smtClean="0">
                <a:solidFill>
                  <a:schemeClr val="tx1"/>
                </a:solidFill>
              </a:rPr>
              <a:t>. </a:t>
            </a:r>
          </a:p>
          <a:p>
            <a:pPr>
              <a:lnSpc>
                <a:spcPct val="90000"/>
              </a:lnSpc>
            </a:pPr>
            <a:r>
              <a:rPr lang="en-US" sz="1600" dirty="0" smtClean="0">
                <a:solidFill>
                  <a:schemeClr val="tx1"/>
                </a:solidFill>
              </a:rPr>
              <a:t> - </a:t>
            </a:r>
            <a:r>
              <a:rPr lang="en-US" sz="1600" dirty="0">
                <a:solidFill>
                  <a:schemeClr val="tx1"/>
                </a:solidFill>
              </a:rPr>
              <a:t>Senator Carl Levin</a:t>
            </a:r>
          </a:p>
        </p:txBody>
      </p:sp>
      <p:sp>
        <p:nvSpPr>
          <p:cNvPr id="7" name="Date Placeholder 6"/>
          <p:cNvSpPr>
            <a:spLocks noGrp="1"/>
          </p:cNvSpPr>
          <p:nvPr>
            <p:ph type="dt" sz="half" idx="10"/>
          </p:nvPr>
        </p:nvSpPr>
        <p:spPr/>
        <p:txBody>
          <a:bodyPr/>
          <a:lstStyle/>
          <a:p>
            <a:fld id="{BB4A6091-BFCC-418B-812A-758243EA2768}" type="datetime1">
              <a:rPr lang="en-US" smtClean="0"/>
              <a:t>9/9/2015</a:t>
            </a:fld>
            <a:endParaRPr lang="en-US" dirty="0"/>
          </a:p>
        </p:txBody>
      </p:sp>
      <p:sp>
        <p:nvSpPr>
          <p:cNvPr id="8" name="Slide Number Placeholder 7"/>
          <p:cNvSpPr>
            <a:spLocks noGrp="1"/>
          </p:cNvSpPr>
          <p:nvPr>
            <p:ph type="sldNum" sz="quarter" idx="12"/>
          </p:nvPr>
        </p:nvSpPr>
        <p:spPr/>
        <p:txBody>
          <a:bodyPr/>
          <a:lstStyle/>
          <a:p>
            <a:fld id="{14C700C0-3C77-4777-9F68-06B3791D7344}"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2982550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p:cNvSpPr>
            <a:spLocks noGrp="1"/>
          </p:cNvSpPr>
          <p:nvPr>
            <p:ph type="sldNum" sz="quarter" idx="10"/>
          </p:nvPr>
        </p:nvSpPr>
        <p:spPr>
          <a:xfrm>
            <a:off x="8305800" y="6356350"/>
            <a:ext cx="457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364">
              <a:defRPr>
                <a:solidFill>
                  <a:schemeClr val="tx1"/>
                </a:solidFill>
                <a:latin typeface="Arial" panose="020B0604020202020204" pitchFamily="34" charset="0"/>
              </a:defRPr>
            </a:lvl1pPr>
            <a:lvl2pPr marL="696516" indent="-267891" defTabSz="906364">
              <a:defRPr>
                <a:solidFill>
                  <a:schemeClr val="tx1"/>
                </a:solidFill>
                <a:latin typeface="Arial" panose="020B0604020202020204" pitchFamily="34" charset="0"/>
              </a:defRPr>
            </a:lvl2pPr>
            <a:lvl3pPr marL="1071563" indent="-214313" defTabSz="906364">
              <a:defRPr>
                <a:solidFill>
                  <a:schemeClr val="tx1"/>
                </a:solidFill>
                <a:latin typeface="Arial" panose="020B0604020202020204" pitchFamily="34" charset="0"/>
              </a:defRPr>
            </a:lvl3pPr>
            <a:lvl4pPr marL="1500188" indent="-214313" defTabSz="906364">
              <a:defRPr>
                <a:solidFill>
                  <a:schemeClr val="tx1"/>
                </a:solidFill>
                <a:latin typeface="Arial" panose="020B0604020202020204" pitchFamily="34" charset="0"/>
              </a:defRPr>
            </a:lvl4pPr>
            <a:lvl5pPr marL="1928813" indent="-214313" defTabSz="906364">
              <a:defRPr>
                <a:solidFill>
                  <a:schemeClr val="tx1"/>
                </a:solidFill>
                <a:latin typeface="Arial" panose="020B0604020202020204" pitchFamily="34" charset="0"/>
              </a:defRPr>
            </a:lvl5pPr>
            <a:lvl6pPr marL="2357438" indent="-214313" defTabSz="906364" eaLnBrk="0" fontAlgn="base" hangingPunct="0">
              <a:spcBef>
                <a:spcPct val="0"/>
              </a:spcBef>
              <a:spcAft>
                <a:spcPct val="0"/>
              </a:spcAft>
              <a:defRPr>
                <a:solidFill>
                  <a:schemeClr val="tx1"/>
                </a:solidFill>
                <a:latin typeface="Arial" panose="020B0604020202020204" pitchFamily="34" charset="0"/>
              </a:defRPr>
            </a:lvl6pPr>
            <a:lvl7pPr marL="2786063" indent="-214313" defTabSz="906364" eaLnBrk="0" fontAlgn="base" hangingPunct="0">
              <a:spcBef>
                <a:spcPct val="0"/>
              </a:spcBef>
              <a:spcAft>
                <a:spcPct val="0"/>
              </a:spcAft>
              <a:defRPr>
                <a:solidFill>
                  <a:schemeClr val="tx1"/>
                </a:solidFill>
                <a:latin typeface="Arial" panose="020B0604020202020204" pitchFamily="34" charset="0"/>
              </a:defRPr>
            </a:lvl7pPr>
            <a:lvl8pPr marL="3214688" indent="-214313" defTabSz="906364" eaLnBrk="0" fontAlgn="base" hangingPunct="0">
              <a:spcBef>
                <a:spcPct val="0"/>
              </a:spcBef>
              <a:spcAft>
                <a:spcPct val="0"/>
              </a:spcAft>
              <a:defRPr>
                <a:solidFill>
                  <a:schemeClr val="tx1"/>
                </a:solidFill>
                <a:latin typeface="Arial" panose="020B0604020202020204" pitchFamily="34" charset="0"/>
              </a:defRPr>
            </a:lvl8pPr>
            <a:lvl9pPr marL="3643313" indent="-214313" defTabSz="906364" eaLnBrk="0" fontAlgn="base" hangingPunct="0">
              <a:spcBef>
                <a:spcPct val="0"/>
              </a:spcBef>
              <a:spcAft>
                <a:spcPct val="0"/>
              </a:spcAft>
              <a:defRPr>
                <a:solidFill>
                  <a:schemeClr val="tx1"/>
                </a:solidFill>
                <a:latin typeface="Arial" panose="020B0604020202020204" pitchFamily="34" charset="0"/>
              </a:defRPr>
            </a:lvl9pPr>
          </a:lstStyle>
          <a:p>
            <a:fld id="{AB416149-BC83-4AF0-9504-76BE7DA2AED1}" type="slidenum">
              <a:rPr lang="en-US" altLang="en-US" sz="1000">
                <a:solidFill>
                  <a:schemeClr val="bg1">
                    <a:lumMod val="65000"/>
                  </a:schemeClr>
                </a:solidFill>
              </a:rPr>
              <a:pPr/>
              <a:t>15</a:t>
            </a:fld>
            <a:endParaRPr lang="en-US" altLang="en-US" sz="1000" dirty="0">
              <a:solidFill>
                <a:schemeClr val="bg1">
                  <a:lumMod val="65000"/>
                </a:schemeClr>
              </a:solidFill>
            </a:endParaRPr>
          </a:p>
        </p:txBody>
      </p:sp>
      <p:sp>
        <p:nvSpPr>
          <p:cNvPr id="11268" name="Rectangle 2"/>
          <p:cNvSpPr>
            <a:spLocks noChangeArrowheads="1"/>
          </p:cNvSpPr>
          <p:nvPr/>
        </p:nvSpPr>
        <p:spPr bwMode="auto">
          <a:xfrm>
            <a:off x="72926" y="1693664"/>
            <a:ext cx="9001125"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688"/>
          </a:p>
        </p:txBody>
      </p:sp>
      <p:sp>
        <p:nvSpPr>
          <p:cNvPr id="11269" name="Rectangle 3"/>
          <p:cNvSpPr>
            <a:spLocks noChangeArrowheads="1"/>
          </p:cNvSpPr>
          <p:nvPr/>
        </p:nvSpPr>
        <p:spPr bwMode="auto">
          <a:xfrm>
            <a:off x="72926" y="1693664"/>
            <a:ext cx="9001125"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688"/>
          </a:p>
        </p:txBody>
      </p:sp>
      <p:sp>
        <p:nvSpPr>
          <p:cNvPr id="11270" name="Rectangle 4"/>
          <p:cNvSpPr>
            <a:spLocks noChangeArrowheads="1"/>
          </p:cNvSpPr>
          <p:nvPr/>
        </p:nvSpPr>
        <p:spPr bwMode="auto">
          <a:xfrm>
            <a:off x="72926" y="1693664"/>
            <a:ext cx="9001125"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688"/>
          </a:p>
        </p:txBody>
      </p:sp>
      <p:pic>
        <p:nvPicPr>
          <p:cNvPr id="112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919" y="2882801"/>
            <a:ext cx="3223617" cy="26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8" descr="Chinese women dismantle computer circuit boards in an e-waste scrap &#10;yard. After sorting the circuit boards they will be burned over open &#10;fires to extract metals. The smelting releases large amounts of &#10;poisonous gases."/>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47751" y="2915544"/>
            <a:ext cx="2074664" cy="281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0" y="2893219"/>
            <a:ext cx="1936254" cy="264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10"/>
          <p:cNvSpPr txBox="1">
            <a:spLocks noChangeArrowheads="1"/>
          </p:cNvSpPr>
          <p:nvPr/>
        </p:nvSpPr>
        <p:spPr bwMode="auto">
          <a:xfrm>
            <a:off x="1049239" y="2514600"/>
            <a:ext cx="1438407" cy="2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13" dirty="0"/>
              <a:t>Electronic Waste</a:t>
            </a:r>
          </a:p>
        </p:txBody>
      </p:sp>
      <p:sp>
        <p:nvSpPr>
          <p:cNvPr id="11277" name="Text Box 11"/>
          <p:cNvSpPr txBox="1">
            <a:spLocks noChangeArrowheads="1"/>
          </p:cNvSpPr>
          <p:nvPr/>
        </p:nvSpPr>
        <p:spPr bwMode="auto">
          <a:xfrm>
            <a:off x="5525989" y="2514600"/>
            <a:ext cx="2533579" cy="2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13" dirty="0"/>
              <a:t>Sorted By Package/Lead Types</a:t>
            </a:r>
          </a:p>
        </p:txBody>
      </p:sp>
      <p:sp>
        <p:nvSpPr>
          <p:cNvPr id="11278" name="Text Box 12"/>
          <p:cNvSpPr txBox="1">
            <a:spLocks noChangeArrowheads="1"/>
          </p:cNvSpPr>
          <p:nvPr/>
        </p:nvSpPr>
        <p:spPr bwMode="auto">
          <a:xfrm>
            <a:off x="3342680" y="2514600"/>
            <a:ext cx="1899879" cy="2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13" dirty="0" smtClean="0"/>
              <a:t>Components </a:t>
            </a:r>
            <a:r>
              <a:rPr lang="en-US" altLang="en-US" sz="1313" dirty="0"/>
              <a:t>Removed</a:t>
            </a:r>
          </a:p>
        </p:txBody>
      </p:sp>
      <p:sp>
        <p:nvSpPr>
          <p:cNvPr id="11279" name="Line 13"/>
          <p:cNvSpPr>
            <a:spLocks noChangeShapeType="1"/>
          </p:cNvSpPr>
          <p:nvPr/>
        </p:nvSpPr>
        <p:spPr bwMode="auto">
          <a:xfrm>
            <a:off x="2540496" y="2722067"/>
            <a:ext cx="738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88"/>
          </a:p>
        </p:txBody>
      </p:sp>
      <p:sp>
        <p:nvSpPr>
          <p:cNvPr id="11280" name="Line 14"/>
          <p:cNvSpPr>
            <a:spLocks noChangeShapeType="1"/>
          </p:cNvSpPr>
          <p:nvPr/>
        </p:nvSpPr>
        <p:spPr bwMode="auto">
          <a:xfrm>
            <a:off x="5191125" y="2705695"/>
            <a:ext cx="355700" cy="14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688"/>
          </a:p>
        </p:txBody>
      </p:sp>
      <p:sp>
        <p:nvSpPr>
          <p:cNvPr id="2" name="Rectangle 1"/>
          <p:cNvSpPr/>
          <p:nvPr/>
        </p:nvSpPr>
        <p:spPr>
          <a:xfrm>
            <a:off x="533400" y="533400"/>
            <a:ext cx="6172200" cy="584775"/>
          </a:xfrm>
          <a:prstGeom prst="rect">
            <a:avLst/>
          </a:prstGeom>
        </p:spPr>
        <p:txBody>
          <a:bodyPr wrap="square">
            <a:spAutoFit/>
          </a:bodyPr>
          <a:lstStyle/>
          <a:p>
            <a:pPr>
              <a:spcBef>
                <a:spcPct val="50000"/>
              </a:spcBef>
            </a:pPr>
            <a:r>
              <a:rPr lang="en-US" altLang="en-US" sz="3200" b="1" dirty="0"/>
              <a:t>The Problem With Electronic Waste</a:t>
            </a:r>
            <a:endParaRPr lang="en-US" altLang="en-US" sz="3200" dirty="0"/>
          </a:p>
        </p:txBody>
      </p:sp>
      <p:sp>
        <p:nvSpPr>
          <p:cNvPr id="3" name="Date Placeholder 2"/>
          <p:cNvSpPr>
            <a:spLocks noGrp="1"/>
          </p:cNvSpPr>
          <p:nvPr>
            <p:ph type="dt" sz="half" idx="10"/>
          </p:nvPr>
        </p:nvSpPr>
        <p:spPr/>
        <p:txBody>
          <a:bodyPr/>
          <a:lstStyle/>
          <a:p>
            <a:fld id="{F2BB11F8-B86A-43F2-AEB5-8649663B54A8}" type="datetime1">
              <a:rPr lang="en-US" smtClean="0"/>
              <a:t>9/9/2015</a:t>
            </a:fld>
            <a:endParaRPr lang="en-US" dirty="0"/>
          </a:p>
        </p:txBody>
      </p:sp>
      <p:sp>
        <p:nvSpPr>
          <p:cNvPr id="4" name="Footer Placeholder 3"/>
          <p:cNvSpPr>
            <a:spLocks noGrp="1"/>
          </p:cNvSpPr>
          <p:nvPr>
            <p:ph type="ftr" sz="quarter" idx="11"/>
          </p:nvPr>
        </p:nvSpPr>
        <p:spPr>
          <a:xfrm>
            <a:off x="3124200" y="6356350"/>
            <a:ext cx="3200400" cy="365125"/>
          </a:xfrm>
        </p:spPr>
        <p:txBody>
          <a:bodyPr/>
          <a:lstStyle/>
          <a:p>
            <a:r>
              <a:rPr lang="en-US" dirty="0" smtClean="0"/>
              <a:t>© 2015 Supplier Specialists International LLC </a:t>
            </a:r>
            <a:endParaRPr lang="en-US" dirty="0"/>
          </a:p>
        </p:txBody>
      </p:sp>
    </p:spTree>
    <p:extLst>
      <p:ext uri="{BB962C8B-B14F-4D97-AF65-F5344CB8AC3E}">
        <p14:creationId xmlns:p14="http://schemas.microsoft.com/office/powerpoint/2010/main" val="976329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Counterfeit Parts</a:t>
            </a:r>
            <a:endParaRPr lang="en-US" sz="3200" dirty="0"/>
          </a:p>
        </p:txBody>
      </p:sp>
      <p:sp>
        <p:nvSpPr>
          <p:cNvPr id="3" name="Content Placeholder 2"/>
          <p:cNvSpPr>
            <a:spLocks noGrp="1"/>
          </p:cNvSpPr>
          <p:nvPr>
            <p:ph idx="1"/>
          </p:nvPr>
        </p:nvSpPr>
        <p:spPr/>
        <p:txBody>
          <a:bodyPr>
            <a:normAutofit lnSpcReduction="10000"/>
          </a:bodyPr>
          <a:lstStyle/>
          <a:p>
            <a:r>
              <a:rPr lang="en-US" sz="2000" dirty="0" smtClean="0"/>
              <a:t>The net result is that some of the most complex and sophisticated defense systems have been made vulnerable by the infiltration of counterfeit parts, placing our warfighters in harm’s way and weakening the defense of our nation</a:t>
            </a:r>
          </a:p>
          <a:p>
            <a:r>
              <a:rPr lang="en-US" sz="2000" dirty="0" smtClean="0"/>
              <a:t>This threat became so serious that in 2012, the Senate Armed Services Committee held hearings on this subject</a:t>
            </a:r>
          </a:p>
          <a:p>
            <a:r>
              <a:rPr lang="en-US" sz="2000" dirty="0" smtClean="0"/>
              <a:t>The GAO issued a report in February 2012 stating that: </a:t>
            </a:r>
            <a:r>
              <a:rPr lang="en-US" sz="2000" i="1" dirty="0" smtClean="0"/>
              <a:t>“Counterfeit parts - generally the misrepresentation of parts’ identity or pedigree - can seriously disrupt the Department of Defense (DOD) supply chain, harm weapon systems integrity, and endanger troops’ lives.” </a:t>
            </a:r>
          </a:p>
          <a:p>
            <a:r>
              <a:rPr lang="en-US" sz="2000" dirty="0" smtClean="0"/>
              <a:t>The CEO’s from some of the top Defense Contractors were called before the Senate to testify on the impact of counterfeit parts on their programs</a:t>
            </a:r>
          </a:p>
          <a:p>
            <a:r>
              <a:rPr lang="en-US" sz="2000" dirty="0" smtClean="0"/>
              <a:t> As a result of these hearings the 2012 National Defense Authorization Act was amended to include Section 818 to provide strict preventive measures for counterfeit parts</a:t>
            </a:r>
            <a:endParaRPr lang="en-US" sz="2000" dirty="0"/>
          </a:p>
        </p:txBody>
      </p:sp>
      <p:sp>
        <p:nvSpPr>
          <p:cNvPr id="6" name="Date Placeholder 5"/>
          <p:cNvSpPr>
            <a:spLocks noGrp="1"/>
          </p:cNvSpPr>
          <p:nvPr>
            <p:ph type="dt" sz="half" idx="10"/>
          </p:nvPr>
        </p:nvSpPr>
        <p:spPr/>
        <p:txBody>
          <a:bodyPr/>
          <a:lstStyle/>
          <a:p>
            <a:fld id="{BF8107D3-76CA-4A14-B10C-40DD839CF484}"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16</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420756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Section 818 Summary</a:t>
            </a:r>
            <a:endParaRPr lang="en-US" sz="3200"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Section 818 of the 2012 NDAA, which is now the law, states that:</a:t>
            </a:r>
          </a:p>
          <a:p>
            <a:r>
              <a:rPr lang="en-US" dirty="0" smtClean="0"/>
              <a:t>Contractors who supply electronic parts or products that include electronic parts are responsible for detecting and avoiding the use or inclusion of counterfeit electronic parts or suspect counterfeit electronic parts in such products and for any rework or corrective action that may be required to remedy the use or inclusion of such parts </a:t>
            </a:r>
          </a:p>
          <a:p>
            <a:r>
              <a:rPr lang="en-US" dirty="0" smtClean="0"/>
              <a:t>The cost of counterfeit electronic parts and suspect counterfeit electronic parts and the cost of rework or corrective action that may be required to remedy the use or inclusion of such parts are not allowable costs under Department of Defense contracts</a:t>
            </a:r>
          </a:p>
          <a:p>
            <a:r>
              <a:rPr lang="en-US" dirty="0" smtClean="0"/>
              <a:t> Any contractor or subcontractor who becomes aware, or has reason to suspect, that any end item, component, part, or material contained in supplies purchased by a contractor or subcontractor contains counterfeit electronic parts or suspect counterfeit electronic parts report in writing within 60 days to appropriate Government authorities and the Government-Industry Data Exchange Program</a:t>
            </a:r>
            <a:endParaRPr lang="en-US" dirty="0"/>
          </a:p>
        </p:txBody>
      </p:sp>
      <p:sp>
        <p:nvSpPr>
          <p:cNvPr id="6" name="Date Placeholder 5"/>
          <p:cNvSpPr>
            <a:spLocks noGrp="1"/>
          </p:cNvSpPr>
          <p:nvPr>
            <p:ph type="dt" sz="half" idx="10"/>
          </p:nvPr>
        </p:nvSpPr>
        <p:spPr/>
        <p:txBody>
          <a:bodyPr/>
          <a:lstStyle/>
          <a:p>
            <a:fld id="{C11A7EEE-BD08-4164-9B49-BD1976B3985E}"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17</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144160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rmAutofit/>
          </a:bodyPr>
          <a:lstStyle/>
          <a:p>
            <a:pPr algn="l"/>
            <a:r>
              <a:rPr lang="en-US" sz="3200" dirty="0" smtClean="0"/>
              <a:t>DFARS Case 2012-DO55 Final Ruling May 6, 2014</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DoD reviewed the public comments in the development of the final rule. A Summary of Significant Changes From Proposed Rule is as follows:</a:t>
            </a:r>
          </a:p>
          <a:p>
            <a:pPr lvl="1"/>
            <a:r>
              <a:rPr lang="en-US" dirty="0" smtClean="0"/>
              <a:t>The definitions of “counterfeit part” and “suspect counterfeit part” are substantively revised and limited to electronic parts;</a:t>
            </a:r>
          </a:p>
          <a:p>
            <a:pPr lvl="1"/>
            <a:r>
              <a:rPr lang="en-US" dirty="0" smtClean="0"/>
              <a:t>The definition of “legally authorized source” is deleted; and</a:t>
            </a:r>
          </a:p>
          <a:p>
            <a:pPr lvl="1"/>
            <a:r>
              <a:rPr lang="en-US" dirty="0" smtClean="0"/>
              <a:t>A new definition of “obsolete part” is added.</a:t>
            </a:r>
          </a:p>
          <a:p>
            <a:pPr lvl="1"/>
            <a:r>
              <a:rPr lang="en-US" dirty="0" smtClean="0"/>
              <a:t>The criteria for a contractor's counterfeit electronic part detection and avoidance system at DFARS 246.870-2(b) and paragraph (c) of the clause at DFARS 252.246-7007 are expanded and clarified and three new criteria have been added. In addition, the use of a risk-based system by the contractor is clarified.</a:t>
            </a:r>
          </a:p>
          <a:p>
            <a:pPr lvl="1"/>
            <a:r>
              <a:rPr lang="en-US" dirty="0" smtClean="0"/>
              <a:t>Applicability of the counterfeit system criteria only to CAS-covered prime contractors is clarified, as is the required flow down to all subcontractor tiers providing electronic parts or assemblies containing electronic parts.</a:t>
            </a:r>
          </a:p>
          <a:p>
            <a:pPr lvl="1"/>
            <a:endParaRPr lang="en-US" dirty="0"/>
          </a:p>
        </p:txBody>
      </p:sp>
      <p:sp>
        <p:nvSpPr>
          <p:cNvPr id="6" name="Date Placeholder 5"/>
          <p:cNvSpPr>
            <a:spLocks noGrp="1"/>
          </p:cNvSpPr>
          <p:nvPr>
            <p:ph type="dt" sz="half" idx="10"/>
          </p:nvPr>
        </p:nvSpPr>
        <p:spPr/>
        <p:txBody>
          <a:bodyPr/>
          <a:lstStyle/>
          <a:p>
            <a:fld id="{D4043878-E261-4204-8208-D090DFCC68A7}"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18</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3255339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Summary of DFARS 246.870-2(b)</a:t>
            </a:r>
            <a:endParaRPr lang="en-US" sz="3200" dirty="0"/>
          </a:p>
        </p:txBody>
      </p:sp>
      <p:sp>
        <p:nvSpPr>
          <p:cNvPr id="3" name="Content Placeholder 2"/>
          <p:cNvSpPr>
            <a:spLocks noGrp="1"/>
          </p:cNvSpPr>
          <p:nvPr>
            <p:ph idx="1"/>
          </p:nvPr>
        </p:nvSpPr>
        <p:spPr/>
        <p:txBody>
          <a:bodyPr>
            <a:normAutofit/>
          </a:bodyPr>
          <a:lstStyle/>
          <a:p>
            <a:pPr hangingPunct="0"/>
            <a:r>
              <a:rPr lang="en-US" sz="2000" dirty="0" smtClean="0"/>
              <a:t>Contractors </a:t>
            </a:r>
            <a:r>
              <a:rPr lang="en-US" sz="2000" dirty="0"/>
              <a:t>that are subject to the Cost Accounting Standards (CAS) and that supply electronic parts or products that include electronic parts and their subcontractors that supply electronic parts or products that include electronic parts, are required to establish and maintain an acceptable counterfeit electronic part detection and avoidance system. Failure to do so may result in disapproval of the purchasing system by the contracting officer and/or withholding of payments (see </a:t>
            </a:r>
            <a:r>
              <a:rPr lang="en-US" sz="2000" dirty="0">
                <a:hlinkClick r:id="rId2"/>
              </a:rPr>
              <a:t>252.244-7001</a:t>
            </a:r>
            <a:r>
              <a:rPr lang="en-US" sz="2000" dirty="0"/>
              <a:t>, Contractor Purchasing System Administration). </a:t>
            </a:r>
          </a:p>
          <a:p>
            <a:endParaRPr lang="en-US" sz="2000" dirty="0"/>
          </a:p>
        </p:txBody>
      </p:sp>
      <p:sp>
        <p:nvSpPr>
          <p:cNvPr id="6" name="Date Placeholder 5"/>
          <p:cNvSpPr>
            <a:spLocks noGrp="1"/>
          </p:cNvSpPr>
          <p:nvPr>
            <p:ph type="dt" sz="half" idx="10"/>
          </p:nvPr>
        </p:nvSpPr>
        <p:spPr/>
        <p:txBody>
          <a:bodyPr/>
          <a:lstStyle/>
          <a:p>
            <a:fld id="{61F0E7D2-4165-4625-AA4A-3BF3255BB45A}"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19</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309161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6934200" cy="1143000"/>
          </a:xfrm>
        </p:spPr>
        <p:txBody>
          <a:bodyPr>
            <a:normAutofit/>
          </a:bodyPr>
          <a:lstStyle/>
          <a:p>
            <a:pPr algn="l"/>
            <a:r>
              <a:rPr lang="en-US" sz="3200" dirty="0" smtClean="0"/>
              <a:t>What You Can’t See Can Hurt You</a:t>
            </a:r>
            <a:endParaRPr lang="en-US" sz="3200" dirty="0"/>
          </a:p>
        </p:txBody>
      </p:sp>
      <p:sp>
        <p:nvSpPr>
          <p:cNvPr id="3" name="Date Placeholder 2"/>
          <p:cNvSpPr>
            <a:spLocks noGrp="1"/>
          </p:cNvSpPr>
          <p:nvPr>
            <p:ph type="dt" sz="half" idx="10"/>
          </p:nvPr>
        </p:nvSpPr>
        <p:spPr/>
        <p:txBody>
          <a:bodyPr/>
          <a:lstStyle/>
          <a:p>
            <a:fld id="{07D7963E-7735-447B-9F85-A6C23DBB95B3}" type="datetime1">
              <a:rPr lang="en-US" smtClean="0"/>
              <a:t>9/9/2015</a:t>
            </a:fld>
            <a:endParaRPr lang="en-US" dirty="0"/>
          </a:p>
        </p:txBody>
      </p:sp>
      <p:sp>
        <p:nvSpPr>
          <p:cNvPr id="5" name="Slide Number Placeholder 4"/>
          <p:cNvSpPr>
            <a:spLocks noGrp="1"/>
          </p:cNvSpPr>
          <p:nvPr>
            <p:ph type="sldNum" sz="quarter" idx="12"/>
          </p:nvPr>
        </p:nvSpPr>
        <p:spPr/>
        <p:txBody>
          <a:bodyPr/>
          <a:lstStyle/>
          <a:p>
            <a:fld id="{14C700C0-3C77-4777-9F68-06B3791D7344}" type="slidenum">
              <a:rPr lang="en-US" smtClean="0"/>
              <a:pPr/>
              <a:t>2</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981200"/>
            <a:ext cx="3886200" cy="3886200"/>
          </a:xfrm>
          <a:prstGeom prst="rect">
            <a:avLst/>
          </a:prstGeom>
        </p:spPr>
      </p:pic>
      <p:sp>
        <p:nvSpPr>
          <p:cNvPr id="7" name="TextBox 6"/>
          <p:cNvSpPr txBox="1"/>
          <p:nvPr/>
        </p:nvSpPr>
        <p:spPr>
          <a:xfrm>
            <a:off x="533400" y="3429000"/>
            <a:ext cx="2590800"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i="1" dirty="0" smtClean="0"/>
              <a:t>No Privity of Contract with Lower-tier Suppliers</a:t>
            </a:r>
          </a:p>
          <a:p>
            <a:pPr marL="285750" indent="-285750">
              <a:buFont typeface="Arial" panose="020B0604020202020204" pitchFamily="34" charset="0"/>
              <a:buChar char="•"/>
            </a:pPr>
            <a:r>
              <a:rPr lang="en-US" sz="1600" b="1" i="1" dirty="0" smtClean="0"/>
              <a:t>Terms and Conditions</a:t>
            </a:r>
          </a:p>
          <a:p>
            <a:pPr marL="285750" indent="-285750">
              <a:buFont typeface="Arial" panose="020B0604020202020204" pitchFamily="34" charset="0"/>
              <a:buChar char="•"/>
            </a:pPr>
            <a:r>
              <a:rPr lang="en-US" sz="1600" b="1" i="1" dirty="0" smtClean="0"/>
              <a:t>Counterfeit Parts</a:t>
            </a:r>
          </a:p>
          <a:p>
            <a:pPr marL="285750" indent="-285750">
              <a:buFont typeface="Arial" panose="020B0604020202020204" pitchFamily="34" charset="0"/>
              <a:buChar char="•"/>
            </a:pPr>
            <a:r>
              <a:rPr lang="en-US" sz="1600" b="1" i="1" dirty="0" smtClean="0"/>
              <a:t>Escape Defects</a:t>
            </a:r>
          </a:p>
          <a:p>
            <a:pPr marL="285750" indent="-285750">
              <a:buFont typeface="Arial" panose="020B0604020202020204" pitchFamily="34" charset="0"/>
              <a:buChar char="•"/>
            </a:pPr>
            <a:r>
              <a:rPr lang="en-US" sz="1600" b="1" i="1" dirty="0" smtClean="0"/>
              <a:t>Unqualified Suppliers</a:t>
            </a:r>
          </a:p>
          <a:p>
            <a:pPr marL="285750" indent="-285750">
              <a:buFont typeface="Arial" panose="020B0604020202020204" pitchFamily="34" charset="0"/>
              <a:buChar char="•"/>
            </a:pPr>
            <a:r>
              <a:rPr lang="en-US" sz="1600" b="1" i="1" dirty="0" smtClean="0"/>
              <a:t>Lack of Visibility</a:t>
            </a:r>
          </a:p>
          <a:p>
            <a:pPr marL="285750" indent="-285750">
              <a:buFont typeface="Arial" panose="020B0604020202020204" pitchFamily="34" charset="0"/>
              <a:buChar char="•"/>
            </a:pPr>
            <a:r>
              <a:rPr lang="en-US" sz="1600" b="1" i="1" dirty="0" smtClean="0"/>
              <a:t>Poor Source Selection</a:t>
            </a:r>
            <a:endParaRPr lang="en-US" sz="1600" b="1" i="1" dirty="0"/>
          </a:p>
        </p:txBody>
      </p:sp>
      <p:sp>
        <p:nvSpPr>
          <p:cNvPr id="8" name="Rounded Rectangle 7"/>
          <p:cNvSpPr/>
          <p:nvPr/>
        </p:nvSpPr>
        <p:spPr>
          <a:xfrm>
            <a:off x="457200" y="3124200"/>
            <a:ext cx="6705600" cy="2667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4959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Summary of 252.246-7007</a:t>
            </a:r>
            <a:endParaRPr lang="en-US" sz="3200" dirty="0"/>
          </a:p>
        </p:txBody>
      </p:sp>
      <p:sp>
        <p:nvSpPr>
          <p:cNvPr id="3" name="Content Placeholder 2"/>
          <p:cNvSpPr>
            <a:spLocks noGrp="1"/>
          </p:cNvSpPr>
          <p:nvPr>
            <p:ph idx="1"/>
          </p:nvPr>
        </p:nvSpPr>
        <p:spPr/>
        <p:txBody>
          <a:bodyPr>
            <a:noAutofit/>
          </a:bodyPr>
          <a:lstStyle/>
          <a:p>
            <a:r>
              <a:rPr lang="en-US" sz="2000" i="1" dirty="0"/>
              <a:t>Counterfeit electronic part</a:t>
            </a:r>
            <a:r>
              <a:rPr lang="en-US" sz="2000" dirty="0"/>
              <a:t> means an unlawful or unauthorized reproduction, substitution, or alteration that has been knowingly mismarked, misidentified, or otherwise misrepresented to be an authentic, unmodified electronic part from the original manufacturer, or a source with the express written authority of the original manufacturer or current design activity, including an authorized aftermarket manufacturer</a:t>
            </a:r>
            <a:r>
              <a:rPr lang="en-US" sz="2000" dirty="0" smtClean="0"/>
              <a:t>.</a:t>
            </a:r>
          </a:p>
          <a:p>
            <a:r>
              <a:rPr lang="en-US" sz="2000" dirty="0"/>
              <a:t>The Contractor shall establish and maintain an acceptable counterfeit electronic part detection and avoidance system. Failure to maintain an acceptable counterfeit electronic part detection and avoidance system, as defined in this clause, may result in disapproval of the purchasing system by the Contracting Officer and/or withholding of payments.</a:t>
            </a:r>
          </a:p>
        </p:txBody>
      </p:sp>
      <p:sp>
        <p:nvSpPr>
          <p:cNvPr id="6" name="Date Placeholder 5"/>
          <p:cNvSpPr>
            <a:spLocks noGrp="1"/>
          </p:cNvSpPr>
          <p:nvPr>
            <p:ph type="dt" sz="half" idx="10"/>
          </p:nvPr>
        </p:nvSpPr>
        <p:spPr/>
        <p:txBody>
          <a:bodyPr/>
          <a:lstStyle/>
          <a:p>
            <a:fld id="{CC316724-604A-4D06-B508-BD11778AF434}"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20</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2888354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Summary of 252.246-7007</a:t>
            </a:r>
            <a:endParaRPr lang="en-US" sz="3200" dirty="0"/>
          </a:p>
        </p:txBody>
      </p:sp>
      <p:sp>
        <p:nvSpPr>
          <p:cNvPr id="3" name="Content Placeholder 2"/>
          <p:cNvSpPr>
            <a:spLocks noGrp="1"/>
          </p:cNvSpPr>
          <p:nvPr>
            <p:ph idx="1"/>
          </p:nvPr>
        </p:nvSpPr>
        <p:spPr>
          <a:xfrm>
            <a:off x="455613" y="1371600"/>
            <a:ext cx="8237537" cy="5029200"/>
          </a:xfrm>
        </p:spPr>
        <p:txBody>
          <a:bodyPr>
            <a:normAutofit fontScale="55000" lnSpcReduction="20000"/>
          </a:bodyPr>
          <a:lstStyle/>
          <a:p>
            <a:pPr marL="0" indent="0">
              <a:lnSpc>
                <a:spcPct val="100000"/>
              </a:lnSpc>
              <a:spcBef>
                <a:spcPts val="900"/>
              </a:spcBef>
              <a:buNone/>
            </a:pPr>
            <a:r>
              <a:rPr lang="en-US" dirty="0" smtClean="0"/>
              <a:t>Counterfeit electronic part detection and avoidance system shall include risk-based policies and procedures that address, at a minimum, the following areas:</a:t>
            </a:r>
          </a:p>
          <a:p>
            <a:pPr marL="400050" indent="-400050">
              <a:lnSpc>
                <a:spcPct val="100000"/>
              </a:lnSpc>
              <a:spcBef>
                <a:spcPts val="900"/>
              </a:spcBef>
              <a:buClrTx/>
              <a:buFont typeface="+mj-lt"/>
              <a:buAutoNum type="arabicParenR"/>
            </a:pPr>
            <a:r>
              <a:rPr lang="en-US" dirty="0" smtClean="0"/>
              <a:t>The training of personnel</a:t>
            </a:r>
          </a:p>
          <a:p>
            <a:pPr marL="400050" indent="-400050">
              <a:lnSpc>
                <a:spcPct val="100000"/>
              </a:lnSpc>
              <a:spcBef>
                <a:spcPts val="900"/>
              </a:spcBef>
              <a:buClrTx/>
              <a:buFont typeface="+mj-lt"/>
              <a:buAutoNum type="arabicParenR"/>
            </a:pPr>
            <a:r>
              <a:rPr lang="en-US" dirty="0" smtClean="0"/>
              <a:t>The inspection and testing of electronic parts</a:t>
            </a:r>
          </a:p>
          <a:p>
            <a:pPr marL="400050" indent="-400050">
              <a:lnSpc>
                <a:spcPct val="100000"/>
              </a:lnSpc>
              <a:spcBef>
                <a:spcPts val="900"/>
              </a:spcBef>
              <a:buClrTx/>
              <a:buFont typeface="+mj-lt"/>
              <a:buAutoNum type="arabicParenR"/>
            </a:pPr>
            <a:r>
              <a:rPr lang="en-US" dirty="0" smtClean="0"/>
              <a:t>Processes to abolish counterfeit parts proliferation</a:t>
            </a:r>
          </a:p>
          <a:p>
            <a:pPr marL="400050" indent="-400050">
              <a:lnSpc>
                <a:spcPct val="100000"/>
              </a:lnSpc>
              <a:spcBef>
                <a:spcPts val="900"/>
              </a:spcBef>
              <a:buClrTx/>
              <a:buFont typeface="+mj-lt"/>
              <a:buAutoNum type="arabicParenR"/>
            </a:pPr>
            <a:r>
              <a:rPr lang="en-US" dirty="0" smtClean="0"/>
              <a:t>Processes for maintaining electronic part </a:t>
            </a:r>
          </a:p>
          <a:p>
            <a:pPr marL="400050" indent="-400050">
              <a:lnSpc>
                <a:spcPct val="100000"/>
              </a:lnSpc>
              <a:spcBef>
                <a:spcPts val="900"/>
              </a:spcBef>
              <a:buClrTx/>
              <a:buFont typeface="+mj-lt"/>
              <a:buAutoNum type="arabicParenR"/>
            </a:pPr>
            <a:r>
              <a:rPr lang="en-US" dirty="0" smtClean="0"/>
              <a:t>Use of suppliers that are the original manufacturer, or sources with the express written authority of the original manufacturer or current design activity, including an authorized aftermarket manufacturer or suppliers that obtain parts exclusively from one or more of these sources. When parts are not available from any of these sources, use of suppliers that meet applicable counterfeit detection and avoidance system criteria.</a:t>
            </a:r>
          </a:p>
          <a:p>
            <a:pPr marL="400050" indent="-400050">
              <a:lnSpc>
                <a:spcPct val="100000"/>
              </a:lnSpc>
              <a:spcBef>
                <a:spcPts val="900"/>
              </a:spcBef>
              <a:buClrTx/>
              <a:buFont typeface="+mj-lt"/>
              <a:buAutoNum type="arabicParenR"/>
            </a:pPr>
            <a:r>
              <a:rPr lang="en-US" dirty="0" smtClean="0"/>
              <a:t>Reporting </a:t>
            </a:r>
            <a:r>
              <a:rPr lang="en-US" dirty="0"/>
              <a:t>and quarantining of counterfeit electronic parts and suspect counterfeit electronic parts</a:t>
            </a:r>
            <a:r>
              <a:rPr lang="en-US" dirty="0" smtClean="0"/>
              <a:t>.</a:t>
            </a:r>
          </a:p>
          <a:p>
            <a:pPr marL="400050" indent="-400050">
              <a:lnSpc>
                <a:spcPct val="100000"/>
              </a:lnSpc>
              <a:spcBef>
                <a:spcPts val="900"/>
              </a:spcBef>
              <a:buClrTx/>
              <a:buFont typeface="+mj-lt"/>
              <a:buAutoNum type="arabicParenR"/>
            </a:pPr>
            <a:r>
              <a:rPr lang="en-US" dirty="0" smtClean="0"/>
              <a:t>Methodologies </a:t>
            </a:r>
            <a:r>
              <a:rPr lang="en-US" dirty="0"/>
              <a:t>to identify suspect counterfeit parts and to rapidly determine if a suspect counterfeit part is, in fact, counterfeit</a:t>
            </a:r>
            <a:r>
              <a:rPr lang="en-US" dirty="0" smtClean="0"/>
              <a:t>. </a:t>
            </a:r>
            <a:endParaRPr lang="en-US" dirty="0"/>
          </a:p>
        </p:txBody>
      </p:sp>
      <p:sp>
        <p:nvSpPr>
          <p:cNvPr id="6" name="Date Placeholder 5"/>
          <p:cNvSpPr>
            <a:spLocks noGrp="1"/>
          </p:cNvSpPr>
          <p:nvPr>
            <p:ph type="dt" sz="half" idx="10"/>
          </p:nvPr>
        </p:nvSpPr>
        <p:spPr/>
        <p:txBody>
          <a:bodyPr/>
          <a:lstStyle/>
          <a:p>
            <a:fld id="{34069947-BFFE-4506-B8E2-E104E6470B25}"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21</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407875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p:spPr>
        <p:txBody>
          <a:bodyPr>
            <a:normAutofit/>
          </a:bodyPr>
          <a:lstStyle/>
          <a:p>
            <a:pPr algn="l"/>
            <a:r>
              <a:rPr lang="en-US" sz="3200" dirty="0" smtClean="0"/>
              <a:t>Summary of </a:t>
            </a:r>
            <a:r>
              <a:rPr lang="en-US" sz="3200" dirty="0"/>
              <a:t>252.246-7007 </a:t>
            </a:r>
            <a:r>
              <a:rPr lang="en-US" sz="3200" dirty="0" smtClean="0"/>
              <a:t>(Continued)</a:t>
            </a:r>
            <a:endParaRPr lang="en-US" sz="3200" dirty="0"/>
          </a:p>
        </p:txBody>
      </p:sp>
      <p:sp>
        <p:nvSpPr>
          <p:cNvPr id="3" name="Content Placeholder 2"/>
          <p:cNvSpPr>
            <a:spLocks noGrp="1"/>
          </p:cNvSpPr>
          <p:nvPr>
            <p:ph idx="1"/>
          </p:nvPr>
        </p:nvSpPr>
        <p:spPr/>
        <p:txBody>
          <a:bodyPr>
            <a:noAutofit/>
          </a:bodyPr>
          <a:lstStyle/>
          <a:p>
            <a:pPr marL="400050" indent="-400050">
              <a:lnSpc>
                <a:spcPct val="80000"/>
              </a:lnSpc>
              <a:spcBef>
                <a:spcPts val="900"/>
              </a:spcBef>
              <a:buClrTx/>
              <a:buSzPct val="100000"/>
              <a:buFont typeface="+mj-lt"/>
              <a:buAutoNum type="arabicParenR" startAt="8"/>
            </a:pPr>
            <a:r>
              <a:rPr lang="en-US" sz="2000" dirty="0" smtClean="0"/>
              <a:t>Design, operation, and maintenance of systems to detect and avoid counterfeit electronic parts and suspect counterfeit electronic parts.</a:t>
            </a:r>
          </a:p>
          <a:p>
            <a:pPr marL="400050" indent="-400050">
              <a:lnSpc>
                <a:spcPct val="80000"/>
              </a:lnSpc>
              <a:spcBef>
                <a:spcPts val="900"/>
              </a:spcBef>
              <a:buClrTx/>
              <a:buSzPct val="100000"/>
              <a:buFont typeface="+mj-lt"/>
              <a:buAutoNum type="arabicParenR" startAt="8"/>
            </a:pPr>
            <a:r>
              <a:rPr lang="en-US" sz="2000" dirty="0" smtClean="0"/>
              <a:t>Flowdown </a:t>
            </a:r>
            <a:r>
              <a:rPr lang="en-US" sz="2000" dirty="0"/>
              <a:t>of counterfeit detection and avoidance requirements, including applicable system criteria provided herein, to subcontractors at all levels in the supply chain that are responsible for buying or selling electronic parts or assemblies containing electronic parts, or for performing authentication testing.</a:t>
            </a:r>
          </a:p>
          <a:p>
            <a:pPr marL="400050" indent="-400050">
              <a:lnSpc>
                <a:spcPct val="80000"/>
              </a:lnSpc>
              <a:spcBef>
                <a:spcPts val="900"/>
              </a:spcBef>
              <a:buClrTx/>
              <a:buSzPct val="100000"/>
              <a:buFont typeface="+mj-lt"/>
              <a:buAutoNum type="arabicParenR" startAt="8"/>
            </a:pPr>
            <a:r>
              <a:rPr lang="en-US" sz="2000" dirty="0" smtClean="0"/>
              <a:t>Process </a:t>
            </a:r>
            <a:r>
              <a:rPr lang="en-US" sz="2000" dirty="0"/>
              <a:t>for keeping continually informed of current counterfeiting information and trends, including detection and avoidance techniques contained in appropriate industry standards, and using such information and techniques for continuously upgrading internal processes.</a:t>
            </a:r>
          </a:p>
          <a:p>
            <a:pPr marL="400050" indent="-400050">
              <a:lnSpc>
                <a:spcPct val="80000"/>
              </a:lnSpc>
              <a:spcBef>
                <a:spcPts val="900"/>
              </a:spcBef>
              <a:buClrTx/>
              <a:buSzPct val="100000"/>
              <a:buFont typeface="+mj-lt"/>
              <a:buAutoNum type="arabicParenR" startAt="8"/>
            </a:pPr>
            <a:r>
              <a:rPr lang="en-US" sz="2000" dirty="0" smtClean="0"/>
              <a:t>Process </a:t>
            </a:r>
            <a:r>
              <a:rPr lang="en-US" sz="2000" dirty="0"/>
              <a:t>for screening GIDEP reports and other credible sources of counterfeiting information to avoid the purchase or use of counterfeit electronic parts.</a:t>
            </a:r>
          </a:p>
          <a:p>
            <a:pPr marL="400050" indent="-400050">
              <a:lnSpc>
                <a:spcPct val="80000"/>
              </a:lnSpc>
              <a:spcBef>
                <a:spcPts val="900"/>
              </a:spcBef>
              <a:buClrTx/>
              <a:buSzPct val="100000"/>
              <a:buFont typeface="+mj-lt"/>
              <a:buAutoNum type="arabicParenR" startAt="8"/>
            </a:pPr>
            <a:r>
              <a:rPr lang="en-US" sz="2000" dirty="0" smtClean="0"/>
              <a:t>Control </a:t>
            </a:r>
            <a:r>
              <a:rPr lang="en-US" sz="2000" dirty="0"/>
              <a:t>of obsolete electronic parts in order to maximize the availability and use of authentic, originally designed, and qualified electronic parts throughout the product's life cycle</a:t>
            </a:r>
            <a:r>
              <a:rPr lang="en-US" sz="2000" dirty="0" smtClean="0"/>
              <a:t>.</a:t>
            </a:r>
            <a:endParaRPr lang="en-US" sz="2000" dirty="0"/>
          </a:p>
        </p:txBody>
      </p:sp>
      <p:sp>
        <p:nvSpPr>
          <p:cNvPr id="6" name="Date Placeholder 5"/>
          <p:cNvSpPr>
            <a:spLocks noGrp="1"/>
          </p:cNvSpPr>
          <p:nvPr>
            <p:ph type="dt" sz="half" idx="10"/>
          </p:nvPr>
        </p:nvSpPr>
        <p:spPr/>
        <p:txBody>
          <a:bodyPr/>
          <a:lstStyle/>
          <a:p>
            <a:fld id="{6235E0FC-C536-409D-BB47-E046514583CE}"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22</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2434095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3682"/>
            <a:ext cx="6629400" cy="1143000"/>
          </a:xfrm>
        </p:spPr>
        <p:txBody>
          <a:bodyPr>
            <a:normAutofit/>
          </a:bodyPr>
          <a:lstStyle/>
          <a:p>
            <a:pPr algn="l"/>
            <a:r>
              <a:rPr lang="en-US" sz="3200" dirty="0" smtClean="0"/>
              <a:t>Impact of DFARS Counterfeit Parts Clauses</a:t>
            </a:r>
            <a:endParaRPr lang="en-US" sz="3200" dirty="0"/>
          </a:p>
        </p:txBody>
      </p:sp>
      <p:sp>
        <p:nvSpPr>
          <p:cNvPr id="3" name="Content Placeholder 2"/>
          <p:cNvSpPr>
            <a:spLocks noGrp="1"/>
          </p:cNvSpPr>
          <p:nvPr>
            <p:ph idx="1"/>
          </p:nvPr>
        </p:nvSpPr>
        <p:spPr/>
        <p:txBody>
          <a:bodyPr>
            <a:normAutofit fontScale="62500" lnSpcReduction="20000"/>
          </a:bodyPr>
          <a:lstStyle/>
          <a:p>
            <a:r>
              <a:rPr lang="en-US" dirty="0" smtClean="0"/>
              <a:t>In order for your company to have an approved purchasing system, you must implement a counterfeit parts prevention program on all DoD programs subject to this new DFARS clause</a:t>
            </a:r>
          </a:p>
          <a:p>
            <a:r>
              <a:rPr lang="en-US" dirty="0" smtClean="0"/>
              <a:t>Contractors must purchase electronic parts or assemblies that contain electronic parts in accordance with the sourcing requirements of NDAA 2012 Section 818</a:t>
            </a:r>
          </a:p>
          <a:p>
            <a:pPr lvl="1"/>
            <a:r>
              <a:rPr lang="en-US" dirty="0" smtClean="0"/>
              <a:t>Original Component Manufacturers or</a:t>
            </a:r>
          </a:p>
          <a:p>
            <a:pPr lvl="1"/>
            <a:r>
              <a:rPr lang="en-US" dirty="0" smtClean="0"/>
              <a:t>Authorized Distributors </a:t>
            </a:r>
          </a:p>
          <a:p>
            <a:pPr lvl="1"/>
            <a:r>
              <a:rPr lang="en-US" dirty="0" smtClean="0"/>
              <a:t>If parts are not available from the above, contractors must subject them to a rigorous inspection and testing protocol to validate authenticity</a:t>
            </a:r>
          </a:p>
          <a:p>
            <a:r>
              <a:rPr lang="en-US" dirty="0" smtClean="0"/>
              <a:t>Contractors must “establish and maintain an acceptable counterfeit electronic parts avoidance and detection system”. This is to be accomplished by flowing down “counterfeit system criteria” from the prime contractor to all subcontractor tiers providing electronic parts or assemblies containing electronic parts </a:t>
            </a:r>
          </a:p>
          <a:p>
            <a:r>
              <a:rPr lang="en-US" dirty="0" smtClean="0"/>
              <a:t>Contractors must report all instances when their program has reason to suspect that counterfeit parts have been used in deliverable products</a:t>
            </a:r>
          </a:p>
        </p:txBody>
      </p:sp>
      <p:sp>
        <p:nvSpPr>
          <p:cNvPr id="6" name="Date Placeholder 5"/>
          <p:cNvSpPr>
            <a:spLocks noGrp="1"/>
          </p:cNvSpPr>
          <p:nvPr>
            <p:ph type="dt" sz="half" idx="10"/>
          </p:nvPr>
        </p:nvSpPr>
        <p:spPr/>
        <p:txBody>
          <a:bodyPr/>
          <a:lstStyle/>
          <a:p>
            <a:fld id="{37E749ED-FE10-4C50-93F2-BEDECFE93356}"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23</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95691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42875"/>
            <a:ext cx="6521037" cy="1000125"/>
          </a:xfrm>
        </p:spPr>
        <p:txBody>
          <a:bodyPr>
            <a:noAutofit/>
          </a:bodyPr>
          <a:lstStyle/>
          <a:p>
            <a:pPr algn="l"/>
            <a:r>
              <a:rPr lang="en-US" sz="2400" dirty="0" smtClean="0"/>
              <a:t>AS5553A – The New Standard for Counterfeit Parts</a:t>
            </a:r>
            <a:br>
              <a:rPr lang="en-US" sz="2400" dirty="0" smtClean="0"/>
            </a:br>
            <a:r>
              <a:rPr lang="en-US" sz="2400" i="1" dirty="0" smtClean="0"/>
              <a:t>Fraudulent/Counterfeit Electronic Parts; Avoidance, Detection, Mitigation, and Disposition</a:t>
            </a:r>
            <a:endParaRPr lang="en-US" sz="2400" i="1" dirty="0"/>
          </a:p>
        </p:txBody>
      </p:sp>
      <p:sp>
        <p:nvSpPr>
          <p:cNvPr id="3" name="Content Placeholder 2"/>
          <p:cNvSpPr>
            <a:spLocks noGrp="1"/>
          </p:cNvSpPr>
          <p:nvPr>
            <p:ph idx="1"/>
          </p:nvPr>
        </p:nvSpPr>
        <p:spPr/>
        <p:txBody>
          <a:bodyPr>
            <a:noAutofit/>
          </a:bodyPr>
          <a:lstStyle/>
          <a:p>
            <a:r>
              <a:rPr lang="en-US" sz="1600" dirty="0" smtClean="0"/>
              <a:t>Electronic parts should be purchased, whenever </a:t>
            </a:r>
            <a:br>
              <a:rPr lang="en-US" sz="1600" dirty="0" smtClean="0"/>
            </a:br>
            <a:r>
              <a:rPr lang="en-US" sz="1600" dirty="0" smtClean="0"/>
              <a:t>possible, directly from OCMs or from authorized suppliers</a:t>
            </a:r>
          </a:p>
          <a:p>
            <a:r>
              <a:rPr lang="en-US" sz="1600" dirty="0" smtClean="0"/>
              <a:t>Independent distributors should be used only after </a:t>
            </a:r>
            <a:br>
              <a:rPr lang="en-US" sz="1600" dirty="0" smtClean="0"/>
            </a:br>
            <a:r>
              <a:rPr lang="en-US" sz="1600" dirty="0" smtClean="0"/>
              <a:t>consideration of alternate parts, redesign, schedule </a:t>
            </a:r>
            <a:br>
              <a:rPr lang="en-US" sz="1600" dirty="0" smtClean="0"/>
            </a:br>
            <a:r>
              <a:rPr lang="en-US" sz="1600" dirty="0" smtClean="0"/>
              <a:t>adjustments and a reasonable search for material from </a:t>
            </a:r>
            <a:br>
              <a:rPr lang="en-US" sz="1600" dirty="0" smtClean="0"/>
            </a:br>
            <a:r>
              <a:rPr lang="en-US" sz="1600" dirty="0" smtClean="0"/>
              <a:t>authorized (franchised) sources has been conducted </a:t>
            </a:r>
            <a:br>
              <a:rPr lang="en-US" sz="1600" dirty="0" smtClean="0"/>
            </a:br>
            <a:r>
              <a:rPr lang="en-US" sz="1600" dirty="0" smtClean="0"/>
              <a:t>and approval has been obtained from a designated authority</a:t>
            </a:r>
          </a:p>
          <a:p>
            <a:r>
              <a:rPr lang="en-US" sz="1600" dirty="0" smtClean="0"/>
              <a:t>OCMs and distributors (authorized (franchised) and independent) should be required to provide certificates of conformance and acquisition supply chain traceability; otherwise the purchaser assumes unknown risks</a:t>
            </a:r>
          </a:p>
          <a:p>
            <a:pPr lvl="1"/>
            <a:r>
              <a:rPr lang="en-US" sz="1600" dirty="0" smtClean="0"/>
              <a:t>Note: such documentation has the potential to be forged or falsified</a:t>
            </a:r>
          </a:p>
          <a:p>
            <a:r>
              <a:rPr lang="en-US" sz="1600" dirty="0" smtClean="0"/>
              <a:t>Acquisition supply chain traceability consists of the name and location of all supply chain intermediaries from the part manufacturer to the direct source of the product</a:t>
            </a:r>
          </a:p>
          <a:p>
            <a:r>
              <a:rPr lang="en-US" sz="1600" dirty="0" smtClean="0"/>
              <a:t>The organization should ensure that these requirements are clearly stated as deliverable data within the procurement documents, regardless of which level of the supply chain provides the parts</a:t>
            </a:r>
          </a:p>
          <a:p>
            <a:r>
              <a:rPr lang="en-US" sz="1600" dirty="0" smtClean="0"/>
              <a:t>If supply chain traceability is unknown or documentation is suspect, appropriate risk mitigation should be used as described in this document.</a:t>
            </a:r>
            <a:endParaRPr lang="en-US" sz="1600" dirty="0"/>
          </a:p>
        </p:txBody>
      </p:sp>
      <p:pic>
        <p:nvPicPr>
          <p:cNvPr id="17410" name="Picture 2" descr="http://ww1.prweb.com/prfiles/2013/01/23/10355014/gI_115989_AS55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799" y="1147763"/>
            <a:ext cx="2819401" cy="2154024"/>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4164D994-F8D7-4634-A3DF-72874274F79B}"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24</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139566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Implementation Challenges</a:t>
            </a:r>
            <a:endParaRPr lang="en-US" sz="3200" dirty="0"/>
          </a:p>
        </p:txBody>
      </p:sp>
      <p:sp>
        <p:nvSpPr>
          <p:cNvPr id="3" name="Content Placeholder 2"/>
          <p:cNvSpPr>
            <a:spLocks noGrp="1"/>
          </p:cNvSpPr>
          <p:nvPr>
            <p:ph idx="1"/>
          </p:nvPr>
        </p:nvSpPr>
        <p:spPr/>
        <p:txBody>
          <a:bodyPr>
            <a:normAutofit/>
          </a:bodyPr>
          <a:lstStyle/>
          <a:p>
            <a:r>
              <a:rPr lang="en-US" sz="2400" dirty="0" smtClean="0"/>
              <a:t>Parts availability – lead time</a:t>
            </a:r>
          </a:p>
          <a:p>
            <a:r>
              <a:rPr lang="en-US" sz="2400" dirty="0" smtClean="0"/>
              <a:t>Obsolete parts</a:t>
            </a:r>
          </a:p>
          <a:p>
            <a:r>
              <a:rPr lang="en-US" sz="2400" dirty="0" smtClean="0"/>
              <a:t>Impact on Socio-Economic supplier goals</a:t>
            </a:r>
          </a:p>
          <a:p>
            <a:r>
              <a:rPr lang="en-US" sz="2400" dirty="0" smtClean="0"/>
              <a:t>Flow-down and implementation by sub-tier suppliers</a:t>
            </a:r>
          </a:p>
          <a:p>
            <a:r>
              <a:rPr lang="en-US" sz="2400" dirty="0" smtClean="0"/>
              <a:t>Commercial Off-the-Shelf (COTS) Products</a:t>
            </a:r>
          </a:p>
          <a:p>
            <a:r>
              <a:rPr lang="en-US" sz="2400" dirty="0" smtClean="0"/>
              <a:t>Impact on Program Cost</a:t>
            </a:r>
            <a:endParaRPr lang="en-US" sz="2400" dirty="0"/>
          </a:p>
        </p:txBody>
      </p:sp>
      <p:sp>
        <p:nvSpPr>
          <p:cNvPr id="6" name="Date Placeholder 5"/>
          <p:cNvSpPr>
            <a:spLocks noGrp="1"/>
          </p:cNvSpPr>
          <p:nvPr>
            <p:ph type="dt" sz="half" idx="10"/>
          </p:nvPr>
        </p:nvSpPr>
        <p:spPr/>
        <p:txBody>
          <a:bodyPr/>
          <a:lstStyle/>
          <a:p>
            <a:fld id="{2B166CF1-6051-46B4-A0DF-FE5424B0522D}"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25</a:t>
            </a:fld>
            <a:endParaRPr lang="en-US" dirty="0"/>
          </a:p>
        </p:txBody>
      </p:sp>
      <p:sp>
        <p:nvSpPr>
          <p:cNvPr id="4" name="Footer Placeholder 3"/>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2590450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Summary</a:t>
            </a:r>
            <a:endParaRPr lang="en-US" sz="3200" dirty="0"/>
          </a:p>
        </p:txBody>
      </p:sp>
      <p:sp>
        <p:nvSpPr>
          <p:cNvPr id="3" name="Content Placeholder 2"/>
          <p:cNvSpPr>
            <a:spLocks noGrp="1"/>
          </p:cNvSpPr>
          <p:nvPr>
            <p:ph idx="1"/>
          </p:nvPr>
        </p:nvSpPr>
        <p:spPr/>
        <p:txBody>
          <a:bodyPr>
            <a:normAutofit/>
          </a:bodyPr>
          <a:lstStyle/>
          <a:p>
            <a:r>
              <a:rPr lang="en-US" sz="2400" dirty="0" smtClean="0"/>
              <a:t>There are many risks in the supply chain</a:t>
            </a:r>
          </a:p>
          <a:p>
            <a:r>
              <a:rPr lang="en-US" sz="2400" dirty="0" smtClean="0"/>
              <a:t>With the globalization of the supplier base, increased attention needs to be placed on processes that control procurement</a:t>
            </a:r>
          </a:p>
          <a:p>
            <a:r>
              <a:rPr lang="en-US" sz="2400" dirty="0" smtClean="0"/>
              <a:t>Standards such as AS9100 make it clear that organizations are responsible for the conformity of the product, irrespective of where or how it is obtained. </a:t>
            </a:r>
            <a:r>
              <a:rPr lang="en-US" sz="1000" i="1" dirty="0" smtClean="0"/>
              <a:t>AS9100C paragraph 7.4.1</a:t>
            </a:r>
            <a:endParaRPr lang="en-US" sz="1000" i="1" dirty="0"/>
          </a:p>
        </p:txBody>
      </p:sp>
      <p:sp>
        <p:nvSpPr>
          <p:cNvPr id="4" name="Date Placeholder 3"/>
          <p:cNvSpPr>
            <a:spLocks noGrp="1"/>
          </p:cNvSpPr>
          <p:nvPr>
            <p:ph type="dt" sz="half" idx="10"/>
          </p:nvPr>
        </p:nvSpPr>
        <p:spPr/>
        <p:txBody>
          <a:bodyPr/>
          <a:lstStyle/>
          <a:p>
            <a:fld id="{D40A3A1D-F161-4B71-8024-BF4295111855}" type="datetime1">
              <a:rPr lang="en-US" smtClean="0"/>
              <a:t>9/9/2015</a:t>
            </a:fld>
            <a:endParaRPr lang="en-US" dirty="0"/>
          </a:p>
        </p:txBody>
      </p:sp>
      <p:sp>
        <p:nvSpPr>
          <p:cNvPr id="6" name="Slide Number Placeholder 5"/>
          <p:cNvSpPr>
            <a:spLocks noGrp="1"/>
          </p:cNvSpPr>
          <p:nvPr>
            <p:ph type="sldNum" sz="quarter" idx="12"/>
          </p:nvPr>
        </p:nvSpPr>
        <p:spPr/>
        <p:txBody>
          <a:bodyPr/>
          <a:lstStyle/>
          <a:p>
            <a:fld id="{14C700C0-3C77-4777-9F68-06B3791D7344}"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2938603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Privity of Contract</a:t>
            </a:r>
            <a:endParaRPr lang="en-US" sz="3200" dirty="0"/>
          </a:p>
        </p:txBody>
      </p:sp>
      <p:sp>
        <p:nvSpPr>
          <p:cNvPr id="3" name="Content Placeholder 2"/>
          <p:cNvSpPr>
            <a:spLocks noGrp="1"/>
          </p:cNvSpPr>
          <p:nvPr>
            <p:ph idx="1"/>
          </p:nvPr>
        </p:nvSpPr>
        <p:spPr>
          <a:xfrm>
            <a:off x="455613" y="1262416"/>
            <a:ext cx="8229600" cy="5029200"/>
          </a:xfrm>
        </p:spPr>
        <p:txBody>
          <a:bodyPr>
            <a:normAutofit/>
          </a:bodyPr>
          <a:lstStyle/>
          <a:p>
            <a:pPr marL="0" indent="0">
              <a:buNone/>
            </a:pPr>
            <a:r>
              <a:rPr lang="en-US" sz="2400" dirty="0" smtClean="0"/>
              <a:t>Privity Between Government and Prime</a:t>
            </a:r>
          </a:p>
          <a:p>
            <a:pPr marL="0" indent="0">
              <a:buNone/>
            </a:pPr>
            <a:r>
              <a:rPr lang="en-US" sz="2400" dirty="0" smtClean="0"/>
              <a:t>Privity Between Prime and Subcontractor</a:t>
            </a:r>
            <a:endParaRPr lang="en-US" sz="2400" dirty="0"/>
          </a:p>
        </p:txBody>
      </p:sp>
      <p:sp>
        <p:nvSpPr>
          <p:cNvPr id="7" name="Oval 6"/>
          <p:cNvSpPr/>
          <p:nvPr/>
        </p:nvSpPr>
        <p:spPr bwMode="auto">
          <a:xfrm>
            <a:off x="2006221" y="2115409"/>
            <a:ext cx="5308979" cy="4299044"/>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hlink"/>
              </a:solidFill>
              <a:effectLst/>
              <a:latin typeface="Arial" charset="0"/>
              <a:ea typeface="ＭＳ Ｐゴシック" pitchFamily="34" charset="-128"/>
              <a:cs typeface="Arial" charset="0"/>
            </a:endParaRPr>
          </a:p>
        </p:txBody>
      </p:sp>
      <p:sp>
        <p:nvSpPr>
          <p:cNvPr id="8" name="Oval 7"/>
          <p:cNvSpPr/>
          <p:nvPr/>
        </p:nvSpPr>
        <p:spPr bwMode="auto">
          <a:xfrm>
            <a:off x="2841009" y="2825095"/>
            <a:ext cx="3698543" cy="3070746"/>
          </a:xfrm>
          <a:prstGeom prst="ellipse">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hlink"/>
              </a:solidFill>
              <a:effectLst/>
              <a:latin typeface="Arial" charset="0"/>
              <a:ea typeface="ＭＳ Ｐゴシック" pitchFamily="34" charset="-128"/>
              <a:cs typeface="Arial" charset="0"/>
            </a:endParaRPr>
          </a:p>
        </p:txBody>
      </p:sp>
      <p:sp>
        <p:nvSpPr>
          <p:cNvPr id="9" name="Oval 8"/>
          <p:cNvSpPr/>
          <p:nvPr/>
        </p:nvSpPr>
        <p:spPr bwMode="auto">
          <a:xfrm>
            <a:off x="3575713" y="3493836"/>
            <a:ext cx="2101756" cy="1733264"/>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hlink"/>
              </a:solidFill>
              <a:effectLst/>
              <a:latin typeface="Arial" charset="0"/>
              <a:ea typeface="ＭＳ Ｐゴシック" pitchFamily="34" charset="-128"/>
              <a:cs typeface="Arial" charset="0"/>
            </a:endParaRPr>
          </a:p>
        </p:txBody>
      </p:sp>
      <p:sp>
        <p:nvSpPr>
          <p:cNvPr id="10" name="TextBox 9"/>
          <p:cNvSpPr txBox="1"/>
          <p:nvPr/>
        </p:nvSpPr>
        <p:spPr>
          <a:xfrm>
            <a:off x="3603007" y="2292828"/>
            <a:ext cx="1965278" cy="461665"/>
          </a:xfrm>
          <a:prstGeom prst="rect">
            <a:avLst/>
          </a:prstGeom>
          <a:noFill/>
        </p:spPr>
        <p:txBody>
          <a:bodyPr wrap="square" rtlCol="0">
            <a:spAutoFit/>
          </a:bodyPr>
          <a:lstStyle/>
          <a:p>
            <a:pPr algn="r"/>
            <a:r>
              <a:rPr lang="en-US" sz="2400" i="1" dirty="0" smtClean="0">
                <a:latin typeface="+mn-lt"/>
              </a:rPr>
              <a:t>Government</a:t>
            </a:r>
          </a:p>
        </p:txBody>
      </p:sp>
      <p:sp>
        <p:nvSpPr>
          <p:cNvPr id="11" name="TextBox 10"/>
          <p:cNvSpPr txBox="1"/>
          <p:nvPr/>
        </p:nvSpPr>
        <p:spPr>
          <a:xfrm>
            <a:off x="3070746" y="3043458"/>
            <a:ext cx="2606723" cy="400110"/>
          </a:xfrm>
          <a:prstGeom prst="rect">
            <a:avLst/>
          </a:prstGeom>
          <a:noFill/>
        </p:spPr>
        <p:txBody>
          <a:bodyPr wrap="square" rtlCol="0">
            <a:spAutoFit/>
          </a:bodyPr>
          <a:lstStyle/>
          <a:p>
            <a:pPr algn="r"/>
            <a:r>
              <a:rPr lang="en-US" sz="2000" b="1" i="1" dirty="0" smtClean="0">
                <a:latin typeface="+mn-lt"/>
              </a:rPr>
              <a:t>Prime Contractor</a:t>
            </a:r>
          </a:p>
        </p:txBody>
      </p:sp>
      <p:sp>
        <p:nvSpPr>
          <p:cNvPr id="12" name="TextBox 11"/>
          <p:cNvSpPr txBox="1"/>
          <p:nvPr/>
        </p:nvSpPr>
        <p:spPr>
          <a:xfrm>
            <a:off x="3712192" y="4094336"/>
            <a:ext cx="1610436" cy="369332"/>
          </a:xfrm>
          <a:prstGeom prst="rect">
            <a:avLst/>
          </a:prstGeom>
          <a:noFill/>
        </p:spPr>
        <p:txBody>
          <a:bodyPr wrap="square" rtlCol="0">
            <a:spAutoFit/>
          </a:bodyPr>
          <a:lstStyle/>
          <a:p>
            <a:pPr algn="r"/>
            <a:r>
              <a:rPr lang="en-US" b="1" i="1" dirty="0" smtClean="0">
                <a:latin typeface="+mn-lt"/>
              </a:rPr>
              <a:t>Subcontractor</a:t>
            </a:r>
          </a:p>
        </p:txBody>
      </p:sp>
      <p:cxnSp>
        <p:nvCxnSpPr>
          <p:cNvPr id="14" name="Straight Arrow Connector 13"/>
          <p:cNvCxnSpPr/>
          <p:nvPr/>
        </p:nvCxnSpPr>
        <p:spPr bwMode="auto">
          <a:xfrm>
            <a:off x="2292824" y="3443568"/>
            <a:ext cx="641445" cy="323222"/>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6" name="Straight Arrow Connector 15"/>
          <p:cNvCxnSpPr/>
          <p:nvPr/>
        </p:nvCxnSpPr>
        <p:spPr bwMode="auto">
          <a:xfrm>
            <a:off x="5964074" y="1471593"/>
            <a:ext cx="1091820" cy="0"/>
          </a:xfrm>
          <a:prstGeom prst="straightConnector1">
            <a:avLst/>
          </a:prstGeom>
          <a:solidFill>
            <a:schemeClr val="accent1"/>
          </a:solidFill>
          <a:ln w="38100" cap="flat" cmpd="sng" algn="ctr">
            <a:solidFill>
              <a:srgbClr val="FF0000"/>
            </a:solidFill>
            <a:prstDash val="solid"/>
            <a:round/>
            <a:headEnd type="arrow"/>
            <a:tailEnd type="arrow"/>
          </a:ln>
          <a:effectLst/>
        </p:spPr>
      </p:cxnSp>
      <p:cxnSp>
        <p:nvCxnSpPr>
          <p:cNvPr id="19" name="Straight Arrow Connector 18"/>
          <p:cNvCxnSpPr/>
          <p:nvPr/>
        </p:nvCxnSpPr>
        <p:spPr bwMode="auto">
          <a:xfrm>
            <a:off x="5677469" y="4463668"/>
            <a:ext cx="736979" cy="285753"/>
          </a:xfrm>
          <a:prstGeom prst="straightConnector1">
            <a:avLst/>
          </a:prstGeom>
          <a:solidFill>
            <a:schemeClr val="accent1"/>
          </a:solidFill>
          <a:ln w="38100" cap="flat" cmpd="sng" algn="ctr">
            <a:solidFill>
              <a:schemeClr val="tx1"/>
            </a:solidFill>
            <a:prstDash val="solid"/>
            <a:round/>
            <a:headEnd type="arrow"/>
            <a:tailEnd type="arrow"/>
          </a:ln>
          <a:effectLst/>
        </p:spPr>
      </p:cxnSp>
      <p:cxnSp>
        <p:nvCxnSpPr>
          <p:cNvPr id="20" name="Straight Arrow Connector 19"/>
          <p:cNvCxnSpPr/>
          <p:nvPr/>
        </p:nvCxnSpPr>
        <p:spPr bwMode="auto">
          <a:xfrm>
            <a:off x="5993642" y="1937897"/>
            <a:ext cx="1091820" cy="0"/>
          </a:xfrm>
          <a:prstGeom prst="straightConnector1">
            <a:avLst/>
          </a:prstGeom>
          <a:solidFill>
            <a:schemeClr val="accent1"/>
          </a:solidFill>
          <a:ln w="38100" cap="flat" cmpd="sng" algn="ctr">
            <a:solidFill>
              <a:schemeClr val="tx1"/>
            </a:solidFill>
            <a:prstDash val="solid"/>
            <a:round/>
            <a:headEnd type="arrow"/>
            <a:tailEnd type="arrow"/>
          </a:ln>
          <a:effectLst/>
        </p:spPr>
      </p:cxnSp>
      <p:cxnSp>
        <p:nvCxnSpPr>
          <p:cNvPr id="22" name="Straight Arrow Connector 21"/>
          <p:cNvCxnSpPr>
            <a:stCxn id="7" idx="4"/>
            <a:endCxn id="9" idx="4"/>
          </p:cNvCxnSpPr>
          <p:nvPr/>
        </p:nvCxnSpPr>
        <p:spPr bwMode="auto">
          <a:xfrm flipH="1" flipV="1">
            <a:off x="4626591" y="5227100"/>
            <a:ext cx="34120" cy="1187353"/>
          </a:xfrm>
          <a:prstGeom prst="straightConnector1">
            <a:avLst/>
          </a:prstGeom>
          <a:solidFill>
            <a:schemeClr val="accent1"/>
          </a:solidFill>
          <a:ln w="57150" cap="flat" cmpd="sng" algn="ctr">
            <a:solidFill>
              <a:schemeClr val="accent5">
                <a:lumMod val="75000"/>
              </a:schemeClr>
            </a:solidFill>
            <a:prstDash val="sysDash"/>
            <a:round/>
            <a:headEnd type="arrow"/>
            <a:tailEnd type="arrow"/>
          </a:ln>
          <a:effectLst/>
        </p:spPr>
      </p:cxnSp>
      <p:sp>
        <p:nvSpPr>
          <p:cNvPr id="25" name="TextBox 24"/>
          <p:cNvSpPr txBox="1"/>
          <p:nvPr/>
        </p:nvSpPr>
        <p:spPr>
          <a:xfrm>
            <a:off x="163773" y="4981436"/>
            <a:ext cx="1978926" cy="1077218"/>
          </a:xfrm>
          <a:prstGeom prst="rect">
            <a:avLst/>
          </a:prstGeom>
          <a:noFill/>
        </p:spPr>
        <p:txBody>
          <a:bodyPr wrap="square" rtlCol="0">
            <a:spAutoFit/>
          </a:bodyPr>
          <a:lstStyle/>
          <a:p>
            <a:r>
              <a:rPr lang="en-US" sz="1600" dirty="0" smtClean="0">
                <a:latin typeface="+mn-lt"/>
              </a:rPr>
              <a:t>No Privity exists</a:t>
            </a:r>
          </a:p>
          <a:p>
            <a:r>
              <a:rPr lang="en-US" sz="1600" dirty="0" smtClean="0">
                <a:latin typeface="+mn-lt"/>
              </a:rPr>
              <a:t>between Government and Subcontractor</a:t>
            </a:r>
          </a:p>
        </p:txBody>
      </p:sp>
      <p:cxnSp>
        <p:nvCxnSpPr>
          <p:cNvPr id="27" name="Straight Arrow Connector 26"/>
          <p:cNvCxnSpPr/>
          <p:nvPr/>
        </p:nvCxnSpPr>
        <p:spPr bwMode="auto">
          <a:xfrm flipV="1">
            <a:off x="1897039" y="5774610"/>
            <a:ext cx="2606724" cy="24405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 name="Date Placeholder 3"/>
          <p:cNvSpPr>
            <a:spLocks noGrp="1"/>
          </p:cNvSpPr>
          <p:nvPr>
            <p:ph type="dt" sz="half" idx="10"/>
          </p:nvPr>
        </p:nvSpPr>
        <p:spPr/>
        <p:txBody>
          <a:bodyPr/>
          <a:lstStyle/>
          <a:p>
            <a:fld id="{FDC68007-8845-48E8-88A4-15279ED0968E}" type="datetime1">
              <a:rPr lang="en-US" smtClean="0"/>
              <a:t>9/9/2015</a:t>
            </a:fld>
            <a:endParaRPr lang="en-US" dirty="0"/>
          </a:p>
        </p:txBody>
      </p:sp>
      <p:sp>
        <p:nvSpPr>
          <p:cNvPr id="5" name="Slide Number Placeholder 4"/>
          <p:cNvSpPr>
            <a:spLocks noGrp="1"/>
          </p:cNvSpPr>
          <p:nvPr>
            <p:ph type="sldNum" sz="quarter" idx="12"/>
          </p:nvPr>
        </p:nvSpPr>
        <p:spPr/>
        <p:txBody>
          <a:bodyPr/>
          <a:lstStyle/>
          <a:p>
            <a:fld id="{14C700C0-3C77-4777-9F68-06B3791D7344}" type="slidenum">
              <a:rPr lang="en-US" smtClean="0"/>
              <a:pPr/>
              <a:t>3</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66414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42900"/>
            <a:ext cx="6248400" cy="1143000"/>
          </a:xfrm>
        </p:spPr>
        <p:txBody>
          <a:bodyPr>
            <a:normAutofit/>
          </a:bodyPr>
          <a:lstStyle/>
          <a:p>
            <a:pPr algn="l"/>
            <a:r>
              <a:rPr lang="en-US" altLang="en-US" sz="3200" dirty="0" smtClean="0"/>
              <a:t>Incompatible Terms and Conditions</a:t>
            </a:r>
            <a:endParaRPr lang="en-US" sz="3200" dirty="0"/>
          </a:p>
        </p:txBody>
      </p:sp>
      <p:sp>
        <p:nvSpPr>
          <p:cNvPr id="3" name="Content Placeholder 2"/>
          <p:cNvSpPr>
            <a:spLocks noGrp="1"/>
          </p:cNvSpPr>
          <p:nvPr>
            <p:ph idx="1"/>
          </p:nvPr>
        </p:nvSpPr>
        <p:spPr/>
        <p:txBody>
          <a:bodyPr>
            <a:noAutofit/>
          </a:bodyPr>
          <a:lstStyle/>
          <a:p>
            <a:pPr marL="0" indent="0">
              <a:buNone/>
            </a:pPr>
            <a:r>
              <a:rPr lang="en-US" sz="2400" dirty="0" smtClean="0"/>
              <a:t>Areas of vulnerability:</a:t>
            </a:r>
          </a:p>
          <a:p>
            <a:r>
              <a:rPr lang="en-US" sz="2400" dirty="0" smtClean="0"/>
              <a:t>Specifications</a:t>
            </a:r>
          </a:p>
          <a:p>
            <a:r>
              <a:rPr lang="en-US" sz="2400" dirty="0" smtClean="0"/>
              <a:t>Contractual Terms and Conditions</a:t>
            </a:r>
          </a:p>
          <a:p>
            <a:r>
              <a:rPr lang="en-US" sz="2400" dirty="0" smtClean="0"/>
              <a:t>Payment Terms</a:t>
            </a:r>
          </a:p>
          <a:p>
            <a:r>
              <a:rPr lang="en-US" sz="2400" dirty="0" smtClean="0"/>
              <a:t>Funding</a:t>
            </a:r>
          </a:p>
          <a:p>
            <a:r>
              <a:rPr lang="en-US" sz="2400" dirty="0" smtClean="0"/>
              <a:t>Warranties</a:t>
            </a:r>
          </a:p>
          <a:p>
            <a:r>
              <a:rPr lang="en-US" sz="2400" dirty="0" smtClean="0"/>
              <a:t>Rights in data and data access</a:t>
            </a:r>
          </a:p>
          <a:p>
            <a:r>
              <a:rPr lang="en-US" sz="2400" dirty="0" smtClean="0"/>
              <a:t>Termination clauses</a:t>
            </a:r>
          </a:p>
          <a:p>
            <a:r>
              <a:rPr lang="en-US" sz="2400" dirty="0" smtClean="0"/>
              <a:t>Post delivery support</a:t>
            </a:r>
          </a:p>
          <a:p>
            <a:r>
              <a:rPr lang="en-US" sz="2400" dirty="0" smtClean="0"/>
              <a:t>Access to facilities</a:t>
            </a:r>
          </a:p>
          <a:p>
            <a:r>
              <a:rPr lang="en-US" sz="2400" dirty="0" smtClean="0"/>
              <a:t>Schedules</a:t>
            </a:r>
            <a:endParaRPr lang="en-US" sz="2400" dirty="0"/>
          </a:p>
        </p:txBody>
      </p:sp>
      <p:pic>
        <p:nvPicPr>
          <p:cNvPr id="4" name="Picture 3"/>
          <p:cNvPicPr>
            <a:picLocks noChangeAspect="1"/>
          </p:cNvPicPr>
          <p:nvPr/>
        </p:nvPicPr>
        <p:blipFill rotWithShape="1">
          <a:blip r:embed="rId3"/>
          <a:srcRect l="31040" t="34375" r="27964" b="25000"/>
          <a:stretch/>
        </p:blipFill>
        <p:spPr>
          <a:xfrm>
            <a:off x="5486400" y="1917607"/>
            <a:ext cx="3492056" cy="1945574"/>
          </a:xfrm>
          <a:prstGeom prst="rect">
            <a:avLst/>
          </a:prstGeom>
        </p:spPr>
      </p:pic>
      <p:sp>
        <p:nvSpPr>
          <p:cNvPr id="5" name="Date Placeholder 4"/>
          <p:cNvSpPr>
            <a:spLocks noGrp="1"/>
          </p:cNvSpPr>
          <p:nvPr>
            <p:ph type="dt" sz="half" idx="10"/>
          </p:nvPr>
        </p:nvSpPr>
        <p:spPr/>
        <p:txBody>
          <a:bodyPr/>
          <a:lstStyle/>
          <a:p>
            <a:fld id="{A9C5A979-5271-47E6-B3CA-E121BDC984D1}" type="datetime1">
              <a:rPr lang="en-US" smtClean="0"/>
              <a:t>9/9/2015</a:t>
            </a:fld>
            <a:endParaRPr lang="en-US" dirty="0"/>
          </a:p>
        </p:txBody>
      </p:sp>
      <p:sp>
        <p:nvSpPr>
          <p:cNvPr id="8" name="Slide Number Placeholder 7"/>
          <p:cNvSpPr>
            <a:spLocks noGrp="1"/>
          </p:cNvSpPr>
          <p:nvPr>
            <p:ph type="sldNum" sz="quarter" idx="12"/>
          </p:nvPr>
        </p:nvSpPr>
        <p:spPr/>
        <p:txBody>
          <a:bodyPr/>
          <a:lstStyle/>
          <a:p>
            <a:fld id="{14C700C0-3C77-4777-9F68-06B3791D7344}" type="slidenum">
              <a:rPr lang="en-US" smtClean="0"/>
              <a:pPr/>
              <a:t>4</a:t>
            </a:fld>
            <a:endParaRPr lang="en-US" dirty="0"/>
          </a:p>
        </p:txBody>
      </p:sp>
      <p:sp>
        <p:nvSpPr>
          <p:cNvPr id="6" name="Footer Placeholder 5"/>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44532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ChangeArrowheads="1"/>
          </p:cNvSpPr>
          <p:nvPr>
            <p:ph type="title"/>
          </p:nvPr>
        </p:nvSpPr>
        <p:spPr/>
        <p:txBody>
          <a:bodyPr>
            <a:normAutofit/>
          </a:bodyPr>
          <a:lstStyle/>
          <a:p>
            <a:pPr algn="l"/>
            <a:r>
              <a:rPr lang="en-US" sz="3200" dirty="0" smtClean="0"/>
              <a:t>Lower-tier Supplier Management</a:t>
            </a:r>
            <a:endParaRPr lang="en-US" sz="3200" dirty="0"/>
          </a:p>
        </p:txBody>
      </p:sp>
      <p:pic>
        <p:nvPicPr>
          <p:cNvPr id="624643" name="Picture 3" descr="Tiers Trian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931" y="1241326"/>
            <a:ext cx="5169202" cy="5189636"/>
          </a:xfrm>
          <a:prstGeom prst="rect">
            <a:avLst/>
          </a:prstGeom>
          <a:solidFill>
            <a:srgbClr val="FFCC66"/>
          </a:solidFill>
          <a:extLst/>
        </p:spPr>
      </p:pic>
      <p:sp>
        <p:nvSpPr>
          <p:cNvPr id="624646" name="Text Box 6"/>
          <p:cNvSpPr txBox="1">
            <a:spLocks noChangeArrowheads="1"/>
          </p:cNvSpPr>
          <p:nvPr/>
        </p:nvSpPr>
        <p:spPr bwMode="auto">
          <a:xfrm>
            <a:off x="5999500" y="2437111"/>
            <a:ext cx="2693650" cy="686097"/>
          </a:xfrm>
          <a:prstGeom prst="rect">
            <a:avLst/>
          </a:prstGeom>
          <a:solidFill>
            <a:srgbClr val="FFCC66"/>
          </a:solidFill>
          <a:ln w="19050">
            <a:solidFill>
              <a:schemeClr val="tx1"/>
            </a:solidFill>
          </a:ln>
          <a:effectLst/>
          <a:extLst/>
        </p:spPr>
        <p:txBody>
          <a:bodyPr wrap="square" lIns="0" tIns="0" rIns="0" bIns="0">
            <a:spAutoFit/>
          </a:bodyPr>
          <a:lstStyle/>
          <a:p>
            <a:pPr algn="ctr">
              <a:spcBef>
                <a:spcPct val="50000"/>
              </a:spcBef>
            </a:pPr>
            <a:r>
              <a:rPr lang="en-US" sz="1500" b="1" dirty="0">
                <a:latin typeface="Calibri" pitchFamily="34" charset="0"/>
              </a:rPr>
              <a:t>"The more tiers the more tears." </a:t>
            </a:r>
            <a:r>
              <a:rPr lang="en-US" sz="1500" b="1" dirty="0" smtClean="0">
                <a:latin typeface="Calibri" pitchFamily="34" charset="0"/>
              </a:rPr>
              <a:t/>
            </a:r>
            <a:br>
              <a:rPr lang="en-US" sz="1500" b="1" dirty="0" smtClean="0">
                <a:latin typeface="Calibri" pitchFamily="34" charset="0"/>
              </a:rPr>
            </a:br>
            <a:r>
              <a:rPr lang="en-US" sz="1500" b="1" dirty="0" smtClean="0">
                <a:latin typeface="Calibri" pitchFamily="34" charset="0"/>
              </a:rPr>
              <a:t>Ed </a:t>
            </a:r>
            <a:r>
              <a:rPr lang="en-US" sz="1500" b="1" dirty="0">
                <a:latin typeface="Calibri" pitchFamily="34" charset="0"/>
              </a:rPr>
              <a:t>Jopson, MDA/QS, Asst Dir. (Assurance Integration)</a:t>
            </a:r>
          </a:p>
        </p:txBody>
      </p:sp>
      <p:sp>
        <p:nvSpPr>
          <p:cNvPr id="3" name="Date Placeholder 2"/>
          <p:cNvSpPr>
            <a:spLocks noGrp="1"/>
          </p:cNvSpPr>
          <p:nvPr>
            <p:ph type="dt" sz="half" idx="10"/>
          </p:nvPr>
        </p:nvSpPr>
        <p:spPr/>
        <p:txBody>
          <a:bodyPr/>
          <a:lstStyle/>
          <a:p>
            <a:fld id="{412E7336-FB19-424A-B484-CA6DE9F56FD0}" type="datetime1">
              <a:rPr lang="en-US" smtClean="0"/>
              <a:t>9/9/2015</a:t>
            </a:fld>
            <a:endParaRPr lang="en-US" dirty="0"/>
          </a:p>
        </p:txBody>
      </p:sp>
      <p:sp>
        <p:nvSpPr>
          <p:cNvPr id="4" name="Slide Number Placeholder 3"/>
          <p:cNvSpPr>
            <a:spLocks noGrp="1"/>
          </p:cNvSpPr>
          <p:nvPr>
            <p:ph type="sldNum" sz="quarter" idx="12"/>
          </p:nvPr>
        </p:nvSpPr>
        <p:spPr/>
        <p:txBody>
          <a:bodyPr/>
          <a:lstStyle/>
          <a:p>
            <a:fld id="{14C700C0-3C77-4777-9F68-06B3791D7344}" type="slidenum">
              <a:rPr lang="en-US" smtClean="0"/>
              <a:pPr/>
              <a:t>5</a:t>
            </a:fld>
            <a:endParaRPr lang="en-US" dirty="0"/>
          </a:p>
        </p:txBody>
      </p:sp>
      <p:sp>
        <p:nvSpPr>
          <p:cNvPr id="2" name="Footer Placeholder 1"/>
          <p:cNvSpPr>
            <a:spLocks noGrp="1"/>
          </p:cNvSpPr>
          <p:nvPr>
            <p:ph type="ftr" sz="quarter" idx="11"/>
          </p:nvPr>
        </p:nvSpPr>
        <p:spPr>
          <a:xfrm>
            <a:off x="3124200" y="6356350"/>
            <a:ext cx="3200400" cy="365125"/>
          </a:xfrm>
        </p:spPr>
        <p:txBody>
          <a:bodyPr/>
          <a:lstStyle/>
          <a:p>
            <a:r>
              <a:rPr lang="en-US" dirty="0" smtClean="0"/>
              <a:t>© 2015 Supplier Specialists International LLC </a:t>
            </a:r>
            <a:endParaRPr lang="en-US" dirty="0"/>
          </a:p>
        </p:txBody>
      </p:sp>
    </p:spTree>
    <p:extLst>
      <p:ext uri="{BB962C8B-B14F-4D97-AF65-F5344CB8AC3E}">
        <p14:creationId xmlns:p14="http://schemas.microsoft.com/office/powerpoint/2010/main" val="278829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371" t="24810" r="12053" b="20467"/>
          <a:stretch/>
        </p:blipFill>
        <p:spPr bwMode="auto">
          <a:xfrm>
            <a:off x="560363" y="1371600"/>
            <a:ext cx="7637228" cy="472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6324600" cy="1143000"/>
          </a:xfrm>
        </p:spPr>
        <p:txBody>
          <a:bodyPr>
            <a:normAutofit/>
          </a:bodyPr>
          <a:lstStyle/>
          <a:p>
            <a:pPr algn="l"/>
            <a:r>
              <a:rPr lang="en-US" sz="2800" dirty="0" smtClean="0"/>
              <a:t>Defects In The Supply Chain Can Be Devastating</a:t>
            </a:r>
            <a:endParaRPr lang="en-US" sz="2800" dirty="0"/>
          </a:p>
        </p:txBody>
      </p:sp>
      <p:sp>
        <p:nvSpPr>
          <p:cNvPr id="4" name="TextBox 3"/>
          <p:cNvSpPr txBox="1"/>
          <p:nvPr/>
        </p:nvSpPr>
        <p:spPr>
          <a:xfrm>
            <a:off x="4812030" y="5772150"/>
            <a:ext cx="3881120" cy="461665"/>
          </a:xfrm>
          <a:prstGeom prst="rect">
            <a:avLst/>
          </a:prstGeom>
          <a:noFill/>
        </p:spPr>
        <p:txBody>
          <a:bodyPr wrap="square" rtlCol="0">
            <a:spAutoFit/>
          </a:bodyPr>
          <a:lstStyle/>
          <a:p>
            <a:pPr eaLnBrk="0" hangingPunct="0">
              <a:spcBef>
                <a:spcPct val="50000"/>
              </a:spcBef>
            </a:pPr>
            <a:r>
              <a:rPr lang="en-US" sz="1200" dirty="0">
                <a:latin typeface="Calibri" pitchFamily="34" charset="0"/>
              </a:rPr>
              <a:t>Adapted </a:t>
            </a:r>
            <a:r>
              <a:rPr lang="en-US" sz="1200" dirty="0" smtClean="0">
                <a:latin typeface="Calibri" pitchFamily="34" charset="0"/>
              </a:rPr>
              <a:t>from: </a:t>
            </a:r>
            <a:r>
              <a:rPr lang="en-US" sz="1200" dirty="0">
                <a:latin typeface="Calibri" pitchFamily="34" charset="0"/>
              </a:rPr>
              <a:t>James Reason, </a:t>
            </a:r>
            <a:r>
              <a:rPr lang="en-US" sz="1200" i="1" dirty="0">
                <a:latin typeface="Calibri" pitchFamily="34" charset="0"/>
              </a:rPr>
              <a:t>Managing the Risks of Organizational Accidents</a:t>
            </a:r>
            <a:r>
              <a:rPr lang="en-US" sz="1200" dirty="0">
                <a:latin typeface="Calibri" pitchFamily="34" charset="0"/>
              </a:rPr>
              <a:t>, 1997, p</a:t>
            </a:r>
            <a:r>
              <a:rPr lang="en-US" sz="1200" dirty="0" smtClean="0">
                <a:latin typeface="Calibri" pitchFamily="34" charset="0"/>
              </a:rPr>
              <a:t>. 12</a:t>
            </a:r>
            <a:endParaRPr lang="en-US" sz="1200" dirty="0">
              <a:latin typeface="Calibri" pitchFamily="34" charset="0"/>
            </a:endParaRPr>
          </a:p>
        </p:txBody>
      </p:sp>
      <p:sp>
        <p:nvSpPr>
          <p:cNvPr id="6" name="Date Placeholder 5"/>
          <p:cNvSpPr>
            <a:spLocks noGrp="1"/>
          </p:cNvSpPr>
          <p:nvPr>
            <p:ph type="dt" sz="half" idx="10"/>
          </p:nvPr>
        </p:nvSpPr>
        <p:spPr/>
        <p:txBody>
          <a:bodyPr/>
          <a:lstStyle/>
          <a:p>
            <a:fld id="{ADA237F1-3DBF-493E-A7DC-BF22CFF5F7BF}" type="datetime1">
              <a:rPr lang="en-US" smtClean="0"/>
              <a:t>9/9/2015</a:t>
            </a:fld>
            <a:endParaRPr lang="en-US" dirty="0"/>
          </a:p>
        </p:txBody>
      </p:sp>
      <p:sp>
        <p:nvSpPr>
          <p:cNvPr id="7" name="Slide Number Placeholder 6"/>
          <p:cNvSpPr>
            <a:spLocks noGrp="1"/>
          </p:cNvSpPr>
          <p:nvPr>
            <p:ph type="sldNum" sz="quarter" idx="12"/>
          </p:nvPr>
        </p:nvSpPr>
        <p:spPr/>
        <p:txBody>
          <a:bodyPr/>
          <a:lstStyle/>
          <a:p>
            <a:fld id="{14C700C0-3C77-4777-9F68-06B3791D7344}" type="slidenum">
              <a:rPr lang="en-US" smtClean="0"/>
              <a:pPr/>
              <a:t>6</a:t>
            </a:fld>
            <a:endParaRPr lang="en-US" dirty="0"/>
          </a:p>
        </p:txBody>
      </p:sp>
      <p:sp>
        <p:nvSpPr>
          <p:cNvPr id="3" name="Footer Placeholder 2"/>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18913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152400" y="274638"/>
            <a:ext cx="7391400" cy="1143000"/>
          </a:xfrm>
        </p:spPr>
        <p:txBody>
          <a:bodyPr>
            <a:normAutofit/>
          </a:bodyPr>
          <a:lstStyle/>
          <a:p>
            <a:pPr algn="l"/>
            <a:r>
              <a:rPr lang="en-US" sz="3200" dirty="0" smtClean="0"/>
              <a:t>Balancing Lower-Tier Supplier Management</a:t>
            </a:r>
            <a:endParaRPr lang="en-US" sz="3200" dirty="0"/>
          </a:p>
        </p:txBody>
      </p:sp>
      <p:sp>
        <p:nvSpPr>
          <p:cNvPr id="640003" name="Rectangle 3"/>
          <p:cNvSpPr>
            <a:spLocks noGrp="1" noChangeArrowheads="1"/>
          </p:cNvSpPr>
          <p:nvPr>
            <p:ph idx="1"/>
          </p:nvPr>
        </p:nvSpPr>
        <p:spPr/>
        <p:txBody>
          <a:bodyPr/>
          <a:lstStyle/>
          <a:p>
            <a:r>
              <a:rPr lang="en-US" sz="2400" dirty="0" smtClean="0"/>
              <a:t>How do we apply to lowest levels of the Supply Chain?</a:t>
            </a:r>
          </a:p>
          <a:p>
            <a:r>
              <a:rPr lang="en-US" sz="2400" dirty="0" smtClean="0"/>
              <a:t>How do we ensure our contractual rights to audit?</a:t>
            </a:r>
          </a:p>
          <a:p>
            <a:r>
              <a:rPr lang="en-US" sz="2400" dirty="0" smtClean="0"/>
              <a:t>How do we validate processes within the Supply Chain?</a:t>
            </a:r>
          </a:p>
          <a:p>
            <a:r>
              <a:rPr lang="en-US" sz="2400" dirty="0" smtClean="0"/>
              <a:t>How do we ensure that the lower-level suppliers manage their supply chain?</a:t>
            </a:r>
          </a:p>
          <a:p>
            <a:endParaRPr lang="en-US" dirty="0"/>
          </a:p>
        </p:txBody>
      </p:sp>
      <p:sp>
        <p:nvSpPr>
          <p:cNvPr id="640004" name="Rectangle 4"/>
          <p:cNvSpPr>
            <a:spLocks noChangeArrowheads="1"/>
          </p:cNvSpPr>
          <p:nvPr/>
        </p:nvSpPr>
        <p:spPr bwMode="auto">
          <a:xfrm>
            <a:off x="1016000" y="4226719"/>
            <a:ext cx="1911048" cy="964406"/>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lIns="86493" tIns="43247" rIns="86493" bIns="43247" anchor="ctr"/>
          <a:lstStyle/>
          <a:p>
            <a:pPr algn="ctr"/>
            <a:r>
              <a:rPr lang="en-US" sz="1300" dirty="0">
                <a:latin typeface="Arial Black" pitchFamily="34" charset="0"/>
              </a:rPr>
              <a:t>Privity of Contract</a:t>
            </a:r>
          </a:p>
        </p:txBody>
      </p:sp>
      <p:sp>
        <p:nvSpPr>
          <p:cNvPr id="640005" name="Rectangle 5"/>
          <p:cNvSpPr>
            <a:spLocks noChangeArrowheads="1"/>
          </p:cNvSpPr>
          <p:nvPr/>
        </p:nvSpPr>
        <p:spPr bwMode="auto">
          <a:xfrm>
            <a:off x="6280452" y="4226719"/>
            <a:ext cx="2089453" cy="964406"/>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lIns="86493" tIns="43247" rIns="86493" bIns="43247" anchor="ctr"/>
          <a:lstStyle/>
          <a:p>
            <a:pPr algn="ctr"/>
            <a:r>
              <a:rPr lang="en-US" sz="1300" dirty="0">
                <a:latin typeface="Arial Black" pitchFamily="34" charset="0"/>
              </a:rPr>
              <a:t>Visibility &amp; </a:t>
            </a:r>
          </a:p>
          <a:p>
            <a:pPr algn="ctr"/>
            <a:r>
              <a:rPr lang="en-US" sz="1300" dirty="0">
                <a:latin typeface="Arial Black" pitchFamily="34" charset="0"/>
              </a:rPr>
              <a:t>Access to </a:t>
            </a:r>
            <a:r>
              <a:rPr lang="en-US" sz="1300" dirty="0" smtClean="0">
                <a:latin typeface="Arial Black" pitchFamily="34" charset="0"/>
              </a:rPr>
              <a:t>Lower-tiers</a:t>
            </a:r>
            <a:endParaRPr lang="en-US" sz="1300" dirty="0">
              <a:latin typeface="Arial Black" pitchFamily="34" charset="0"/>
            </a:endParaRPr>
          </a:p>
        </p:txBody>
      </p:sp>
      <p:sp>
        <p:nvSpPr>
          <p:cNvPr id="640006" name="Line 6"/>
          <p:cNvSpPr>
            <a:spLocks noChangeShapeType="1"/>
          </p:cNvSpPr>
          <p:nvPr/>
        </p:nvSpPr>
        <p:spPr bwMode="auto">
          <a:xfrm flipV="1">
            <a:off x="1003905" y="5191125"/>
            <a:ext cx="734181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lstStyle/>
          <a:p>
            <a:endParaRPr lang="en-US" dirty="0"/>
          </a:p>
        </p:txBody>
      </p:sp>
      <p:sp>
        <p:nvSpPr>
          <p:cNvPr id="640007" name="AutoShape 7"/>
          <p:cNvSpPr>
            <a:spLocks noChangeArrowheads="1"/>
          </p:cNvSpPr>
          <p:nvPr/>
        </p:nvSpPr>
        <p:spPr bwMode="auto">
          <a:xfrm>
            <a:off x="4015619" y="5191125"/>
            <a:ext cx="1176262" cy="1071563"/>
          </a:xfrm>
          <a:prstGeom prst="triangle">
            <a:avLst>
              <a:gd name="adj" fmla="val 50000"/>
            </a:avLst>
          </a:prstGeom>
          <a:solidFill>
            <a:srgbClr val="FF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dirty="0"/>
          </a:p>
        </p:txBody>
      </p:sp>
      <p:sp>
        <p:nvSpPr>
          <p:cNvPr id="3" name="Date Placeholder 2"/>
          <p:cNvSpPr>
            <a:spLocks noGrp="1"/>
          </p:cNvSpPr>
          <p:nvPr>
            <p:ph type="dt" sz="half" idx="10"/>
          </p:nvPr>
        </p:nvSpPr>
        <p:spPr/>
        <p:txBody>
          <a:bodyPr/>
          <a:lstStyle/>
          <a:p>
            <a:fld id="{1D970803-460D-4FE8-869A-7C31E760E8F3}" type="datetime1">
              <a:rPr lang="en-US" smtClean="0"/>
              <a:t>9/9/2015</a:t>
            </a:fld>
            <a:endParaRPr lang="en-US" dirty="0"/>
          </a:p>
        </p:txBody>
      </p:sp>
      <p:sp>
        <p:nvSpPr>
          <p:cNvPr id="4" name="Slide Number Placeholder 3"/>
          <p:cNvSpPr>
            <a:spLocks noGrp="1"/>
          </p:cNvSpPr>
          <p:nvPr>
            <p:ph type="sldNum" sz="quarter" idx="12"/>
          </p:nvPr>
        </p:nvSpPr>
        <p:spPr/>
        <p:txBody>
          <a:bodyPr/>
          <a:lstStyle/>
          <a:p>
            <a:fld id="{14C700C0-3C77-4777-9F68-06B3791D7344}" type="slidenum">
              <a:rPr lang="en-US" smtClean="0"/>
              <a:pPr/>
              <a:t>7</a:t>
            </a:fld>
            <a:endParaRPr lang="en-US" dirty="0"/>
          </a:p>
        </p:txBody>
      </p:sp>
      <p:sp>
        <p:nvSpPr>
          <p:cNvPr id="2" name="Footer Placeholder 1"/>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2480994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6" name="Rectangle 4"/>
          <p:cNvSpPr>
            <a:spLocks noGrp="1" noChangeArrowheads="1"/>
          </p:cNvSpPr>
          <p:nvPr>
            <p:ph type="title"/>
          </p:nvPr>
        </p:nvSpPr>
        <p:spPr>
          <a:xfrm>
            <a:off x="304800" y="243682"/>
            <a:ext cx="6464135" cy="1143000"/>
          </a:xfrm>
        </p:spPr>
        <p:txBody>
          <a:bodyPr>
            <a:normAutofit/>
          </a:bodyPr>
          <a:lstStyle/>
          <a:p>
            <a:pPr algn="l"/>
            <a:r>
              <a:rPr lang="en-US" sz="3200" dirty="0" smtClean="0"/>
              <a:t>Demand Supplier Management of Next Lower Tier Supplier (LTS)</a:t>
            </a:r>
            <a:endParaRPr lang="en-US" sz="3200" dirty="0"/>
          </a:p>
        </p:txBody>
      </p:sp>
      <p:sp>
        <p:nvSpPr>
          <p:cNvPr id="694277" name="Rectangle 5"/>
          <p:cNvSpPr>
            <a:spLocks noGrp="1" noChangeArrowheads="1"/>
          </p:cNvSpPr>
          <p:nvPr>
            <p:ph idx="1"/>
          </p:nvPr>
        </p:nvSpPr>
        <p:spPr/>
        <p:txBody>
          <a:bodyPr>
            <a:normAutofit fontScale="70000" lnSpcReduction="20000"/>
          </a:bodyPr>
          <a:lstStyle/>
          <a:p>
            <a:r>
              <a:rPr lang="en-US" dirty="0" smtClean="0"/>
              <a:t>Step 1 – Define expectations</a:t>
            </a:r>
          </a:p>
          <a:p>
            <a:pPr lvl="1"/>
            <a:r>
              <a:rPr lang="en-US" dirty="0" smtClean="0"/>
              <a:t>Focus capture and evaluation processes to include lower tier management</a:t>
            </a:r>
          </a:p>
          <a:p>
            <a:pPr lvl="1"/>
            <a:r>
              <a:rPr lang="en-US" dirty="0" smtClean="0"/>
              <a:t>Flow down requirements – including quality clauses, technical specification allocation, linked and integrated schedules, terms and conditions (sub-tier access), risk assessment, mandatory pass-thru to sub-tier suppliers</a:t>
            </a:r>
          </a:p>
          <a:p>
            <a:pPr lvl="1"/>
            <a:r>
              <a:rPr lang="en-US" dirty="0" smtClean="0"/>
              <a:t>Identify high risk suppliers and mitigate risk</a:t>
            </a:r>
          </a:p>
          <a:p>
            <a:r>
              <a:rPr lang="en-US" dirty="0" smtClean="0"/>
              <a:t>Step 2 – Source evaluation and selection - add criteria:</a:t>
            </a:r>
          </a:p>
          <a:p>
            <a:pPr lvl="1"/>
            <a:r>
              <a:rPr lang="en-US" dirty="0" smtClean="0"/>
              <a:t>Thoroughness of higher risk supplier identification</a:t>
            </a:r>
          </a:p>
          <a:p>
            <a:pPr lvl="1"/>
            <a:r>
              <a:rPr lang="en-US" dirty="0" smtClean="0"/>
              <a:t>Quantity and experience of resources to manage LTS</a:t>
            </a:r>
          </a:p>
          <a:p>
            <a:pPr lvl="1"/>
            <a:r>
              <a:rPr lang="en-US" dirty="0" smtClean="0"/>
              <a:t>Risk mitigation plans</a:t>
            </a:r>
          </a:p>
          <a:p>
            <a:pPr lvl="1"/>
            <a:r>
              <a:rPr lang="en-US" dirty="0" smtClean="0"/>
              <a:t>Flow down of management provisions to LTS</a:t>
            </a:r>
          </a:p>
          <a:p>
            <a:pPr lvl="1"/>
            <a:r>
              <a:rPr lang="en-US" dirty="0" smtClean="0"/>
              <a:t>Program performance – focus on risk associated with LTS</a:t>
            </a:r>
          </a:p>
          <a:p>
            <a:pPr lvl="1"/>
            <a:endParaRPr lang="en-US" dirty="0" smtClean="0"/>
          </a:p>
          <a:p>
            <a:endParaRPr lang="en-US" dirty="0"/>
          </a:p>
        </p:txBody>
      </p:sp>
      <p:sp>
        <p:nvSpPr>
          <p:cNvPr id="3" name="Date Placeholder 2"/>
          <p:cNvSpPr>
            <a:spLocks noGrp="1"/>
          </p:cNvSpPr>
          <p:nvPr>
            <p:ph type="dt" sz="half" idx="10"/>
          </p:nvPr>
        </p:nvSpPr>
        <p:spPr/>
        <p:txBody>
          <a:bodyPr/>
          <a:lstStyle/>
          <a:p>
            <a:fld id="{27187D1B-C0D3-4968-BF50-DD378B5FC80B}" type="datetime1">
              <a:rPr lang="en-US" smtClean="0"/>
              <a:t>9/9/2015</a:t>
            </a:fld>
            <a:endParaRPr lang="en-US" dirty="0"/>
          </a:p>
        </p:txBody>
      </p:sp>
      <p:sp>
        <p:nvSpPr>
          <p:cNvPr id="5" name="Slide Number Placeholder 4"/>
          <p:cNvSpPr>
            <a:spLocks noGrp="1"/>
          </p:cNvSpPr>
          <p:nvPr>
            <p:ph type="sldNum" sz="quarter" idx="12"/>
          </p:nvPr>
        </p:nvSpPr>
        <p:spPr/>
        <p:txBody>
          <a:bodyPr/>
          <a:lstStyle/>
          <a:p>
            <a:fld id="{14C700C0-3C77-4777-9F68-06B3791D7344}" type="slidenum">
              <a:rPr lang="en-US" smtClean="0"/>
              <a:pPr/>
              <a:t>8</a:t>
            </a:fld>
            <a:endParaRPr lang="en-US" dirty="0"/>
          </a:p>
        </p:txBody>
      </p:sp>
      <p:sp>
        <p:nvSpPr>
          <p:cNvPr id="2" name="Footer Placeholder 1"/>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709716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457200" y="274638"/>
            <a:ext cx="5943600" cy="898525"/>
          </a:xfrm>
        </p:spPr>
        <p:txBody>
          <a:bodyPr>
            <a:noAutofit/>
          </a:bodyPr>
          <a:lstStyle/>
          <a:p>
            <a:pPr algn="l"/>
            <a:r>
              <a:rPr lang="en-US" sz="3200" dirty="0" smtClean="0"/>
              <a:t>Demand Supplier Management of Next Lower Tier Supplier (LTS)</a:t>
            </a:r>
            <a:endParaRPr lang="en-US" sz="3200" dirty="0"/>
          </a:p>
        </p:txBody>
      </p:sp>
      <p:sp>
        <p:nvSpPr>
          <p:cNvPr id="707587" name="Rectangle 3"/>
          <p:cNvSpPr>
            <a:spLocks noGrp="1" noChangeArrowheads="1"/>
          </p:cNvSpPr>
          <p:nvPr>
            <p:ph idx="1"/>
          </p:nvPr>
        </p:nvSpPr>
        <p:spPr/>
        <p:txBody>
          <a:bodyPr>
            <a:normAutofit fontScale="85000" lnSpcReduction="20000"/>
          </a:bodyPr>
          <a:lstStyle/>
          <a:p>
            <a:r>
              <a:rPr lang="en-US" dirty="0" smtClean="0"/>
              <a:t>Step 3 – Improve proactive management</a:t>
            </a:r>
          </a:p>
          <a:p>
            <a:pPr lvl="1"/>
            <a:r>
              <a:rPr lang="en-US" dirty="0" smtClean="0"/>
              <a:t>Subcontract Management Teams implementing improved insight/oversight</a:t>
            </a:r>
          </a:p>
          <a:p>
            <a:pPr lvl="1"/>
            <a:r>
              <a:rPr lang="en-US" dirty="0" smtClean="0"/>
              <a:t>Increased QA/MA participation </a:t>
            </a:r>
          </a:p>
          <a:p>
            <a:pPr lvl="1"/>
            <a:r>
              <a:rPr lang="en-US" dirty="0" smtClean="0"/>
              <a:t>Plan for lower tier management in program funding</a:t>
            </a:r>
          </a:p>
          <a:p>
            <a:pPr lvl="1"/>
            <a:r>
              <a:rPr lang="en-US" dirty="0" smtClean="0"/>
              <a:t>Focus on supplier process adherence at all tiers</a:t>
            </a:r>
          </a:p>
          <a:p>
            <a:pPr lvl="1"/>
            <a:r>
              <a:rPr lang="en-US" dirty="0" smtClean="0"/>
              <a:t>Add sub-tier management throughout process: instructions in RFP</a:t>
            </a:r>
          </a:p>
          <a:p>
            <a:pPr lvl="1"/>
            <a:r>
              <a:rPr lang="en-US" dirty="0" smtClean="0"/>
              <a:t>Require 1st tier suppliers to:</a:t>
            </a:r>
          </a:p>
          <a:p>
            <a:pPr lvl="2"/>
            <a:r>
              <a:rPr lang="en-US" dirty="0" smtClean="0"/>
              <a:t>Identify higher risk sub-tier suppliers in the risk management plan, </a:t>
            </a:r>
          </a:p>
          <a:p>
            <a:pPr lvl="2"/>
            <a:r>
              <a:rPr lang="en-US" dirty="0" smtClean="0"/>
              <a:t>Tailored risk assessment for small suppliers</a:t>
            </a:r>
          </a:p>
          <a:p>
            <a:pPr lvl="2"/>
            <a:r>
              <a:rPr lang="en-US" dirty="0" smtClean="0"/>
              <a:t>Provide visibility to sub-tier supplier performance</a:t>
            </a:r>
          </a:p>
        </p:txBody>
      </p:sp>
      <p:sp>
        <p:nvSpPr>
          <p:cNvPr id="707588" name="Rectangle 4"/>
          <p:cNvSpPr>
            <a:spLocks noChangeArrowheads="1"/>
          </p:cNvSpPr>
          <p:nvPr/>
        </p:nvSpPr>
        <p:spPr bwMode="auto">
          <a:xfrm>
            <a:off x="6495143" y="6096000"/>
            <a:ext cx="2648857"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dirty="0"/>
          </a:p>
        </p:txBody>
      </p:sp>
      <p:sp>
        <p:nvSpPr>
          <p:cNvPr id="3" name="Date Placeholder 2"/>
          <p:cNvSpPr>
            <a:spLocks noGrp="1"/>
          </p:cNvSpPr>
          <p:nvPr>
            <p:ph type="dt" sz="half" idx="10"/>
          </p:nvPr>
        </p:nvSpPr>
        <p:spPr/>
        <p:txBody>
          <a:bodyPr/>
          <a:lstStyle/>
          <a:p>
            <a:fld id="{ED6BDA70-F63F-4162-BFB7-D9D92A237C87}" type="datetime1">
              <a:rPr lang="en-US" smtClean="0"/>
              <a:t>9/9/2015</a:t>
            </a:fld>
            <a:endParaRPr lang="en-US" dirty="0"/>
          </a:p>
        </p:txBody>
      </p:sp>
      <p:sp>
        <p:nvSpPr>
          <p:cNvPr id="4" name="Slide Number Placeholder 3"/>
          <p:cNvSpPr>
            <a:spLocks noGrp="1"/>
          </p:cNvSpPr>
          <p:nvPr>
            <p:ph type="sldNum" sz="quarter" idx="12"/>
          </p:nvPr>
        </p:nvSpPr>
        <p:spPr/>
        <p:txBody>
          <a:bodyPr/>
          <a:lstStyle/>
          <a:p>
            <a:fld id="{14C700C0-3C77-4777-9F68-06B3791D7344}" type="slidenum">
              <a:rPr lang="en-US" smtClean="0"/>
              <a:pPr/>
              <a:t>9</a:t>
            </a:fld>
            <a:endParaRPr lang="en-US" dirty="0"/>
          </a:p>
        </p:txBody>
      </p:sp>
      <p:sp>
        <p:nvSpPr>
          <p:cNvPr id="2" name="Footer Placeholder 1"/>
          <p:cNvSpPr>
            <a:spLocks noGrp="1"/>
          </p:cNvSpPr>
          <p:nvPr>
            <p:ph type="ftr" sz="quarter" idx="11"/>
          </p:nvPr>
        </p:nvSpPr>
        <p:spPr/>
        <p:txBody>
          <a:bodyPr/>
          <a:lstStyle/>
          <a:p>
            <a:r>
              <a:rPr lang="en-US" smtClean="0"/>
              <a:t>© 2015 Supplier Specialists International LLC </a:t>
            </a:r>
            <a:endParaRPr lang="en-US" dirty="0"/>
          </a:p>
        </p:txBody>
      </p:sp>
    </p:spTree>
    <p:extLst>
      <p:ext uri="{BB962C8B-B14F-4D97-AF65-F5344CB8AC3E}">
        <p14:creationId xmlns:p14="http://schemas.microsoft.com/office/powerpoint/2010/main" val="261936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2460</TotalTime>
  <Words>2167</Words>
  <Application>Microsoft Office PowerPoint</Application>
  <PresentationFormat>On-screen Show (4:3)</PresentationFormat>
  <Paragraphs>249</Paragraphs>
  <Slides>26</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Arial Black</vt:lpstr>
      <vt:lpstr>Calibri</vt:lpstr>
      <vt:lpstr>ＭＳ Ｐゴシック</vt:lpstr>
      <vt:lpstr>Times New Roman</vt:lpstr>
      <vt:lpstr>Office Theme</vt:lpstr>
      <vt:lpstr>Custom Design</vt:lpstr>
      <vt:lpstr>1_Custom Design</vt:lpstr>
      <vt:lpstr>2_Custom Design</vt:lpstr>
      <vt:lpstr>Hidden Risks in the Supply Chain</vt:lpstr>
      <vt:lpstr>What You Can’t See Can Hurt You</vt:lpstr>
      <vt:lpstr>Privity of Contract</vt:lpstr>
      <vt:lpstr>Incompatible Terms and Conditions</vt:lpstr>
      <vt:lpstr>Lower-tier Supplier Management</vt:lpstr>
      <vt:lpstr>Defects In The Supply Chain Can Be Devastating</vt:lpstr>
      <vt:lpstr>Balancing Lower-Tier Supplier Management</vt:lpstr>
      <vt:lpstr>Demand Supplier Management of Next Lower Tier Supplier (LTS)</vt:lpstr>
      <vt:lpstr>Demand Supplier Management of Next Lower Tier Supplier (LTS)</vt:lpstr>
      <vt:lpstr>Indicators of Effective Lower-tier Processes</vt:lpstr>
      <vt:lpstr>Rating Suppliers</vt:lpstr>
      <vt:lpstr>Sample Supplier Rating</vt:lpstr>
      <vt:lpstr>Sample Supplier Rating</vt:lpstr>
      <vt:lpstr>Counterfeit Parts</vt:lpstr>
      <vt:lpstr>PowerPoint Presentation</vt:lpstr>
      <vt:lpstr>Counterfeit Parts</vt:lpstr>
      <vt:lpstr>Section 818 Summary</vt:lpstr>
      <vt:lpstr>DFARS Case 2012-DO55 Final Ruling May 6, 2014</vt:lpstr>
      <vt:lpstr>Summary of DFARS 246.870-2(b)</vt:lpstr>
      <vt:lpstr>Summary of 252.246-7007</vt:lpstr>
      <vt:lpstr>Summary of 252.246-7007</vt:lpstr>
      <vt:lpstr>Summary of 252.246-7007 (Continued)</vt:lpstr>
      <vt:lpstr>Impact of DFARS Counterfeit Parts Clauses</vt:lpstr>
      <vt:lpstr>AS5553A – The New Standard for Counterfeit Parts Fraudulent/Counterfeit Electronic Parts; Avoidance, Detection, Mitigation, and Disposition</vt:lpstr>
      <vt:lpstr>Implementation Challenges</vt:lpstr>
      <vt:lpstr>Summary</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McNamara</dc:creator>
  <cp:lastModifiedBy>Steve McNamara</cp:lastModifiedBy>
  <cp:revision>77</cp:revision>
  <dcterms:created xsi:type="dcterms:W3CDTF">2013-07-10T19:39:52Z</dcterms:created>
  <dcterms:modified xsi:type="dcterms:W3CDTF">2015-09-09T22:43:39Z</dcterms:modified>
</cp:coreProperties>
</file>