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8" r:id="rId3"/>
    <p:sldId id="309" r:id="rId4"/>
    <p:sldId id="264" r:id="rId5"/>
    <p:sldId id="279" r:id="rId6"/>
    <p:sldId id="262" r:id="rId7"/>
    <p:sldId id="265" r:id="rId8"/>
    <p:sldId id="266" r:id="rId9"/>
    <p:sldId id="307" r:id="rId10"/>
    <p:sldId id="267" r:id="rId11"/>
    <p:sldId id="268" r:id="rId12"/>
    <p:sldId id="303" r:id="rId13"/>
    <p:sldId id="317" r:id="rId14"/>
    <p:sldId id="302" r:id="rId15"/>
    <p:sldId id="315" r:id="rId16"/>
    <p:sldId id="281" r:id="rId17"/>
    <p:sldId id="301" r:id="rId18"/>
    <p:sldId id="287" r:id="rId19"/>
    <p:sldId id="269" r:id="rId20"/>
    <p:sldId id="270" r:id="rId21"/>
    <p:sldId id="280" r:id="rId22"/>
    <p:sldId id="283" r:id="rId23"/>
    <p:sldId id="286" r:id="rId24"/>
    <p:sldId id="316" r:id="rId25"/>
    <p:sldId id="313" r:id="rId26"/>
    <p:sldId id="299" r:id="rId27"/>
    <p:sldId id="300" r:id="rId2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21" autoAdjust="0"/>
  </p:normalViewPr>
  <p:slideViewPr>
    <p:cSldViewPr>
      <p:cViewPr>
        <p:scale>
          <a:sx n="50" d="100"/>
          <a:sy n="50" d="100"/>
        </p:scale>
        <p:origin x="-1190" y="3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9F5F-A59F-4A7A-9410-E82A63BEF6F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3CABB-EF6B-45B8-86FC-77323DB4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D9245-E16E-4C6B-8EBE-6BCAA424ED9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1230D-92F6-46D3-8393-A58F5D48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1230D-92F6-46D3-8393-A58F5D489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845E0-A79F-4F75-9CEE-86D1B6AE0CBF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DE099-6968-4DFE-A99D-3A72412DADF8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8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B96D10-FEA1-4758-9F1B-40127BF5DDD5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7E30F-0BF5-48B8-BCF9-F844E0AED596}" type="datetime1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898BA6-B869-49DC-B643-BC2C5F65F035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C3994E-9A2A-47D0-82F5-BE7DAB7079A1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3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q0511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certification15@asq0511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25"/>
            <a:ext cx="7772400" cy="1222375"/>
          </a:xfrm>
        </p:spPr>
        <p:txBody>
          <a:bodyPr/>
          <a:lstStyle/>
          <a:p>
            <a:r>
              <a:rPr lang="en-US" b="1" dirty="0" smtClean="0"/>
              <a:t>ASQ Sections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Bedrock of ASQ”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689" y="381000"/>
            <a:ext cx="2302511" cy="2133600"/>
          </a:xfrm>
          <a:prstGeom prst="rect">
            <a:avLst/>
          </a:prstGeom>
        </p:spPr>
      </p:pic>
      <p:pic>
        <p:nvPicPr>
          <p:cNvPr id="5" name="Picture 4" descr="ASQ 0511 opt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55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3"/>
    </mc:Choice>
    <mc:Fallback xmlns="">
      <p:transition spd="slow" advTm="403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in 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Wednesday of each month is our Monthly Dinner Meeting with a Presentation Speaker </a:t>
            </a:r>
          </a:p>
          <a:p>
            <a:endParaRPr lang="en-US" dirty="0" smtClean="0"/>
          </a:p>
          <a:p>
            <a:r>
              <a:rPr lang="en-US" dirty="0" smtClean="0"/>
              <a:t>We provide ASQ Certification Exam preparation training classes throughout the year </a:t>
            </a:r>
          </a:p>
          <a:p>
            <a:endParaRPr lang="en-US" dirty="0" smtClean="0"/>
          </a:p>
          <a:p>
            <a:r>
              <a:rPr lang="en-US" dirty="0" smtClean="0"/>
              <a:t>We provide exam testing venues the 1</a:t>
            </a:r>
            <a:r>
              <a:rPr lang="en-US" baseline="30000" dirty="0" smtClean="0"/>
              <a:t>st</a:t>
            </a:r>
            <a:r>
              <a:rPr lang="en-US" dirty="0" smtClean="0"/>
              <a:t> Saturday of: </a:t>
            </a:r>
          </a:p>
          <a:p>
            <a:pPr lvl="1"/>
            <a:r>
              <a:rPr lang="en-US" dirty="0" smtClean="0"/>
              <a:t>March &amp; October (certification exam Series 1)</a:t>
            </a:r>
          </a:p>
          <a:p>
            <a:pPr lvl="1"/>
            <a:r>
              <a:rPr lang="en-US" dirty="0" smtClean="0"/>
              <a:t>June &amp; December (certification exam Series 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5"/>
    </mc:Choice>
    <mc:Fallback xmlns="">
      <p:transition spd="slow" advTm="646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dirty="0" smtClean="0"/>
              <a:t>Certification Exams </a:t>
            </a:r>
            <a:r>
              <a:rPr lang="en-US" sz="2400" dirty="0" smtClean="0"/>
              <a:t>(17 Certifications)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Series 1 – 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March &amp; October </a:t>
            </a:r>
          </a:p>
          <a:p>
            <a:r>
              <a:rPr lang="en-US" dirty="0" smtClean="0"/>
              <a:t>Biomedical Auditor </a:t>
            </a:r>
          </a:p>
          <a:p>
            <a:r>
              <a:rPr lang="en-US" dirty="0" smtClean="0"/>
              <a:t>HACCP Auditor </a:t>
            </a:r>
          </a:p>
          <a:p>
            <a:r>
              <a:rPr lang="en-US" dirty="0" smtClean="0"/>
              <a:t>Manager of Quality / Organization Excellence </a:t>
            </a:r>
          </a:p>
          <a:p>
            <a:r>
              <a:rPr lang="en-US" dirty="0" smtClean="0"/>
              <a:t>Master Black Belt </a:t>
            </a:r>
          </a:p>
          <a:p>
            <a:r>
              <a:rPr lang="en-US" dirty="0" smtClean="0"/>
              <a:t>Quality Inspector </a:t>
            </a:r>
          </a:p>
          <a:p>
            <a:r>
              <a:rPr lang="en-US" dirty="0" smtClean="0"/>
              <a:t>Quality Technician </a:t>
            </a:r>
          </a:p>
          <a:p>
            <a:r>
              <a:rPr lang="en-US" dirty="0" smtClean="0"/>
              <a:t>Reliability Engineer </a:t>
            </a:r>
            <a:endParaRPr lang="en-US" dirty="0"/>
          </a:p>
          <a:p>
            <a:r>
              <a:rPr lang="en-US" dirty="0" smtClean="0"/>
              <a:t>Six Sigma Black Belt </a:t>
            </a:r>
          </a:p>
          <a:p>
            <a:r>
              <a:rPr lang="en-US" dirty="0"/>
              <a:t>Six Sigma Yellow Belt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389888"/>
            <a:ext cx="4572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Series 2</a:t>
            </a:r>
            <a:r>
              <a:rPr lang="en-US" sz="2200" dirty="0" smtClean="0"/>
              <a:t> </a:t>
            </a:r>
            <a:r>
              <a:rPr lang="en-US" sz="2200" b="1" dirty="0" smtClean="0"/>
              <a:t>– </a:t>
            </a:r>
          </a:p>
          <a:p>
            <a:pPr marL="0" indent="0" algn="ctr">
              <a:buNone/>
            </a:pPr>
            <a:r>
              <a:rPr lang="en-US" sz="2200" b="1" dirty="0" smtClean="0"/>
              <a:t>June &amp; December </a:t>
            </a:r>
          </a:p>
          <a:p>
            <a:r>
              <a:rPr lang="en-US" sz="2200" dirty="0" smtClean="0"/>
              <a:t>Calibration Technician </a:t>
            </a:r>
          </a:p>
          <a:p>
            <a:r>
              <a:rPr lang="en-US" sz="2200" dirty="0" smtClean="0"/>
              <a:t>Pharmaceutical GMP Pro </a:t>
            </a:r>
          </a:p>
          <a:p>
            <a:r>
              <a:rPr lang="en-US" sz="2200" dirty="0" smtClean="0"/>
              <a:t>Quality Auditor </a:t>
            </a:r>
          </a:p>
          <a:p>
            <a:r>
              <a:rPr lang="en-US" sz="2200" dirty="0" smtClean="0"/>
              <a:t>Quality Engineer </a:t>
            </a:r>
          </a:p>
          <a:p>
            <a:r>
              <a:rPr lang="en-US" sz="2200" dirty="0" smtClean="0"/>
              <a:t>Quality Improvement Associate </a:t>
            </a:r>
          </a:p>
          <a:p>
            <a:r>
              <a:rPr lang="en-US" sz="2200" dirty="0" smtClean="0"/>
              <a:t>Quality Process Analyst </a:t>
            </a:r>
            <a:endParaRPr lang="en-US" sz="2200" dirty="0"/>
          </a:p>
          <a:p>
            <a:r>
              <a:rPr lang="en-US" sz="2200" dirty="0" smtClean="0"/>
              <a:t>Six </a:t>
            </a:r>
            <a:r>
              <a:rPr lang="en-US" sz="2200" dirty="0"/>
              <a:t>Sigma </a:t>
            </a:r>
            <a:r>
              <a:rPr lang="en-US" sz="2200" dirty="0" smtClean="0"/>
              <a:t>Green </a:t>
            </a:r>
            <a:r>
              <a:rPr lang="en-US" sz="2200" dirty="0"/>
              <a:t>Belt </a:t>
            </a:r>
            <a:endParaRPr lang="en-US" sz="2200" dirty="0" smtClean="0"/>
          </a:p>
          <a:p>
            <a:r>
              <a:rPr lang="en-US" sz="2200" dirty="0" smtClean="0"/>
              <a:t>Software Quality Engineer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8952" y="5870448"/>
            <a:ext cx="73914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Exam matrix established by ASQ Headquarters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8"/>
    </mc:Choice>
    <mc:Fallback xmlns="">
      <p:transition spd="slow" advTm="1261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Rules of </a:t>
            </a:r>
            <a:r>
              <a:rPr lang="en-US" sz="3600" dirty="0"/>
              <a:t>Thumb: </a:t>
            </a:r>
            <a:br>
              <a:rPr lang="en-US" sz="3600" dirty="0"/>
            </a:br>
            <a:r>
              <a:rPr lang="en-US" sz="3600" dirty="0"/>
              <a:t>Registration </a:t>
            </a:r>
            <a:r>
              <a:rPr lang="en-US" sz="3600" dirty="0" smtClean="0"/>
              <a:t>&amp; Exam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Registration 2</a:t>
            </a:r>
            <a:r>
              <a:rPr lang="en-US" b="1" baseline="30000" dirty="0" smtClean="0">
                <a:solidFill>
                  <a:srgbClr val="0000FF"/>
                </a:solidFill>
              </a:rPr>
              <a:t>nd</a:t>
            </a:r>
            <a:r>
              <a:rPr lang="en-US" b="1" dirty="0" smtClean="0">
                <a:solidFill>
                  <a:srgbClr val="0000FF"/>
                </a:solidFill>
              </a:rPr>
              <a:t> Friday of: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716088"/>
            <a:r>
              <a:rPr lang="en-US" dirty="0" smtClean="0">
                <a:solidFill>
                  <a:srgbClr val="7030A0"/>
                </a:solidFill>
              </a:rPr>
              <a:t>January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April for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>
                <a:solidFill>
                  <a:srgbClr val="00B050"/>
                </a:solidFill>
              </a:rPr>
              <a:t>August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October for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r>
              <a:rPr lang="en-US" b="1" dirty="0" smtClean="0"/>
              <a:t>Saturday of: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March </a:t>
            </a:r>
          </a:p>
          <a:p>
            <a:endParaRPr lang="en-US" dirty="0" smtClean="0"/>
          </a:p>
          <a:p>
            <a:r>
              <a:rPr lang="en-US" dirty="0" smtClean="0"/>
              <a:t>June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October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December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28600" y="2438400"/>
            <a:ext cx="1219200" cy="533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2971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$ Extra Registration Fee </a:t>
            </a:r>
            <a:r>
              <a:rPr lang="en-US" dirty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n Effect $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9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8"/>
    </mc:Choice>
    <mc:Fallback xmlns="">
      <p:transition spd="slow" advTm="604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Exam Prep Classes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March 5 (Sa) Exams </a:t>
            </a:r>
          </a:p>
          <a:p>
            <a:pPr lvl="1"/>
            <a:r>
              <a:rPr lang="en-US" dirty="0" smtClean="0"/>
              <a:t>Certified </a:t>
            </a:r>
            <a:r>
              <a:rPr lang="en-US" dirty="0"/>
              <a:t>Manager of Quality/Organizational Excellence Certification</a:t>
            </a:r>
            <a:r>
              <a:rPr lang="en-US" b="1" dirty="0"/>
              <a:t> 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www.asq0511.org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June 4 (Sa) Exams </a:t>
            </a:r>
          </a:p>
          <a:p>
            <a:pPr lvl="1"/>
            <a:r>
              <a:rPr lang="en-US" dirty="0" smtClean="0"/>
              <a:t>TBD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1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2"/>
    </mc:Choice>
    <mc:Fallback xmlns="">
      <p:transition spd="slow" advTm="650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Saturday Exam Dates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5 – </a:t>
            </a:r>
            <a:r>
              <a:rPr lang="en-US" b="1" dirty="0" smtClean="0"/>
              <a:t>Series 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Register by Friday, January 15 </a:t>
            </a:r>
          </a:p>
          <a:p>
            <a:endParaRPr lang="en-US" dirty="0" smtClean="0"/>
          </a:p>
          <a:p>
            <a:r>
              <a:rPr lang="en-US" dirty="0" smtClean="0"/>
              <a:t>June 4 – </a:t>
            </a:r>
            <a:r>
              <a:rPr lang="en-US" b="1" dirty="0" smtClean="0"/>
              <a:t>Series 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Register by: Friday, April 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9436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(Thank-you, Paul </a:t>
            </a:r>
            <a:r>
              <a:rPr lang="en-US" sz="2000" dirty="0" err="1" smtClean="0"/>
              <a:t>Strasser</a:t>
            </a:r>
            <a:r>
              <a:rPr lang="en-US" sz="2000" dirty="0" smtClean="0"/>
              <a:t>, CEO of PPC for your generous support)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241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ASQ World Exam 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Milwaukee – Hilton Milwaukee City Center </a:t>
            </a:r>
          </a:p>
          <a:p>
            <a:endParaRPr lang="en-US" sz="2800" dirty="0" smtClean="0"/>
          </a:p>
          <a:p>
            <a:r>
              <a:rPr lang="en-US" sz="2800" dirty="0" smtClean="0"/>
              <a:t>Sunday, May 15 (7 AM) </a:t>
            </a:r>
          </a:p>
          <a:p>
            <a:pPr lvl="1"/>
            <a:r>
              <a:rPr lang="en-US" b="1" dirty="0" smtClean="0"/>
              <a:t>Every Single ASQ Certification </a:t>
            </a:r>
            <a:endParaRPr lang="en-US" dirty="0" smtClean="0"/>
          </a:p>
          <a:p>
            <a:pPr lvl="1"/>
            <a:r>
              <a:rPr lang="en-US" dirty="0" smtClean="0"/>
              <a:t>Register by Friday, April 1</a:t>
            </a:r>
          </a:p>
          <a:p>
            <a:pPr lvl="2"/>
            <a:r>
              <a:rPr lang="en-US" dirty="0" smtClean="0"/>
              <a:t>Otherwise, extra fee required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8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ASQ Certifications MUST be renewed every 3 years </a:t>
            </a:r>
          </a:p>
          <a:p>
            <a:pPr lvl="1"/>
            <a:r>
              <a:rPr lang="en-US" smtClean="0"/>
              <a:t>Work with the Recertification Chair </a:t>
            </a:r>
          </a:p>
          <a:p>
            <a:endParaRPr lang="en-US" smtClean="0"/>
          </a:p>
          <a:p>
            <a:r>
              <a:rPr lang="en-US" smtClean="0"/>
              <a:t>Recertification Units (RU) earned by: </a:t>
            </a:r>
          </a:p>
          <a:p>
            <a:pPr lvl="1"/>
            <a:r>
              <a:rPr lang="en-US" smtClean="0"/>
              <a:t>Working in your specialty area </a:t>
            </a:r>
          </a:p>
          <a:p>
            <a:pPr lvl="1"/>
            <a:r>
              <a:rPr lang="en-US" smtClean="0"/>
              <a:t>Attending monthly Dinner/Program meetings </a:t>
            </a:r>
          </a:p>
          <a:p>
            <a:pPr lvl="1"/>
            <a:r>
              <a:rPr lang="en-US" smtClean="0"/>
              <a:t>Developing courseware / Delivering courseware </a:t>
            </a:r>
          </a:p>
          <a:p>
            <a:pPr lvl="1"/>
            <a:r>
              <a:rPr lang="en-US" smtClean="0"/>
              <a:t>Serving in a Leadership position (any level) </a:t>
            </a:r>
          </a:p>
          <a:p>
            <a:pPr lvl="1"/>
            <a:r>
              <a:rPr lang="en-US" smtClean="0"/>
              <a:t>Special Interest Group (SIG) participation </a:t>
            </a:r>
          </a:p>
          <a:p>
            <a:pPr lvl="1"/>
            <a:r>
              <a:rPr lang="en-US" smtClean="0"/>
              <a:t>Proctoring an exam </a:t>
            </a:r>
          </a:p>
          <a:p>
            <a:pPr lvl="1"/>
            <a:r>
              <a:rPr lang="en-US" smtClean="0"/>
              <a:t>And many others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6"/>
    </mc:Choice>
    <mc:Fallback xmlns="">
      <p:transition spd="slow" advTm="959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Recertification Chair</a:t>
            </a:r>
          </a:p>
          <a:p>
            <a:pPr lvl="1"/>
            <a:r>
              <a:rPr lang="en-US" dirty="0" smtClean="0">
                <a:hlinkClick r:id="rId2"/>
              </a:rPr>
              <a:t>Recertification16@asq0511.org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 our Website Recertification Notes and Guidelines. Results in: </a:t>
            </a:r>
          </a:p>
          <a:p>
            <a:pPr lvl="2"/>
            <a:r>
              <a:rPr lang="en-US" dirty="0" smtClean="0"/>
              <a:t>Faster processing </a:t>
            </a:r>
          </a:p>
          <a:p>
            <a:pPr lvl="2"/>
            <a:r>
              <a:rPr lang="en-US" dirty="0" smtClean="0"/>
              <a:t>Minimizes returns of packages for corrections </a:t>
            </a:r>
          </a:p>
          <a:p>
            <a:endParaRPr lang="en-US" dirty="0"/>
          </a:p>
          <a:p>
            <a:r>
              <a:rPr lang="en-US" dirty="0" smtClean="0"/>
              <a:t>Most prolific renewal months </a:t>
            </a:r>
          </a:p>
          <a:p>
            <a:pPr lvl="1"/>
            <a:r>
              <a:rPr lang="en-US" dirty="0" smtClean="0"/>
              <a:t>June </a:t>
            </a:r>
          </a:p>
          <a:p>
            <a:pPr lvl="1"/>
            <a:r>
              <a:rPr lang="en-US" dirty="0" smtClean="0"/>
              <a:t>December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3"/>
    </mc:Choice>
    <mc:Fallback xmlns="">
      <p:transition spd="slow" advTm="661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Interest Groups (SIG)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0511 participates in </a:t>
            </a:r>
          </a:p>
          <a:p>
            <a:pPr lvl="1"/>
            <a:r>
              <a:rPr lang="en-US" b="1" dirty="0" smtClean="0"/>
              <a:t>Software Developer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Tuesday of the month </a:t>
            </a:r>
          </a:p>
          <a:p>
            <a:pPr lvl="1"/>
            <a:r>
              <a:rPr lang="en-US" b="1" dirty="0" smtClean="0"/>
              <a:t>Six Sigma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Wednesday of the month </a:t>
            </a:r>
          </a:p>
          <a:p>
            <a:r>
              <a:rPr lang="en-US" dirty="0" smtClean="0"/>
              <a:t>Venues alternate between 0509 and 0511 dependent upon host Section </a:t>
            </a:r>
          </a:p>
          <a:p>
            <a:pPr lvl="1"/>
            <a:r>
              <a:rPr lang="en-US" dirty="0" smtClean="0"/>
              <a:t>Pizza and soda menu </a:t>
            </a:r>
          </a:p>
          <a:p>
            <a:pPr lvl="1"/>
            <a:r>
              <a:rPr lang="en-US" dirty="0" smtClean="0"/>
              <a:t>Guest speaker often an expert from SIG field </a:t>
            </a:r>
          </a:p>
          <a:p>
            <a:pPr lvl="1"/>
            <a:r>
              <a:rPr lang="en-US" dirty="0" smtClean="0"/>
              <a:t>0509, 0511 &amp; IEEE alternate sponsoring speakers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4"/>
    </mc:Choice>
    <mc:Fallback xmlns="">
      <p:transition spd="slow" advTm="959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0511 Board Members </a:t>
            </a:r>
            <a:r>
              <a:rPr lang="en-US" sz="240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Elected Officers </a:t>
            </a:r>
          </a:p>
          <a:p>
            <a:r>
              <a:rPr lang="en-US" sz="2400" dirty="0" smtClean="0"/>
              <a:t>Chair (CEO) – </a:t>
            </a:r>
            <a:r>
              <a:rPr lang="en-US" dirty="0"/>
              <a:t>Gregg Monaco</a:t>
            </a:r>
            <a:endParaRPr lang="en-US" sz="2400" dirty="0" smtClean="0"/>
          </a:p>
          <a:p>
            <a:r>
              <a:rPr lang="en-US" sz="2400" dirty="0" smtClean="0"/>
              <a:t>Chair Elect (COO) – Melissa </a:t>
            </a:r>
            <a:r>
              <a:rPr lang="en-US" sz="2400" dirty="0" err="1" smtClean="0"/>
              <a:t>Cicotello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Secretary – Barbara McCullough </a:t>
            </a:r>
          </a:p>
          <a:p>
            <a:r>
              <a:rPr lang="en-US" sz="2400" dirty="0" smtClean="0"/>
              <a:t>Treasurer* – Cynthia </a:t>
            </a:r>
            <a:r>
              <a:rPr lang="en-US" sz="2400" dirty="0" err="1" smtClean="0"/>
              <a:t>Reichart</a:t>
            </a:r>
            <a:r>
              <a:rPr lang="en-US" sz="2400" dirty="0" smtClean="0"/>
              <a:t> (2016-18) </a:t>
            </a:r>
          </a:p>
          <a:p>
            <a:r>
              <a:rPr lang="en-US" sz="2400" dirty="0" smtClean="0"/>
              <a:t>Past Chair – John Mullins </a:t>
            </a:r>
          </a:p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* Term Limited by ASQ Articles of Incorporation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8"/>
    </mc:Choice>
    <mc:Fallback xmlns="">
      <p:transition spd="slow" advTm="50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Our New Members &amp; Guests…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638800"/>
            <a:ext cx="8839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We’re glad to have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1650"/>
            <a:ext cx="3409950" cy="34099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66800" y="1905000"/>
            <a:ext cx="3124200" cy="3200400"/>
            <a:chOff x="1066800" y="1905000"/>
            <a:chExt cx="3124200" cy="32004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800" y="1905000"/>
              <a:ext cx="3124200" cy="3200400"/>
              <a:chOff x="1066800" y="1905000"/>
              <a:chExt cx="3124200" cy="32004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1905000"/>
                <a:ext cx="3124200" cy="3124200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981200" y="4908550"/>
                <a:ext cx="1520952" cy="196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1955800" y="4895850"/>
              <a:ext cx="76200" cy="317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8600" y="1519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Hey there! Hi there! Ho there! You’re as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876800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 can be!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3"/>
    </mc:Choice>
    <mc:Fallback xmlns="">
      <p:transition spd="slow" advTm="5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(2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Appointed Chairs</a:t>
            </a:r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sz="2400" dirty="0"/>
              <a:t>Arrangements </a:t>
            </a:r>
            <a:endParaRPr lang="en-US" sz="2400" dirty="0" smtClean="0"/>
          </a:p>
          <a:p>
            <a:pPr lvl="1"/>
            <a:r>
              <a:rPr lang="en-US" sz="2400" dirty="0" smtClean="0"/>
              <a:t>Database </a:t>
            </a:r>
            <a:r>
              <a:rPr lang="en-US" sz="2400" dirty="0"/>
              <a:t>/ RU </a:t>
            </a:r>
            <a:r>
              <a:rPr lang="en-US" sz="2400" dirty="0" smtClean="0"/>
              <a:t>tallies </a:t>
            </a:r>
            <a:r>
              <a:rPr lang="en-US" sz="2400" dirty="0"/>
              <a:t>– Marie </a:t>
            </a:r>
            <a:r>
              <a:rPr lang="en-US" sz="2400" dirty="0" err="1" smtClean="0"/>
              <a:t>Rondot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(need backfill ASAP)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Venues </a:t>
            </a:r>
            <a:r>
              <a:rPr lang="en-US" sz="2400" dirty="0"/>
              <a:t>– Carolyn Miller </a:t>
            </a:r>
          </a:p>
          <a:p>
            <a:r>
              <a:rPr lang="en-US" sz="2400" dirty="0" smtClean="0"/>
              <a:t>Audit – Charlotte Wild </a:t>
            </a:r>
          </a:p>
          <a:p>
            <a:r>
              <a:rPr lang="en-US" sz="2400" dirty="0" smtClean="0"/>
              <a:t>Education – Paul Mills </a:t>
            </a:r>
          </a:p>
          <a:p>
            <a:r>
              <a:rPr lang="en-US" sz="2400" dirty="0" smtClean="0"/>
              <a:t>Finance – Mike Coleman </a:t>
            </a:r>
          </a:p>
          <a:p>
            <a:r>
              <a:rPr lang="en-US" sz="2400" dirty="0" smtClean="0"/>
              <a:t>Historian – Rick Wells </a:t>
            </a:r>
          </a:p>
          <a:p>
            <a:r>
              <a:rPr lang="en-US" dirty="0" smtClean="0"/>
              <a:t>Lean Six Sigma SIG – Kristine </a:t>
            </a:r>
            <a:r>
              <a:rPr lang="en-US" dirty="0" err="1" smtClean="0"/>
              <a:t>Hejna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Membership </a:t>
            </a:r>
            <a:r>
              <a:rPr lang="en-US" sz="2400" dirty="0"/>
              <a:t>– Mike </a:t>
            </a:r>
            <a:r>
              <a:rPr lang="en-US" sz="2400" dirty="0" smtClean="0"/>
              <a:t>Coleman </a:t>
            </a:r>
          </a:p>
          <a:p>
            <a:r>
              <a:rPr lang="en-US" sz="2400" dirty="0" smtClean="0"/>
              <a:t>Nominating – John Mullins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(3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Appointed Chairs </a:t>
            </a:r>
            <a:r>
              <a:rPr lang="en-US" dirty="0" smtClean="0"/>
              <a:t>(Continued) </a:t>
            </a:r>
            <a:endParaRPr lang="en-US" b="1" dirty="0" smtClean="0"/>
          </a:p>
          <a:p>
            <a:r>
              <a:rPr lang="en-US" sz="2400" dirty="0"/>
              <a:t>Placements </a:t>
            </a:r>
            <a:r>
              <a:rPr lang="en-US" sz="2400" dirty="0" smtClean="0"/>
              <a:t>– </a:t>
            </a:r>
            <a:r>
              <a:rPr lang="en-US" sz="2400" dirty="0" smtClean="0"/>
              <a:t>   </a:t>
            </a:r>
            <a:endParaRPr lang="en-US" sz="2400" dirty="0"/>
          </a:p>
          <a:p>
            <a:r>
              <a:rPr lang="en-US" sz="2400" dirty="0"/>
              <a:t>Programs – Paul Meyers </a:t>
            </a:r>
          </a:p>
          <a:p>
            <a:r>
              <a:rPr lang="en-US" sz="2400" dirty="0" smtClean="0"/>
              <a:t>Recertification – Christine </a:t>
            </a:r>
            <a:r>
              <a:rPr lang="en-US" sz="2400" dirty="0" err="1" smtClean="0"/>
              <a:t>Kurowski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Testing Proctor – </a:t>
            </a:r>
            <a:r>
              <a:rPr lang="en-US" sz="2400" dirty="0" err="1" smtClean="0"/>
              <a:t>Muzzafar</a:t>
            </a:r>
            <a:r>
              <a:rPr lang="en-US" sz="2400" dirty="0" smtClean="0"/>
              <a:t> </a:t>
            </a:r>
            <a:r>
              <a:rPr lang="en-US" sz="2400" dirty="0" err="1" smtClean="0"/>
              <a:t>Zaffar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Treasurer Elect – </a:t>
            </a:r>
            <a:endParaRPr lang="en-US" sz="2400" dirty="0" smtClean="0"/>
          </a:p>
          <a:p>
            <a:r>
              <a:rPr lang="en-US" sz="2400" dirty="0" smtClean="0"/>
              <a:t>Voice of the Customer – Jai Singh </a:t>
            </a:r>
          </a:p>
          <a:p>
            <a:r>
              <a:rPr lang="en-US" sz="2400" dirty="0" smtClean="0"/>
              <a:t>Web / Internet Liaison – Jeff </a:t>
            </a:r>
            <a:r>
              <a:rPr lang="en-US" sz="2400" dirty="0" err="1" smtClean="0"/>
              <a:t>Parnes</a:t>
            </a:r>
            <a:r>
              <a:rPr lang="en-US" sz="2400" dirty="0" smtClean="0"/>
              <a:t> </a:t>
            </a:r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We Welcome Volunteers!</a:t>
            </a:r>
            <a:r>
              <a:rPr lang="en-US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7"/>
    </mc:Choice>
    <mc:Fallback xmlns="">
      <p:transition spd="slow" advTm="907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Innovations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Web-delivered certification course training </a:t>
            </a:r>
          </a:p>
          <a:p>
            <a:r>
              <a:rPr lang="en-US" sz="2400" dirty="0" smtClean="0"/>
              <a:t>Video recording and archiving of dinner meetings </a:t>
            </a:r>
          </a:p>
          <a:p>
            <a:r>
              <a:rPr lang="en-US" sz="2400" dirty="0" smtClean="0"/>
              <a:t>Cloud data storage </a:t>
            </a:r>
          </a:p>
          <a:p>
            <a:r>
              <a:rPr lang="en-US" sz="2400" dirty="0" smtClean="0"/>
              <a:t>Smart Phone friendly web site rendering </a:t>
            </a:r>
          </a:p>
          <a:p>
            <a:r>
              <a:rPr lang="en-US" sz="2400" dirty="0" smtClean="0"/>
              <a:t>Section Leadership Position descriptions </a:t>
            </a:r>
          </a:p>
          <a:p>
            <a:pPr lvl="1"/>
            <a:r>
              <a:rPr lang="en-US" sz="2400" dirty="0" smtClean="0"/>
              <a:t>Complimentary Operating Instructions </a:t>
            </a:r>
          </a:p>
          <a:p>
            <a:pPr lvl="1"/>
            <a:r>
              <a:rPr lang="en-US" sz="2400" dirty="0" smtClean="0"/>
              <a:t>Work break down structures (WBS) by position </a:t>
            </a:r>
          </a:p>
          <a:p>
            <a:r>
              <a:rPr lang="en-US" dirty="0" smtClean="0"/>
              <a:t>Virtual bank </a:t>
            </a:r>
            <a:r>
              <a:rPr lang="en-US" smtClean="0"/>
              <a:t>administrative coordination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Beyond Northern 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Section 0511 is known for providing: </a:t>
            </a:r>
          </a:p>
          <a:p>
            <a:pPr lvl="1"/>
            <a:r>
              <a:rPr lang="en-US" sz="2400" dirty="0" smtClean="0"/>
              <a:t>ASQ World Presidents </a:t>
            </a:r>
          </a:p>
          <a:p>
            <a:pPr lvl="1"/>
            <a:r>
              <a:rPr lang="en-US" sz="2400" dirty="0" smtClean="0"/>
              <a:t>ASQ World Board of Director Members </a:t>
            </a:r>
          </a:p>
          <a:p>
            <a:pPr lvl="1"/>
            <a:r>
              <a:rPr lang="en-US" sz="2400" dirty="0" smtClean="0"/>
              <a:t>Division Leadership across many specialties </a:t>
            </a:r>
          </a:p>
          <a:p>
            <a:pPr lvl="1"/>
            <a:r>
              <a:rPr lang="en-US" sz="2400" dirty="0" smtClean="0"/>
              <a:t>Special project focus at ASQ and Division levels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“We Channel the Spirit of Deming”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0"/>
    </mc:Choice>
    <mc:Fallback xmlns="">
      <p:transition spd="slow" advTm="809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All-New ASQ Polo Shirts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Created and Designed by our member Ellen Quinn! (Vice Chair, Management Division) </a:t>
            </a:r>
          </a:p>
          <a:p>
            <a:endParaRPr lang="en-US" sz="2200" dirty="0"/>
          </a:p>
          <a:p>
            <a:r>
              <a:rPr lang="en-US" sz="2200" dirty="0" smtClean="0"/>
              <a:t>Being made available at ASQ World in May </a:t>
            </a:r>
            <a:endParaRPr lang="en-US" sz="2200" dirty="0"/>
          </a:p>
          <a:p>
            <a:pPr lvl="1"/>
            <a:r>
              <a:rPr lang="en-US" sz="2200" dirty="0" smtClean="0"/>
              <a:t>70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Anniversary </a:t>
            </a:r>
            <a:endParaRPr lang="en-US" sz="2200" dirty="0"/>
          </a:p>
          <a:p>
            <a:r>
              <a:rPr lang="en-US" sz="2200" dirty="0" smtClean="0"/>
              <a:t>Section 0511 gets early access! </a:t>
            </a:r>
          </a:p>
          <a:p>
            <a:pPr lvl="1"/>
            <a:r>
              <a:rPr lang="en-US" sz="2200" dirty="0" smtClean="0"/>
              <a:t>First selection on your exact size </a:t>
            </a:r>
          </a:p>
          <a:p>
            <a:pPr lvl="1"/>
            <a:r>
              <a:rPr lang="en-US" sz="2200" dirty="0" smtClean="0"/>
              <a:t>Delivery to Northern Virginia </a:t>
            </a:r>
          </a:p>
          <a:p>
            <a:pPr lvl="2"/>
            <a:r>
              <a:rPr lang="en-US" sz="2200" dirty="0" smtClean="0"/>
              <a:t>No packing for your return trip 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4656972"/>
            <a:ext cx="1765300" cy="2201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648" y="2751972"/>
            <a:ext cx="2061952" cy="220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6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Conferences </a:t>
            </a:r>
            <a:r>
              <a:rPr lang="en-US" sz="2800" dirty="0" smtClean="0"/>
              <a:t>(1 of 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</a:t>
            </a:r>
            <a:r>
              <a:rPr lang="en-US" dirty="0" smtClean="0">
                <a:solidFill>
                  <a:srgbClr val="0000FF"/>
                </a:solidFill>
              </a:rPr>
              <a:t>: 15-18 </a:t>
            </a:r>
            <a:r>
              <a:rPr lang="en-US" dirty="0">
                <a:solidFill>
                  <a:srgbClr val="0000FF"/>
                </a:solidFill>
              </a:rPr>
              <a:t>May 2016 (Milwaukee, WI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Register EARLY to get lodging in Hilton City Center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Limited downtown parking &amp; transportation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Be prepared to “hike” from other hotels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Six </a:t>
            </a:r>
            <a:r>
              <a:rPr lang="en-US" dirty="0"/>
              <a:t>Sigma (Division) </a:t>
            </a:r>
          </a:p>
          <a:p>
            <a:pPr lvl="1"/>
            <a:r>
              <a:rPr lang="en-US" dirty="0"/>
              <a:t>Feb 29 – Mar 1, 2016 (</a:t>
            </a:r>
            <a:r>
              <a:rPr lang="en-US" dirty="0" smtClean="0"/>
              <a:t>Phoenix) </a:t>
            </a:r>
          </a:p>
          <a:p>
            <a:r>
              <a:rPr lang="en-US" dirty="0"/>
              <a:t>Aviation, Space and Defense (Division) </a:t>
            </a:r>
          </a:p>
          <a:p>
            <a:pPr lvl="1"/>
            <a:r>
              <a:rPr lang="en-US" dirty="0"/>
              <a:t>Mar 7-8 2016 (Cape Canaveral)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SIG –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Tuesday </a:t>
            </a:r>
            <a:endParaRPr lang="en-US" dirty="0"/>
          </a:p>
          <a:p>
            <a:pPr lvl="1"/>
            <a:r>
              <a:rPr lang="en-US" dirty="0" smtClean="0"/>
              <a:t>February 23 </a:t>
            </a:r>
            <a:endParaRPr lang="en-US" dirty="0"/>
          </a:p>
          <a:p>
            <a:pPr lvl="1"/>
            <a:r>
              <a:rPr lang="en-US" dirty="0"/>
              <a:t>Includes Section 0509 and IEEE </a:t>
            </a:r>
            <a:endParaRPr lang="en-US" dirty="0" smtClean="0"/>
          </a:p>
          <a:p>
            <a:pPr lvl="1"/>
            <a:r>
              <a:rPr lang="en-US" dirty="0" smtClean="0"/>
              <a:t>MITRE, Tysons Corner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Six Sigma SIG – 4</a:t>
            </a:r>
            <a:r>
              <a:rPr lang="en-US" baseline="30000" dirty="0" smtClean="0"/>
              <a:t>th</a:t>
            </a:r>
            <a:r>
              <a:rPr lang="en-US" dirty="0" smtClean="0"/>
              <a:t> Wednesday </a:t>
            </a:r>
          </a:p>
          <a:p>
            <a:pPr lvl="1"/>
            <a:r>
              <a:rPr lang="en-US" dirty="0" err="1" smtClean="0"/>
              <a:t>Febuary</a:t>
            </a:r>
            <a:r>
              <a:rPr lang="en-US" dirty="0" smtClean="0"/>
              <a:t> 24</a:t>
            </a:r>
            <a:r>
              <a:rPr lang="en-US" baseline="30000" dirty="0"/>
              <a:t> </a:t>
            </a:r>
            <a:endParaRPr lang="en-US" dirty="0" smtClean="0"/>
          </a:p>
          <a:p>
            <a:pPr lvl="1"/>
            <a:r>
              <a:rPr lang="en-US" dirty="0"/>
              <a:t>Includes Section 0509 and IEEE </a:t>
            </a:r>
          </a:p>
          <a:p>
            <a:pPr lvl="1"/>
            <a:r>
              <a:rPr lang="en-US" dirty="0" err="1" smtClean="0"/>
              <a:t>Teknology</a:t>
            </a:r>
            <a:r>
              <a:rPr lang="en-US" dirty="0" smtClean="0"/>
              <a:t> Corner, McLean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Section 0511 Dinner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March 9 – Not Your Average Joe’s (Reston) </a:t>
            </a:r>
            <a:r>
              <a:rPr lang="en-US" dirty="0">
                <a:solidFill>
                  <a:srgbClr val="0000FF"/>
                </a:solidFill>
              </a:rPr>
              <a:t>NEW!</a:t>
            </a:r>
          </a:p>
          <a:p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srgbClr val="00B050"/>
                </a:solidFill>
              </a:rPr>
              <a:t>Coming Attractions </a:t>
            </a:r>
          </a:p>
          <a:p>
            <a:pPr lvl="1"/>
            <a:r>
              <a:rPr lang="en-US" dirty="0" smtClean="0"/>
              <a:t>April 13 – Fiona’s (Alexandria/</a:t>
            </a:r>
            <a:r>
              <a:rPr lang="en-US" dirty="0" err="1" smtClean="0"/>
              <a:t>Kingstowne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May 11 – PJ Skidoos (Fairfax) </a:t>
            </a:r>
          </a:p>
          <a:p>
            <a:pPr lvl="1"/>
            <a:r>
              <a:rPr lang="en-US" dirty="0" smtClean="0"/>
              <a:t>June 8 – On the Border (Reston) </a:t>
            </a:r>
            <a:r>
              <a:rPr lang="en-US" dirty="0" smtClean="0">
                <a:solidFill>
                  <a:srgbClr val="0000FF"/>
                </a:solidFill>
              </a:rPr>
              <a:t>NEW!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July 13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August 9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September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October – Maggiano’s (Tysons Corner) </a:t>
            </a:r>
          </a:p>
          <a:p>
            <a:pPr lvl="1"/>
            <a:r>
              <a:rPr lang="en-US" dirty="0" smtClean="0"/>
              <a:t>November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December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54" y="3975100"/>
            <a:ext cx="1750146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World Headquarters </a:t>
            </a:r>
          </a:p>
          <a:p>
            <a:pPr lvl="1"/>
            <a:r>
              <a:rPr lang="en-US" dirty="0" smtClean="0"/>
              <a:t>Milwaukee, Wisconsin </a:t>
            </a:r>
          </a:p>
          <a:p>
            <a:pPr lvl="1"/>
            <a:r>
              <a:rPr lang="en-US" dirty="0" smtClean="0"/>
              <a:t>Founded 16 February 1946 to </a:t>
            </a:r>
          </a:p>
          <a:p>
            <a:pPr lvl="2"/>
            <a:r>
              <a:rPr lang="en-US" dirty="0" smtClean="0"/>
              <a:t>Maintain quality gains of World War II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Divisions – The Backbone of ASQ </a:t>
            </a:r>
          </a:p>
          <a:p>
            <a:pPr lvl="1"/>
            <a:r>
              <a:rPr lang="en-US" dirty="0" smtClean="0"/>
              <a:t>27 Quality specialty practices </a:t>
            </a:r>
          </a:p>
          <a:p>
            <a:pPr lvl="1"/>
            <a:r>
              <a:rPr lang="en-US" dirty="0" smtClean="0"/>
              <a:t>Strong interface with industry &amp; manufacturers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Sections – The Bedrock of ASQ and Members </a:t>
            </a:r>
          </a:p>
          <a:p>
            <a:pPr lvl="1"/>
            <a:r>
              <a:rPr lang="en-US" dirty="0" smtClean="0"/>
              <a:t>Local connection with other quality professionals </a:t>
            </a:r>
          </a:p>
          <a:p>
            <a:pPr lvl="1"/>
            <a:r>
              <a:rPr lang="en-US" dirty="0" smtClean="0"/>
              <a:t>Over 300 sections across North America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2"/>
    </mc:Choice>
    <mc:Fallback xmlns="">
      <p:transition spd="slow" advTm="1162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25 Regions across the world </a:t>
            </a:r>
          </a:p>
          <a:p>
            <a:pPr lvl="1"/>
            <a:r>
              <a:rPr lang="en-US" dirty="0" smtClean="0"/>
              <a:t>1 Director (volunteer) for each region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Regions</a:t>
            </a:r>
            <a:r>
              <a:rPr lang="en-US" dirty="0" smtClean="0"/>
              <a:t> are subdivided into </a:t>
            </a:r>
            <a:r>
              <a:rPr lang="en-US" dirty="0" smtClean="0">
                <a:solidFill>
                  <a:srgbClr val="00B050"/>
                </a:solidFill>
              </a:rPr>
              <a:t>Sections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Numeric Coding (</a:t>
            </a:r>
            <a:r>
              <a:rPr lang="en-US" dirty="0" smtClean="0">
                <a:solidFill>
                  <a:srgbClr val="0000FF"/>
                </a:solidFill>
              </a:rPr>
              <a:t>RR</a:t>
            </a:r>
            <a:r>
              <a:rPr lang="en-US" dirty="0" smtClean="0">
                <a:solidFill>
                  <a:srgbClr val="00B050"/>
                </a:solidFill>
              </a:rPr>
              <a:t>SS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Section </a:t>
            </a: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Region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B050"/>
                </a:solidFill>
              </a:rPr>
              <a:t>Section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Numbers sequentially assigned as each section is created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9"/>
    </mc:Choice>
    <mc:Fallback xmlns="">
      <p:transition spd="slow" advTm="1110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Sister Section Locations (05nn)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00 	Lehigh Valley, PA </a:t>
            </a:r>
          </a:p>
          <a:p>
            <a:r>
              <a:rPr lang="en-US" dirty="0" smtClean="0"/>
              <a:t>01 	North Central, PA (State College) </a:t>
            </a:r>
          </a:p>
          <a:p>
            <a:r>
              <a:rPr lang="en-US" dirty="0" smtClean="0"/>
              <a:t>02 	Baltimore, MD </a:t>
            </a:r>
          </a:p>
          <a:p>
            <a:r>
              <a:rPr lang="en-US" dirty="0" smtClean="0"/>
              <a:t>03 	Harrisburg, PA </a:t>
            </a:r>
          </a:p>
          <a:p>
            <a:r>
              <a:rPr lang="en-US" dirty="0" smtClean="0"/>
              <a:t>05 	Philadelphia, PA </a:t>
            </a:r>
          </a:p>
          <a:p>
            <a:r>
              <a:rPr lang="en-US" dirty="0" smtClean="0"/>
              <a:t>06 	Delaware (only 3 counties in entire state!) </a:t>
            </a:r>
          </a:p>
          <a:p>
            <a:r>
              <a:rPr lang="en-US" dirty="0" smtClean="0"/>
              <a:t>08 	Southern New Jersey </a:t>
            </a:r>
          </a:p>
          <a:p>
            <a:r>
              <a:rPr lang="en-US" dirty="0" smtClean="0"/>
              <a:t>09 	Washington, DC and Suburban Maryland </a:t>
            </a:r>
          </a:p>
          <a:p>
            <a:r>
              <a:rPr lang="en-US" dirty="0" smtClean="0"/>
              <a:t>10 	Reading, PA </a:t>
            </a:r>
          </a:p>
          <a:p>
            <a:r>
              <a:rPr lang="en-US" dirty="0" smtClean="0"/>
              <a:t>11 	Northern Virginia (outside Washington, DC) </a:t>
            </a:r>
          </a:p>
          <a:p>
            <a:r>
              <a:rPr lang="en-US" dirty="0" smtClean="0"/>
              <a:t>12	Del-Mar-</a:t>
            </a:r>
            <a:r>
              <a:rPr lang="en-US" dirty="0" err="1" smtClean="0"/>
              <a:t>Va</a:t>
            </a:r>
            <a:r>
              <a:rPr lang="en-US" dirty="0" smtClean="0"/>
              <a:t> (Delaware–Maryland–Virginia triangle) </a:t>
            </a:r>
          </a:p>
          <a:p>
            <a:r>
              <a:rPr lang="en-US" dirty="0" smtClean="0"/>
              <a:t>04 </a:t>
            </a:r>
            <a:r>
              <a:rPr lang="en-US" dirty="0" smtClean="0"/>
              <a:t>&amp; </a:t>
            </a:r>
            <a:r>
              <a:rPr lang="en-US" dirty="0" smtClean="0"/>
              <a:t>07	&lt;</a:t>
            </a:r>
            <a:r>
              <a:rPr lang="en-US" dirty="0" smtClean="0"/>
              <a:t>Open&gt;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8"/>
    </mc:Choice>
    <mc:Fallback xmlns="">
      <p:transition spd="slow" advTm="85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United States &amp; 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2387"/>
            <a:ext cx="7433614" cy="5059363"/>
          </a:xfrm>
        </p:spPr>
      </p:pic>
    </p:spTree>
    <p:extLst>
      <p:ext uri="{BB962C8B-B14F-4D97-AF65-F5344CB8AC3E}">
        <p14:creationId xmlns:p14="http://schemas.microsoft.com/office/powerpoint/2010/main" val="109351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5"/>
    </mc:Choice>
    <mc:Fallback xmlns="">
      <p:transition spd="slow" advTm="603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Emerged from the ultra large Section 0509 </a:t>
            </a:r>
          </a:p>
          <a:p>
            <a:pPr lvl="1"/>
            <a:r>
              <a:rPr lang="en-US" dirty="0" smtClean="0"/>
              <a:t>Metropolitan Washington, DC geographic area </a:t>
            </a:r>
          </a:p>
          <a:p>
            <a:pPr lvl="2"/>
            <a:r>
              <a:rPr lang="en-US" dirty="0" smtClean="0"/>
              <a:t>1,500+ Members before reapportionment </a:t>
            </a:r>
          </a:p>
          <a:p>
            <a:pPr lvl="2"/>
            <a:r>
              <a:rPr lang="en-US" dirty="0" smtClean="0"/>
              <a:t>Washington, DC with adjoining Maryland and Northern Virginia suburbs </a:t>
            </a:r>
          </a:p>
          <a:p>
            <a:endParaRPr lang="en-US" dirty="0" smtClean="0"/>
          </a:p>
          <a:p>
            <a:r>
              <a:rPr lang="en-US" dirty="0" smtClean="0"/>
              <a:t>W. Edwards Deming, PhD led its creation in 1982 </a:t>
            </a:r>
          </a:p>
          <a:p>
            <a:pPr lvl="1"/>
            <a:r>
              <a:rPr lang="en-US" dirty="0" smtClean="0"/>
              <a:t>Dr. Deming wanted a dedicated Northern Virginia Section closer to his Herndon residence and home office </a:t>
            </a:r>
          </a:p>
          <a:p>
            <a:pPr lvl="1"/>
            <a:r>
              <a:rPr lang="en-US" dirty="0" smtClean="0"/>
              <a:t>Brought in colleagues like Dr. Joseph </a:t>
            </a:r>
            <a:r>
              <a:rPr lang="en-US" dirty="0" err="1" smtClean="0"/>
              <a:t>Juran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8"/>
    </mc:Choice>
    <mc:Fallback xmlns="">
      <p:transition spd="slow" advTm="80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Original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to National and International experts </a:t>
            </a:r>
          </a:p>
          <a:p>
            <a:pPr lvl="1"/>
            <a:r>
              <a:rPr lang="en-US" dirty="0" smtClean="0"/>
              <a:t>Meeting speakers (from Deming’s rolodex) </a:t>
            </a:r>
          </a:p>
          <a:p>
            <a:pPr lvl="1"/>
            <a:r>
              <a:rPr lang="en-US" dirty="0" smtClean="0"/>
              <a:t>Networking </a:t>
            </a:r>
          </a:p>
          <a:p>
            <a:r>
              <a:rPr lang="en-US" dirty="0" smtClean="0"/>
              <a:t>Convenient way for quality professionals to meet monthly on the way home from work </a:t>
            </a:r>
          </a:p>
          <a:p>
            <a:endParaRPr lang="en-US" dirty="0" smtClean="0"/>
          </a:p>
          <a:p>
            <a:r>
              <a:rPr lang="en-US" dirty="0" smtClean="0"/>
              <a:t>…those benefits continue to this day!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“We maintain the ‘Deming Flame Legacy’ while pioneering new frontiers and vistas in quality”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"/>
    </mc:Choice>
    <mc:Fallback xmlns="">
      <p:transition spd="slow" advTm="604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– Factoids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5 Northern Virginia Counties – 1,582 Square Miles </a:t>
            </a:r>
          </a:p>
          <a:p>
            <a:pPr lvl="1"/>
            <a:r>
              <a:rPr lang="en-US" dirty="0" smtClean="0"/>
              <a:t>Arlington </a:t>
            </a:r>
          </a:p>
          <a:p>
            <a:pPr lvl="1"/>
            <a:r>
              <a:rPr lang="en-US" dirty="0" smtClean="0"/>
              <a:t>Fairfax </a:t>
            </a:r>
          </a:p>
          <a:p>
            <a:pPr lvl="1"/>
            <a:r>
              <a:rPr lang="en-US" dirty="0" smtClean="0"/>
              <a:t>Loudoun </a:t>
            </a:r>
          </a:p>
          <a:p>
            <a:pPr lvl="1"/>
            <a:r>
              <a:rPr lang="en-US" dirty="0" smtClean="0"/>
              <a:t>Prince William </a:t>
            </a:r>
          </a:p>
          <a:p>
            <a:pPr lvl="1"/>
            <a:r>
              <a:rPr lang="en-US" dirty="0" smtClean="0"/>
              <a:t>Stafford </a:t>
            </a:r>
          </a:p>
          <a:p>
            <a:endParaRPr lang="en-US" dirty="0" smtClean="0"/>
          </a:p>
          <a:p>
            <a:r>
              <a:rPr lang="en-US" dirty="0" smtClean="0"/>
              <a:t>Membership – </a:t>
            </a:r>
            <a:r>
              <a:rPr lang="en-US" dirty="0" smtClean="0">
                <a:solidFill>
                  <a:srgbClr val="0000FF"/>
                </a:solidFill>
              </a:rPr>
              <a:t>582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Preponderance in 5 key counties </a:t>
            </a:r>
          </a:p>
          <a:p>
            <a:pPr lvl="1"/>
            <a:r>
              <a:rPr lang="en-US" dirty="0" smtClean="0"/>
              <a:t>Work Relocated (government &amp; corporation) </a:t>
            </a:r>
            <a:r>
              <a:rPr lang="en-US" sz="1700" dirty="0" smtClean="0"/>
              <a:t>TAD/TDY</a:t>
            </a:r>
          </a:p>
          <a:p>
            <a:pPr lvl="1"/>
            <a:r>
              <a:rPr lang="en-US" dirty="0" smtClean="0"/>
              <a:t>Out-of-State (retirees, members who </a:t>
            </a:r>
            <a:r>
              <a:rPr lang="en-US" dirty="0" smtClean="0"/>
              <a:t>‘like’ </a:t>
            </a:r>
            <a:r>
              <a:rPr lang="en-US" dirty="0" smtClean="0"/>
              <a:t>us)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8"/>
    </mc:Choice>
    <mc:Fallback xmlns="">
      <p:transition spd="slow" advTm="704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9546</TotalTime>
  <Words>1244</Words>
  <Application>Microsoft Office PowerPoint</Application>
  <PresentationFormat>On-screen Show (4:3)</PresentationFormat>
  <Paragraphs>312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ASQ Sections</vt:lpstr>
      <vt:lpstr>To Our New Members &amp; Guests…</vt:lpstr>
      <vt:lpstr>ASQ Organization </vt:lpstr>
      <vt:lpstr>Section Organization </vt:lpstr>
      <vt:lpstr>Sister Section Locations (05nn)</vt:lpstr>
      <vt:lpstr>United States &amp; Canada</vt:lpstr>
      <vt:lpstr>Section 0511 Origins </vt:lpstr>
      <vt:lpstr>Section 0511 Original Benefits </vt:lpstr>
      <vt:lpstr>Section 0511 – Factoids</vt:lpstr>
      <vt:lpstr>Section 0511 in 2015 </vt:lpstr>
      <vt:lpstr>Certification Exams (17 Certifications)</vt:lpstr>
      <vt:lpstr>Rules of Thumb:  Registration &amp; Exam </vt:lpstr>
      <vt:lpstr>ASQ Exam Prep Classes </vt:lpstr>
      <vt:lpstr>Saturday Exam Dates</vt:lpstr>
      <vt:lpstr>ASQ World Exam Date</vt:lpstr>
      <vt:lpstr>Certification Renewals</vt:lpstr>
      <vt:lpstr>Recertification </vt:lpstr>
      <vt:lpstr>Special Interest Groups (SIG) </vt:lpstr>
      <vt:lpstr>Section 0511 Board Members (1 of 3)</vt:lpstr>
      <vt:lpstr>Section 0511 Board Members (2 of 3) </vt:lpstr>
      <vt:lpstr>Section 0511 Board Members (3 of 3) </vt:lpstr>
      <vt:lpstr>Our Innovations </vt:lpstr>
      <vt:lpstr>Impact Beyond Northern Virginia </vt:lpstr>
      <vt:lpstr>All-New ASQ Polo Shirts</vt:lpstr>
      <vt:lpstr>Upcoming Conferences (1 of 1)</vt:lpstr>
      <vt:lpstr>SIG Meetings </vt:lpstr>
      <vt:lpstr>Next Section 0511 Dinner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 World Conference – 2015</dc:title>
  <dc:creator>Gregg</dc:creator>
  <cp:lastModifiedBy>Gregg</cp:lastModifiedBy>
  <cp:revision>222</cp:revision>
  <cp:lastPrinted>2016-01-13T00:49:54Z</cp:lastPrinted>
  <dcterms:created xsi:type="dcterms:W3CDTF">2015-05-07T03:03:10Z</dcterms:created>
  <dcterms:modified xsi:type="dcterms:W3CDTF">2016-02-10T19:35:53Z</dcterms:modified>
</cp:coreProperties>
</file>