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1"/>
  </p:notesMasterIdLst>
  <p:handoutMasterIdLst>
    <p:handoutMasterId r:id="rId22"/>
  </p:handoutMasterIdLst>
  <p:sldIdLst>
    <p:sldId id="308" r:id="rId2"/>
    <p:sldId id="322" r:id="rId3"/>
    <p:sldId id="341" r:id="rId4"/>
    <p:sldId id="340" r:id="rId5"/>
    <p:sldId id="290" r:id="rId6"/>
    <p:sldId id="324" r:id="rId7"/>
    <p:sldId id="336" r:id="rId8"/>
    <p:sldId id="319" r:id="rId9"/>
    <p:sldId id="337" r:id="rId10"/>
    <p:sldId id="310" r:id="rId11"/>
    <p:sldId id="309" r:id="rId12"/>
    <p:sldId id="317" r:id="rId13"/>
    <p:sldId id="313" r:id="rId14"/>
    <p:sldId id="314" r:id="rId15"/>
    <p:sldId id="338" r:id="rId16"/>
    <p:sldId id="342" r:id="rId17"/>
    <p:sldId id="343" r:id="rId18"/>
    <p:sldId id="344" r:id="rId19"/>
    <p:sldId id="345" r:id="rId20"/>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ster, Susan" initials="LS"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8A2"/>
    <a:srgbClr val="1A5B90"/>
    <a:srgbClr val="081B58"/>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55" autoAdjust="0"/>
    <p:restoredTop sz="86446" autoAdjust="0"/>
  </p:normalViewPr>
  <p:slideViewPr>
    <p:cSldViewPr>
      <p:cViewPr varScale="1">
        <p:scale>
          <a:sx n="58" d="100"/>
          <a:sy n="58" d="100"/>
        </p:scale>
        <p:origin x="-1176" y="-104"/>
      </p:cViewPr>
      <p:guideLst>
        <p:guide orient="horz" pos="2160"/>
        <p:guide pos="2880"/>
      </p:guideLst>
    </p:cSldViewPr>
  </p:slideViewPr>
  <p:outlineViewPr>
    <p:cViewPr>
      <p:scale>
        <a:sx n="25" d="100"/>
        <a:sy n="25" d="100"/>
      </p:scale>
      <p:origin x="0" y="43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99331" name="Rectangle 3"/>
          <p:cNvSpPr>
            <a:spLocks noGrp="1" noChangeArrowheads="1"/>
          </p:cNvSpPr>
          <p:nvPr>
            <p:ph type="dt" sz="quarter"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99332" name="Rectangle 4"/>
          <p:cNvSpPr>
            <a:spLocks noGrp="1" noChangeArrowheads="1"/>
          </p:cNvSpPr>
          <p:nvPr>
            <p:ph type="ftr" sz="quarter" idx="2"/>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99333" name="Rectangle 5"/>
          <p:cNvSpPr>
            <a:spLocks noGrp="1" noChangeArrowheads="1"/>
          </p:cNvSpPr>
          <p:nvPr>
            <p:ph type="sldNum" sz="quarter" idx="3"/>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49E257C-B0DE-498A-8E6E-4B671F93D16C}" type="slidenum">
              <a:rPr lang="en-US"/>
              <a:pPr>
                <a:defRPr/>
              </a:pPr>
              <a:t>‹#›</a:t>
            </a:fld>
            <a:endParaRPr lang="en-US" dirty="0"/>
          </a:p>
        </p:txBody>
      </p:sp>
    </p:spTree>
    <p:extLst>
      <p:ext uri="{BB962C8B-B14F-4D97-AF65-F5344CB8AC3E}">
        <p14:creationId xmlns:p14="http://schemas.microsoft.com/office/powerpoint/2010/main" val="210224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2120"/>
          </a:xfrm>
          <a:prstGeom prst="rect">
            <a:avLst/>
          </a:prstGeom>
        </p:spPr>
        <p:txBody>
          <a:bodyPr vert="horz" lIns="91440" tIns="45720" rIns="91440" bIns="45720" rtlCol="0"/>
          <a:lstStyle>
            <a:lvl1pPr algn="r">
              <a:defRPr sz="1200"/>
            </a:lvl1pPr>
          </a:lstStyle>
          <a:p>
            <a:fld id="{1BBEB8C5-4D4C-4978-9048-2E0944017E09}" type="datetimeFigureOut">
              <a:rPr lang="en-US" smtClean="0"/>
              <a:pPr/>
              <a:t>8 Mar 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767"/>
            <a:ext cx="5608320" cy="41559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lIns="91440" tIns="45720" rIns="91440" bIns="45720" rtlCol="0" anchor="b"/>
          <a:lstStyle>
            <a:lvl1pPr algn="r">
              <a:defRPr sz="1200"/>
            </a:lvl1pPr>
          </a:lstStyle>
          <a:p>
            <a:fld id="{7437B828-6748-4635-96A3-E5D387EC81A0}" type="slidenum">
              <a:rPr lang="en-US" smtClean="0"/>
              <a:pPr/>
              <a:t>‹#›</a:t>
            </a:fld>
            <a:endParaRPr lang="en-US" dirty="0"/>
          </a:p>
        </p:txBody>
      </p:sp>
    </p:spTree>
    <p:extLst>
      <p:ext uri="{BB962C8B-B14F-4D97-AF65-F5344CB8AC3E}">
        <p14:creationId xmlns:p14="http://schemas.microsoft.com/office/powerpoint/2010/main" val="316217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D44132-0461-4A85-BEF0-C89649B76442}" type="slidenum">
              <a:rPr lang="en-US" smtClean="0"/>
              <a:pPr/>
              <a:t>1</a:t>
            </a:fld>
            <a:endParaRPr lang="en-US" dirty="0"/>
          </a:p>
        </p:txBody>
      </p:sp>
    </p:spTree>
    <p:extLst>
      <p:ext uri="{BB962C8B-B14F-4D97-AF65-F5344CB8AC3E}">
        <p14:creationId xmlns:p14="http://schemas.microsoft.com/office/powerpoint/2010/main" val="80740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2" descr="Title_Slide_v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65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4DA2F32-A367-41DB-841F-3EDD4D19D712}" type="slidenum">
              <a:rPr lang="en-US" smtClean="0"/>
              <a:pPr>
                <a:defRPr/>
              </a:pPr>
              <a:t>‹#›</a:t>
            </a:fld>
            <a:endParaRPr lang="en-US" dirty="0"/>
          </a:p>
        </p:txBody>
      </p:sp>
    </p:spTree>
    <p:extLst>
      <p:ext uri="{BB962C8B-B14F-4D97-AF65-F5344CB8AC3E}">
        <p14:creationId xmlns:p14="http://schemas.microsoft.com/office/powerpoint/2010/main" val="228457960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03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0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A80CE17-A956-41D2-8A09-8860F6B1AA06}" type="slidenum">
              <a:rPr lang="en-US" smtClean="0"/>
              <a:pPr>
                <a:defRPr/>
              </a:pPr>
              <a:t>‹#›</a:t>
            </a:fld>
            <a:endParaRPr lang="en-US" dirty="0"/>
          </a:p>
        </p:txBody>
      </p:sp>
    </p:spTree>
    <p:extLst>
      <p:ext uri="{BB962C8B-B14F-4D97-AF65-F5344CB8AC3E}">
        <p14:creationId xmlns:p14="http://schemas.microsoft.com/office/powerpoint/2010/main" val="74294110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82511AF-71E9-4A31-99B7-F065B9BCA2E8}" type="slidenum">
              <a:rPr lang="en-US" smtClean="0"/>
              <a:pPr>
                <a:defRPr/>
              </a:pPr>
              <a:t>‹#›</a:t>
            </a:fld>
            <a:endParaRPr lang="en-US" dirty="0"/>
          </a:p>
        </p:txBody>
      </p:sp>
    </p:spTree>
    <p:extLst>
      <p:ext uri="{BB962C8B-B14F-4D97-AF65-F5344CB8AC3E}">
        <p14:creationId xmlns:p14="http://schemas.microsoft.com/office/powerpoint/2010/main" val="337526203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EE6F985-EE56-44AB-B4C8-D7B13FEA0E18}" type="slidenum">
              <a:rPr lang="en-US" smtClean="0"/>
              <a:pPr>
                <a:defRPr/>
              </a:pPr>
              <a:t>‹#›</a:t>
            </a:fld>
            <a:endParaRPr lang="en-US" dirty="0"/>
          </a:p>
        </p:txBody>
      </p:sp>
    </p:spTree>
    <p:extLst>
      <p:ext uri="{BB962C8B-B14F-4D97-AF65-F5344CB8AC3E}">
        <p14:creationId xmlns:p14="http://schemas.microsoft.com/office/powerpoint/2010/main" val="422787338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25"/>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08125"/>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CB1584A-C08F-4CB1-92F8-AE364102F16C}" type="slidenum">
              <a:rPr lang="en-US" smtClean="0"/>
              <a:pPr>
                <a:defRPr/>
              </a:pPr>
              <a:t>‹#›</a:t>
            </a:fld>
            <a:endParaRPr lang="en-US" dirty="0"/>
          </a:p>
        </p:txBody>
      </p:sp>
    </p:spTree>
    <p:extLst>
      <p:ext uri="{BB962C8B-B14F-4D97-AF65-F5344CB8AC3E}">
        <p14:creationId xmlns:p14="http://schemas.microsoft.com/office/powerpoint/2010/main" val="164323416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79D87E2-8C41-41A0-9873-F72A1D749853}" type="slidenum">
              <a:rPr lang="en-US" smtClean="0"/>
              <a:pPr>
                <a:defRPr/>
              </a:pPr>
              <a:t>‹#›</a:t>
            </a:fld>
            <a:endParaRPr lang="en-US" dirty="0"/>
          </a:p>
        </p:txBody>
      </p:sp>
    </p:spTree>
    <p:extLst>
      <p:ext uri="{BB962C8B-B14F-4D97-AF65-F5344CB8AC3E}">
        <p14:creationId xmlns:p14="http://schemas.microsoft.com/office/powerpoint/2010/main" val="336838433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E930604-4526-435B-8654-36146FA8C891}" type="slidenum">
              <a:rPr lang="en-US" smtClean="0"/>
              <a:pPr>
                <a:defRPr/>
              </a:pPr>
              <a:t>‹#›</a:t>
            </a:fld>
            <a:endParaRPr lang="en-US" dirty="0"/>
          </a:p>
        </p:txBody>
      </p:sp>
    </p:spTree>
    <p:extLst>
      <p:ext uri="{BB962C8B-B14F-4D97-AF65-F5344CB8AC3E}">
        <p14:creationId xmlns:p14="http://schemas.microsoft.com/office/powerpoint/2010/main" val="288853286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8F5545-2751-4126-ABC8-37462BDDD2FF}" type="slidenum">
              <a:rPr lang="en-US" smtClean="0"/>
              <a:pPr>
                <a:defRPr/>
              </a:pPr>
              <a:t>‹#›</a:t>
            </a:fld>
            <a:endParaRPr lang="en-US" dirty="0"/>
          </a:p>
        </p:txBody>
      </p:sp>
    </p:spTree>
    <p:extLst>
      <p:ext uri="{BB962C8B-B14F-4D97-AF65-F5344CB8AC3E}">
        <p14:creationId xmlns:p14="http://schemas.microsoft.com/office/powerpoint/2010/main" val="380290067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AE8B3E2-91BC-4C6E-B396-0AE9CD9421AA}" type="slidenum">
              <a:rPr lang="en-US" smtClean="0"/>
              <a:pPr>
                <a:defRPr/>
              </a:pPr>
              <a:t>‹#›</a:t>
            </a:fld>
            <a:endParaRPr lang="en-US" dirty="0"/>
          </a:p>
        </p:txBody>
      </p:sp>
    </p:spTree>
    <p:extLst>
      <p:ext uri="{BB962C8B-B14F-4D97-AF65-F5344CB8AC3E}">
        <p14:creationId xmlns:p14="http://schemas.microsoft.com/office/powerpoint/2010/main" val="391267327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95DD347-D1CA-4727-8222-25FC1E9B53D3}" type="slidenum">
              <a:rPr lang="en-US" smtClean="0"/>
              <a:pPr>
                <a:defRPr/>
              </a:pPr>
              <a:t>‹#›</a:t>
            </a:fld>
            <a:endParaRPr lang="en-US" dirty="0"/>
          </a:p>
        </p:txBody>
      </p:sp>
    </p:spTree>
    <p:extLst>
      <p:ext uri="{BB962C8B-B14F-4D97-AF65-F5344CB8AC3E}">
        <p14:creationId xmlns:p14="http://schemas.microsoft.com/office/powerpoint/2010/main" val="311004617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gradFill rotWithShape="1">
            <a:gsLst>
              <a:gs pos="0">
                <a:srgbClr val="B5D1F9"/>
              </a:gs>
              <a:gs pos="50000">
                <a:schemeClr val="bg1"/>
              </a:gs>
              <a:gs pos="100000">
                <a:srgbClr val="B5D1F9"/>
              </a:gs>
            </a:gsLst>
            <a:lin ang="0" scaled="1"/>
          </a:gradFill>
          <a:ln w="9525">
            <a:noFill/>
            <a:miter lim="800000"/>
            <a:headEnd/>
            <a:tailEnd/>
          </a:ln>
          <a:effectLst/>
        </p:spPr>
        <p:txBody>
          <a:bodyPr vert="horz" wrap="square" lIns="457200" tIns="45720" rIns="45720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081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162800" y="6324600"/>
            <a:ext cx="182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ClrTx/>
              <a:buFontTx/>
              <a:buNone/>
              <a:defRPr sz="1400">
                <a:solidFill>
                  <a:schemeClr val="tx2"/>
                </a:solidFill>
                <a:latin typeface="Arial" charset="0"/>
              </a:defRPr>
            </a:lvl1pPr>
          </a:lstStyle>
          <a:p>
            <a:pPr>
              <a:defRPr/>
            </a:pPr>
            <a:fld id="{29FD4BEA-91A2-4E3A-8ADE-1D9587957FFD}" type="slidenum">
              <a:rPr lang="en-US" smtClean="0"/>
              <a:pPr>
                <a:defRPr/>
              </a:pPr>
              <a:t>‹#›</a:t>
            </a:fld>
            <a:endParaRPr lang="en-US" dirty="0"/>
          </a:p>
        </p:txBody>
      </p:sp>
      <p:pic>
        <p:nvPicPr>
          <p:cNvPr id="1029" name="Picture 11" descr="TRI_newslidelogo"/>
          <p:cNvPicPr>
            <a:picLocks noChangeAspect="1" noChangeArrowheads="1"/>
          </p:cNvPicPr>
          <p:nvPr/>
        </p:nvPicPr>
        <p:blipFill>
          <a:blip r:embed="rId13" cstate="print">
            <a:extLst>
              <a:ext uri="{28A0092B-C50C-407E-A947-70E740481C1C}">
                <a14:useLocalDpi xmlns:a14="http://schemas.microsoft.com/office/drawing/2010/main" val="0"/>
              </a:ext>
            </a:extLst>
          </a:blip>
          <a:srcRect r="55882" b="22281"/>
          <a:stretch>
            <a:fillRect/>
          </a:stretch>
        </p:blipFill>
        <p:spPr bwMode="auto">
          <a:xfrm>
            <a:off x="152400" y="6477000"/>
            <a:ext cx="3048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p:random/>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400" b="1">
          <a:solidFill>
            <a:schemeClr val="tx2"/>
          </a:solidFill>
          <a:latin typeface="+mj-lt"/>
          <a:ea typeface="+mj-ea"/>
          <a:cs typeface="+mj-cs"/>
        </a:defRPr>
      </a:lvl1pPr>
      <a:lvl2pPr algn="l" rtl="0" eaLnBrk="1" fontAlgn="base" hangingPunct="1">
        <a:spcBef>
          <a:spcPct val="0"/>
        </a:spcBef>
        <a:spcAft>
          <a:spcPct val="0"/>
        </a:spcAft>
        <a:defRPr sz="3400" b="1">
          <a:solidFill>
            <a:schemeClr val="tx2"/>
          </a:solidFill>
          <a:latin typeface="Franklin Gothic Demi" pitchFamily="34" charset="0"/>
        </a:defRPr>
      </a:lvl2pPr>
      <a:lvl3pPr algn="l" rtl="0" eaLnBrk="1" fontAlgn="base" hangingPunct="1">
        <a:spcBef>
          <a:spcPct val="0"/>
        </a:spcBef>
        <a:spcAft>
          <a:spcPct val="0"/>
        </a:spcAft>
        <a:defRPr sz="3400" b="1">
          <a:solidFill>
            <a:schemeClr val="tx2"/>
          </a:solidFill>
          <a:latin typeface="Franklin Gothic Demi" pitchFamily="34" charset="0"/>
        </a:defRPr>
      </a:lvl3pPr>
      <a:lvl4pPr algn="l" rtl="0" eaLnBrk="1" fontAlgn="base" hangingPunct="1">
        <a:spcBef>
          <a:spcPct val="0"/>
        </a:spcBef>
        <a:spcAft>
          <a:spcPct val="0"/>
        </a:spcAft>
        <a:defRPr sz="3400" b="1">
          <a:solidFill>
            <a:schemeClr val="tx2"/>
          </a:solidFill>
          <a:latin typeface="Franklin Gothic Demi" pitchFamily="34" charset="0"/>
        </a:defRPr>
      </a:lvl4pPr>
      <a:lvl5pPr algn="l" rtl="0" eaLnBrk="1" fontAlgn="base" hangingPunct="1">
        <a:spcBef>
          <a:spcPct val="0"/>
        </a:spcBef>
        <a:spcAft>
          <a:spcPct val="0"/>
        </a:spcAft>
        <a:defRPr sz="3400" b="1">
          <a:solidFill>
            <a:schemeClr val="tx2"/>
          </a:solidFill>
          <a:latin typeface="Franklin Gothic Demi" pitchFamily="34" charset="0"/>
        </a:defRPr>
      </a:lvl5pPr>
      <a:lvl6pPr marL="457200" algn="l" rtl="0" eaLnBrk="1" fontAlgn="base" hangingPunct="1">
        <a:spcBef>
          <a:spcPct val="0"/>
        </a:spcBef>
        <a:spcAft>
          <a:spcPct val="0"/>
        </a:spcAft>
        <a:defRPr sz="3400" b="1">
          <a:solidFill>
            <a:schemeClr val="tx2"/>
          </a:solidFill>
          <a:latin typeface="Franklin Gothic Demi" pitchFamily="34" charset="0"/>
        </a:defRPr>
      </a:lvl6pPr>
      <a:lvl7pPr marL="914400" algn="l" rtl="0" eaLnBrk="1" fontAlgn="base" hangingPunct="1">
        <a:spcBef>
          <a:spcPct val="0"/>
        </a:spcBef>
        <a:spcAft>
          <a:spcPct val="0"/>
        </a:spcAft>
        <a:defRPr sz="3400" b="1">
          <a:solidFill>
            <a:schemeClr val="tx2"/>
          </a:solidFill>
          <a:latin typeface="Franklin Gothic Demi" pitchFamily="34" charset="0"/>
        </a:defRPr>
      </a:lvl7pPr>
      <a:lvl8pPr marL="1371600" algn="l" rtl="0" eaLnBrk="1" fontAlgn="base" hangingPunct="1">
        <a:spcBef>
          <a:spcPct val="0"/>
        </a:spcBef>
        <a:spcAft>
          <a:spcPct val="0"/>
        </a:spcAft>
        <a:defRPr sz="3400" b="1">
          <a:solidFill>
            <a:schemeClr val="tx2"/>
          </a:solidFill>
          <a:latin typeface="Franklin Gothic Demi" pitchFamily="34" charset="0"/>
        </a:defRPr>
      </a:lvl8pPr>
      <a:lvl9pPr marL="1828800" algn="l" rtl="0" eaLnBrk="1" fontAlgn="base" hangingPunct="1">
        <a:spcBef>
          <a:spcPct val="0"/>
        </a:spcBef>
        <a:spcAft>
          <a:spcPct val="0"/>
        </a:spcAft>
        <a:defRPr sz="3400" b="1">
          <a:solidFill>
            <a:schemeClr val="tx2"/>
          </a:solidFill>
          <a:latin typeface="Franklin Gothic Demi" pitchFamily="34" charset="0"/>
        </a:defRPr>
      </a:lvl9pPr>
    </p:titleStyle>
    <p:bodyStyle>
      <a:lvl1pPr marL="342900" indent="-342900" algn="l" rtl="0" eaLnBrk="1" fontAlgn="base" hangingPunct="1">
        <a:spcBef>
          <a:spcPct val="20000"/>
        </a:spcBef>
        <a:spcAft>
          <a:spcPct val="0"/>
        </a:spcAft>
        <a:buClr>
          <a:schemeClr val="accent1"/>
        </a:buClr>
        <a:buFont typeface="Times" pitchFamily="18" charset="0"/>
        <a:defRPr sz="2800">
          <a:solidFill>
            <a:schemeClr val="tx2"/>
          </a:solidFill>
          <a:latin typeface="+mn-lt"/>
          <a:ea typeface="+mn-ea"/>
          <a:cs typeface="+mn-cs"/>
        </a:defRPr>
      </a:lvl1pPr>
      <a:lvl2pPr marL="463550" indent="-349250" algn="l" rtl="0" eaLnBrk="1" fontAlgn="base" hangingPunct="1">
        <a:spcBef>
          <a:spcPct val="20000"/>
        </a:spcBef>
        <a:spcAft>
          <a:spcPct val="0"/>
        </a:spcAft>
        <a:buClr>
          <a:schemeClr val="tx2"/>
        </a:buClr>
        <a:buSzPct val="70000"/>
        <a:buFont typeface="WP IconicSymbolsA" pitchFamily="2" charset="2"/>
        <a:buChar char=""/>
        <a:defRPr sz="2400">
          <a:solidFill>
            <a:srgbClr val="111111"/>
          </a:solidFill>
          <a:latin typeface="Franklin Gothic Book" pitchFamily="34" charset="0"/>
        </a:defRPr>
      </a:lvl2pPr>
      <a:lvl3pPr marL="914400" indent="-231775" algn="l" rtl="0" eaLnBrk="1" fontAlgn="base" hangingPunct="1">
        <a:spcBef>
          <a:spcPct val="20000"/>
        </a:spcBef>
        <a:spcAft>
          <a:spcPct val="0"/>
        </a:spcAft>
        <a:buFont typeface="Wingdings" pitchFamily="2" charset="2"/>
        <a:buChar char="§"/>
        <a:defRPr sz="2000">
          <a:solidFill>
            <a:srgbClr val="111111"/>
          </a:solidFill>
          <a:latin typeface="Franklin Gothic Book" pitchFamily="34" charset="0"/>
        </a:defRPr>
      </a:lvl3pPr>
      <a:lvl4pPr marL="1377950" indent="-231775" algn="l" rtl="0" eaLnBrk="1" fontAlgn="base" hangingPunct="1">
        <a:spcBef>
          <a:spcPct val="20000"/>
        </a:spcBef>
        <a:spcAft>
          <a:spcPct val="0"/>
        </a:spcAft>
        <a:buFont typeface="Arial" charset="0"/>
        <a:buChar char="•"/>
        <a:defRPr sz="2000">
          <a:solidFill>
            <a:srgbClr val="111111"/>
          </a:solidFill>
          <a:latin typeface="Franklin Gothic Book" pitchFamily="34" charset="0"/>
        </a:defRPr>
      </a:lvl4pPr>
      <a:lvl5pPr marL="18288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5pPr>
      <a:lvl6pPr marL="22860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6pPr>
      <a:lvl7pPr marL="27432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7pPr>
      <a:lvl8pPr marL="32004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8pPr>
      <a:lvl9pPr marL="36576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leister@tech-res.com" TargetMode="External"/><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743200"/>
            <a:ext cx="9144000" cy="4114800"/>
          </a:xfrm>
        </p:spPr>
        <p:txBody>
          <a:bodyPr/>
          <a:lstStyle/>
          <a:p>
            <a:pPr algn="ctr"/>
            <a:r>
              <a:rPr lang="en-US" sz="3200" dirty="0" smtClean="0"/>
              <a:t>Compliance Challenges in Clinical Research Naïve Locations: Case Study “STRIVE Clinical Trial for Ebola Vaccine in Sierra Leone”</a:t>
            </a:r>
            <a:r>
              <a:rPr lang="en-US" dirty="0"/>
              <a:t/>
            </a:r>
            <a:br>
              <a:rPr lang="en-US" dirty="0"/>
            </a:br>
            <a:r>
              <a:rPr lang="en-US" dirty="0" smtClean="0"/>
              <a:t/>
            </a:r>
            <a:br>
              <a:rPr lang="en-US" dirty="0" smtClean="0"/>
            </a:br>
            <a:r>
              <a:rPr lang="en-US" sz="1600" dirty="0" smtClean="0"/>
              <a:t>Presented By </a:t>
            </a:r>
            <a:br>
              <a:rPr lang="en-US" sz="1600" dirty="0" smtClean="0"/>
            </a:br>
            <a:r>
              <a:rPr lang="en-US" sz="1600" dirty="0" smtClean="0"/>
              <a:t>Seema Garg, MS, MBA, CQA, CSGB</a:t>
            </a:r>
            <a:br>
              <a:rPr lang="en-US" sz="1600" dirty="0" smtClean="0"/>
            </a:br>
            <a:r>
              <a:rPr lang="en-US" sz="1600" dirty="0"/>
              <a:t>Manager, Quality Assurance </a:t>
            </a:r>
            <a:br>
              <a:rPr lang="en-US" sz="1600" dirty="0"/>
            </a:br>
            <a:r>
              <a:rPr lang="en-US" sz="1600" dirty="0"/>
              <a:t>Technical Resources International, Inc.</a:t>
            </a:r>
            <a:br>
              <a:rPr lang="en-US" sz="1600" dirty="0"/>
            </a:br>
            <a:r>
              <a:rPr lang="en-US" sz="1600" dirty="0"/>
              <a:t>Direct Line:  (301) 897-7144</a:t>
            </a:r>
            <a:br>
              <a:rPr lang="en-US" sz="1600" dirty="0"/>
            </a:br>
            <a:r>
              <a:rPr lang="en-US" sz="1600" dirty="0"/>
              <a:t>Main Line:  (301) 564-6400</a:t>
            </a:r>
            <a:br>
              <a:rPr lang="en-US" sz="1600" dirty="0"/>
            </a:br>
            <a:r>
              <a:rPr lang="en-US" sz="1600" dirty="0"/>
              <a:t>Fax:  (301) 897-7403</a:t>
            </a:r>
            <a:br>
              <a:rPr lang="en-US" sz="1600" dirty="0"/>
            </a:br>
            <a:r>
              <a:rPr lang="en-US" sz="1600" u="sng" dirty="0"/>
              <a:t>sgarg</a:t>
            </a:r>
            <a:r>
              <a:rPr lang="en-US" sz="1600" u="sng" dirty="0">
                <a:hlinkClick r:id="rId3" tooltip="mailto:kserreno@tech-res.com"/>
              </a:rPr>
              <a:t>@tech-res.com</a:t>
            </a:r>
            <a:r>
              <a:rPr lang="en-US" sz="1600" dirty="0" smtClean="0"/>
              <a:t/>
            </a:r>
            <a:br>
              <a:rPr lang="en-US" sz="1600" dirty="0" smtClean="0"/>
            </a:br>
            <a:endParaRPr 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57200"/>
            <a:ext cx="1752600" cy="1676400"/>
          </a:xfrm>
          <a:prstGeom prst="rect">
            <a:avLst/>
          </a:prstGeom>
        </p:spPr>
      </p:pic>
    </p:spTree>
    <p:extLst>
      <p:ext uri="{BB962C8B-B14F-4D97-AF65-F5344CB8AC3E}">
        <p14:creationId xmlns:p14="http://schemas.microsoft.com/office/powerpoint/2010/main" val="1281536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a:t>Challenge: Subject </a:t>
            </a:r>
            <a:r>
              <a:rPr lang="en-US" sz="3600" u="sng" dirty="0" smtClean="0"/>
              <a:t>Follow-up</a:t>
            </a:r>
            <a:endParaRPr lang="en-US" u="sng" dirty="0"/>
          </a:p>
        </p:txBody>
      </p:sp>
      <p:sp>
        <p:nvSpPr>
          <p:cNvPr id="3" name="Rectangle 3"/>
          <p:cNvSpPr txBox="1">
            <a:spLocks noChangeArrowheads="1"/>
          </p:cNvSpPr>
          <p:nvPr/>
        </p:nvSpPr>
        <p:spPr bwMode="auto">
          <a:xfrm>
            <a:off x="381000" y="1143000"/>
            <a:ext cx="8763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buClr>
                <a:schemeClr val="accent1"/>
              </a:buClr>
              <a:buSzPct val="100000"/>
              <a:buFont typeface="Wingdings" pitchFamily="2" charset="2"/>
              <a:buChar char="v"/>
            </a:pPr>
            <a:r>
              <a:rPr lang="en-US" sz="2400" dirty="0" smtClean="0">
                <a:solidFill>
                  <a:srgbClr val="0838A2"/>
                </a:solidFill>
              </a:rPr>
              <a:t>The study required several follow-ups of the subject as each subject was followed for any adverse event or change in their situation for 6 months</a:t>
            </a:r>
          </a:p>
          <a:p>
            <a:pPr lvl="1" eaLnBrk="1" hangingPunct="1">
              <a:buClr>
                <a:schemeClr val="accent1"/>
              </a:buClr>
              <a:buSzPct val="100000"/>
              <a:buFont typeface="Wingdings" pitchFamily="2" charset="2"/>
              <a:buChar char="v"/>
            </a:pPr>
            <a:r>
              <a:rPr lang="en-US" dirty="0" smtClean="0">
                <a:solidFill>
                  <a:srgbClr val="0838A2"/>
                </a:solidFill>
              </a:rPr>
              <a:t>Most of the country does not have road names or house/apartment #s</a:t>
            </a:r>
          </a:p>
          <a:p>
            <a:pPr lvl="1" eaLnBrk="1" hangingPunct="1">
              <a:buClr>
                <a:schemeClr val="accent1"/>
              </a:buClr>
              <a:buSzPct val="100000"/>
              <a:buFont typeface="Wingdings" pitchFamily="2" charset="2"/>
              <a:buChar char="v"/>
            </a:pPr>
            <a:r>
              <a:rPr lang="en-US" dirty="0" smtClean="0">
                <a:solidFill>
                  <a:srgbClr val="0838A2"/>
                </a:solidFill>
              </a:rPr>
              <a:t>Most of the population does not possess phones or devices to stay connected</a:t>
            </a:r>
          </a:p>
          <a:p>
            <a:pPr eaLnBrk="1" hangingPunct="1">
              <a:buClr>
                <a:schemeClr val="accent1"/>
              </a:buClr>
              <a:buSzPct val="100000"/>
              <a:buFont typeface="Wingdings" pitchFamily="2" charset="2"/>
              <a:buChar char="v"/>
            </a:pPr>
            <a:r>
              <a:rPr lang="en-US" dirty="0" smtClean="0">
                <a:solidFill>
                  <a:schemeClr val="accent1"/>
                </a:solidFill>
              </a:rPr>
              <a:t>CDC issued a mobile phone to each subject that they could use to call the data centers</a:t>
            </a:r>
          </a:p>
          <a:p>
            <a:pPr eaLnBrk="1" hangingPunct="1">
              <a:buClr>
                <a:schemeClr val="accent1"/>
              </a:buClr>
              <a:buSzPct val="100000"/>
              <a:buFont typeface="Wingdings" pitchFamily="2" charset="2"/>
              <a:buChar char="v"/>
            </a:pPr>
            <a:r>
              <a:rPr lang="en-US" dirty="0" smtClean="0">
                <a:solidFill>
                  <a:schemeClr val="accent1"/>
                </a:solidFill>
              </a:rPr>
              <a:t>Each subject file included 2 additional contacts to facilitate tracking, if needed</a:t>
            </a:r>
          </a:p>
          <a:p>
            <a:pPr eaLnBrk="1" hangingPunct="1">
              <a:buClr>
                <a:schemeClr val="accent1"/>
              </a:buClr>
              <a:buSzPct val="100000"/>
              <a:buFont typeface="Wingdings" pitchFamily="2" charset="2"/>
              <a:buChar char="v"/>
            </a:pPr>
            <a:endParaRPr lang="en-US" dirty="0" smtClean="0">
              <a:solidFill>
                <a:srgbClr val="0838A2"/>
              </a:solidFill>
            </a:endParaRPr>
          </a:p>
        </p:txBody>
      </p:sp>
    </p:spTree>
    <p:extLst>
      <p:ext uri="{BB962C8B-B14F-4D97-AF65-F5344CB8AC3E}">
        <p14:creationId xmlns:p14="http://schemas.microsoft.com/office/powerpoint/2010/main" val="76785728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a:t>Challenge: </a:t>
            </a:r>
            <a:r>
              <a:rPr lang="en-US" sz="3200" u="sng" dirty="0" smtClean="0"/>
              <a:t>Credential Verification</a:t>
            </a:r>
            <a:endParaRPr lang="en-US" b="0" u="sng" dirty="0"/>
          </a:p>
        </p:txBody>
      </p:sp>
      <p:sp>
        <p:nvSpPr>
          <p:cNvPr id="3" name="Rectangle 3"/>
          <p:cNvSpPr txBox="1">
            <a:spLocks noChangeArrowheads="1"/>
          </p:cNvSpPr>
          <p:nvPr/>
        </p:nvSpPr>
        <p:spPr bwMode="auto">
          <a:xfrm>
            <a:off x="685800" y="1143000"/>
            <a:ext cx="84582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buClr>
                <a:schemeClr val="accent1"/>
              </a:buClr>
              <a:buSzPct val="100000"/>
              <a:buFont typeface="Wingdings" pitchFamily="2" charset="2"/>
              <a:buChar char="v"/>
            </a:pPr>
            <a:r>
              <a:rPr lang="en-US" dirty="0" smtClean="0">
                <a:solidFill>
                  <a:srgbClr val="0838A2"/>
                </a:solidFill>
              </a:rPr>
              <a:t>Most of the local study personnel were either government employees or medical students of the local Medical School, so their credentials were assumed to be filed with the government or the Medical School but were not available to audit</a:t>
            </a:r>
          </a:p>
          <a:p>
            <a:pPr lvl="1" eaLnBrk="1" hangingPunct="1">
              <a:buClr>
                <a:schemeClr val="accent1"/>
              </a:buClr>
              <a:buSzPct val="100000"/>
              <a:buFont typeface="Wingdings" pitchFamily="2" charset="2"/>
              <a:buChar char="v"/>
            </a:pPr>
            <a:r>
              <a:rPr lang="en-US" dirty="0" smtClean="0">
                <a:solidFill>
                  <a:srgbClr val="0838A2"/>
                </a:solidFill>
              </a:rPr>
              <a:t>Typically credentials of the medical staff are part of the Trial Master File and always available for inspections and audits. </a:t>
            </a:r>
          </a:p>
          <a:p>
            <a:pPr eaLnBrk="1" hangingPunct="1">
              <a:buClr>
                <a:schemeClr val="accent1"/>
              </a:buClr>
              <a:buSzPct val="100000"/>
              <a:buFont typeface="Wingdings" pitchFamily="2" charset="2"/>
              <a:buChar char="v"/>
            </a:pPr>
            <a:r>
              <a:rPr lang="en-US" dirty="0" smtClean="0">
                <a:solidFill>
                  <a:schemeClr val="accent1"/>
                </a:solidFill>
              </a:rPr>
              <a:t>After a few discussions the study managers agreed to obtain copies of study staff credentials.</a:t>
            </a:r>
            <a:endParaRPr lang="en-US" dirty="0">
              <a:solidFill>
                <a:schemeClr val="accent1"/>
              </a:solidFill>
            </a:endParaRPr>
          </a:p>
          <a:p>
            <a:pPr lvl="1" eaLnBrk="1" hangingPunct="1">
              <a:buClr>
                <a:schemeClr val="accent1"/>
              </a:buClr>
              <a:buSzPct val="100000"/>
            </a:pPr>
            <a:endParaRPr lang="en-US" dirty="0" smtClean="0">
              <a:solidFill>
                <a:schemeClr val="tx2"/>
              </a:solidFill>
            </a:endParaRPr>
          </a:p>
        </p:txBody>
      </p:sp>
    </p:spTree>
    <p:extLst>
      <p:ext uri="{BB962C8B-B14F-4D97-AF65-F5344CB8AC3E}">
        <p14:creationId xmlns:p14="http://schemas.microsoft.com/office/powerpoint/2010/main" val="338380384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a:t>Challenge: Credential Verification</a:t>
            </a:r>
            <a:endParaRPr lang="en-US" u="sng" dirty="0"/>
          </a:p>
        </p:txBody>
      </p:sp>
      <p:sp>
        <p:nvSpPr>
          <p:cNvPr id="3" name="Rectangle 3"/>
          <p:cNvSpPr txBox="1">
            <a:spLocks noChangeArrowheads="1"/>
          </p:cNvSpPr>
          <p:nvPr/>
        </p:nvSpPr>
        <p:spPr bwMode="auto">
          <a:xfrm>
            <a:off x="533400" y="1143000"/>
            <a:ext cx="8153400" cy="502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chemeClr val="accent1"/>
              </a:buClr>
              <a:buSzPct val="100000"/>
              <a:buFont typeface="Wingdings" panose="05000000000000000000" pitchFamily="2" charset="2"/>
              <a:buChar char="v"/>
            </a:pPr>
            <a:r>
              <a:rPr lang="en-US" sz="2400" dirty="0" smtClean="0">
                <a:solidFill>
                  <a:srgbClr val="0838A2"/>
                </a:solidFill>
              </a:rPr>
              <a:t>There is a lack of standardization of services throughout the country, people are very helpful, however you cannot rely on being able to buy the same product or receive the same service again 2 weeks in a row or longer</a:t>
            </a:r>
          </a:p>
          <a:p>
            <a:pPr>
              <a:buClr>
                <a:schemeClr val="accent1"/>
              </a:buClr>
              <a:buSzPct val="100000"/>
              <a:buFont typeface="Wingdings" panose="05000000000000000000" pitchFamily="2" charset="2"/>
              <a:buChar char="v"/>
            </a:pPr>
            <a:r>
              <a:rPr lang="en-US" sz="2400" dirty="0" smtClean="0">
                <a:solidFill>
                  <a:schemeClr val="accent1"/>
                </a:solidFill>
              </a:rPr>
              <a:t>All trial related supplies were shipped from US, anything that was bought in country was bought in bulk to last through the study.</a:t>
            </a:r>
          </a:p>
          <a:p>
            <a:pPr lvl="1">
              <a:buClr>
                <a:schemeClr val="accent1"/>
              </a:buClr>
              <a:buSzPct val="100000"/>
              <a:buFont typeface="Wingdings" panose="05000000000000000000" pitchFamily="2" charset="2"/>
              <a:buChar char="v"/>
            </a:pPr>
            <a:r>
              <a:rPr lang="en-US" sz="2000" dirty="0" smtClean="0">
                <a:solidFill>
                  <a:schemeClr val="accent1"/>
                </a:solidFill>
              </a:rPr>
              <a:t>As study went along some Xerox vendors were identified to bulk copy the study forms etc.</a:t>
            </a:r>
          </a:p>
          <a:p>
            <a:pPr algn="just">
              <a:buClr>
                <a:schemeClr val="accent1"/>
              </a:buClr>
              <a:buSzPct val="100000"/>
              <a:buFont typeface="Wingdings" pitchFamily="2" charset="2"/>
              <a:buChar char="v"/>
            </a:pPr>
            <a:endParaRPr lang="en-US" dirty="0">
              <a:solidFill>
                <a:schemeClr val="tx2"/>
              </a:solidFill>
            </a:endParaRPr>
          </a:p>
          <a:p>
            <a:pPr lvl="1" eaLnBrk="1" hangingPunct="1"/>
            <a:endParaRPr lang="en-US" dirty="0" smtClean="0"/>
          </a:p>
          <a:p>
            <a:pPr marL="457200" lvl="1" indent="0" eaLnBrk="1" hangingPunct="1">
              <a:buNone/>
            </a:pPr>
            <a:endParaRPr lang="en-US" dirty="0" smtClean="0"/>
          </a:p>
        </p:txBody>
      </p:sp>
    </p:spTree>
    <p:extLst>
      <p:ext uri="{BB962C8B-B14F-4D97-AF65-F5344CB8AC3E}">
        <p14:creationId xmlns:p14="http://schemas.microsoft.com/office/powerpoint/2010/main" val="382548798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t>TRI Experience</a:t>
            </a:r>
          </a:p>
        </p:txBody>
      </p:sp>
      <p:sp>
        <p:nvSpPr>
          <p:cNvPr id="3" name="Rectangle 3"/>
          <p:cNvSpPr txBox="1">
            <a:spLocks noChangeArrowheads="1"/>
          </p:cNvSpPr>
          <p:nvPr/>
        </p:nvSpPr>
        <p:spPr bwMode="auto">
          <a:xfrm>
            <a:off x="609600" y="1295400"/>
            <a:ext cx="8001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chemeClr val="accent1"/>
              </a:buClr>
              <a:buSzPct val="100000"/>
              <a:buFont typeface="Wingdings" panose="05000000000000000000" pitchFamily="2" charset="2"/>
              <a:buChar char="v"/>
            </a:pPr>
            <a:r>
              <a:rPr lang="en-US" sz="2000" dirty="0" smtClean="0">
                <a:solidFill>
                  <a:srgbClr val="0838A2"/>
                </a:solidFill>
              </a:rPr>
              <a:t>TRI QA team currently has 12 auditors, 80% are CQA certified</a:t>
            </a:r>
            <a:r>
              <a:rPr lang="en-US" sz="2000" dirty="0" smtClean="0">
                <a:solidFill>
                  <a:schemeClr val="tx2"/>
                </a:solidFill>
              </a:rPr>
              <a:t>. </a:t>
            </a:r>
            <a:r>
              <a:rPr lang="en-US" sz="2000" dirty="0">
                <a:solidFill>
                  <a:schemeClr val="tx2"/>
                </a:solidFill>
              </a:rPr>
              <a:t>TRI’s auditors have on average 5 to 10 years of experience with CLIA (Clinical Laboratory Improvement Amendments), CAP (College of American Pathologists), EMA, ISO, Good Manufacturing Practices (GMP), Good Laboratory Practices (GLP), 21 CFR 58, 21 CFR 312, 21 CFR 812, 21 CFR 11, ICH E6, and the Bioresearch monitoring compliance program.</a:t>
            </a:r>
            <a:endParaRPr lang="en-US" sz="2000" dirty="0" smtClean="0">
              <a:solidFill>
                <a:schemeClr val="tx2"/>
              </a:solidFill>
            </a:endParaRPr>
          </a:p>
          <a:p>
            <a:pPr eaLnBrk="1" hangingPunct="1">
              <a:buClr>
                <a:schemeClr val="accent1"/>
              </a:buClr>
              <a:buSzPct val="100000"/>
              <a:buFont typeface="Wingdings" pitchFamily="2" charset="2"/>
              <a:buChar char="v"/>
            </a:pPr>
            <a:r>
              <a:rPr lang="en-US" sz="2000" dirty="0" smtClean="0">
                <a:solidFill>
                  <a:srgbClr val="0838A2"/>
                </a:solidFill>
              </a:rPr>
              <a:t>TRI team has conducted over 500 audits in the last 5 </a:t>
            </a:r>
            <a:r>
              <a:rPr lang="en-US" sz="2000" dirty="0" smtClean="0">
                <a:solidFill>
                  <a:schemeClr val="tx2"/>
                </a:solidFill>
              </a:rPr>
              <a:t>years at some very interesting places like </a:t>
            </a:r>
            <a:r>
              <a:rPr lang="en-US" sz="2000" dirty="0">
                <a:solidFill>
                  <a:schemeClr val="tx2"/>
                </a:solidFill>
              </a:rPr>
              <a:t>Australia, Brazil, Cameroon, Tanzania, Ghana, Germany, UK, Malawi, Thailand, Tunisia, Peru, Chile, South Africa, Sierra Leone, Kenya, Canada, Philippines, and China</a:t>
            </a:r>
            <a:r>
              <a:rPr lang="en-US" sz="2000" dirty="0" smtClean="0">
                <a:solidFill>
                  <a:schemeClr val="tx2"/>
                </a:solidFill>
              </a:rPr>
              <a:t>.</a:t>
            </a:r>
          </a:p>
          <a:p>
            <a:pPr eaLnBrk="1" hangingPunct="1">
              <a:buClr>
                <a:schemeClr val="accent1"/>
              </a:buClr>
              <a:buSzPct val="100000"/>
              <a:buFont typeface="Wingdings" pitchFamily="2" charset="2"/>
              <a:buChar char="v"/>
            </a:pPr>
            <a:r>
              <a:rPr lang="en-US" sz="2000" dirty="0">
                <a:solidFill>
                  <a:schemeClr val="tx2"/>
                </a:solidFill>
              </a:rPr>
              <a:t>We have significant amount of experience in auditing high risk trials for Infectious Diseases and other indications. Some of the Infectious Disease trials that we have audited in the last 5 years include trials for MRSA, HIV, Anthrax, Ebola etc. </a:t>
            </a:r>
            <a:endParaRPr lang="en-US" sz="2000" dirty="0" smtClean="0">
              <a:solidFill>
                <a:schemeClr val="tx2"/>
              </a:solidFill>
            </a:endParaRPr>
          </a:p>
          <a:p>
            <a:pPr eaLnBrk="1" hangingPunct="1">
              <a:buClr>
                <a:schemeClr val="accent1"/>
              </a:buClr>
              <a:buSzPct val="100000"/>
              <a:buFont typeface="Wingdings" pitchFamily="2" charset="2"/>
              <a:buChar char="v"/>
            </a:pPr>
            <a:endParaRPr lang="en-US" sz="2400" dirty="0" smtClean="0">
              <a:solidFill>
                <a:srgbClr val="0838A2"/>
              </a:solidFill>
            </a:endParaRPr>
          </a:p>
          <a:p>
            <a:pPr eaLnBrk="1" hangingPunct="1">
              <a:buClr>
                <a:schemeClr val="accent1"/>
              </a:buClr>
              <a:buSzPct val="100000"/>
              <a:buFont typeface="Wingdings" pitchFamily="2" charset="2"/>
              <a:buChar char="v"/>
            </a:pPr>
            <a:endParaRPr lang="en-US" sz="2400" dirty="0" smtClean="0">
              <a:solidFill>
                <a:srgbClr val="0838A2"/>
              </a:solidFill>
            </a:endParaRPr>
          </a:p>
          <a:p>
            <a:pPr eaLnBrk="1" hangingPunct="1">
              <a:buClr>
                <a:schemeClr val="accent1"/>
              </a:buClr>
              <a:buSzPct val="100000"/>
              <a:buFont typeface="Wingdings" pitchFamily="2" charset="2"/>
              <a:buChar char="v"/>
            </a:pPr>
            <a:endParaRPr lang="en-US" dirty="0">
              <a:solidFill>
                <a:schemeClr val="tx2"/>
              </a:solidFill>
            </a:endParaRPr>
          </a:p>
        </p:txBody>
      </p:sp>
    </p:spTree>
    <p:extLst>
      <p:ext uri="{BB962C8B-B14F-4D97-AF65-F5344CB8AC3E}">
        <p14:creationId xmlns:p14="http://schemas.microsoft.com/office/powerpoint/2010/main" val="290547480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Fun Facts about Sierra Leone</a:t>
            </a:r>
            <a:endParaRPr lang="en-US" u="sng" dirty="0"/>
          </a:p>
        </p:txBody>
      </p:sp>
      <p:sp>
        <p:nvSpPr>
          <p:cNvPr id="4" name="Rectangle 3"/>
          <p:cNvSpPr txBox="1">
            <a:spLocks noChangeArrowheads="1"/>
          </p:cNvSpPr>
          <p:nvPr/>
        </p:nvSpPr>
        <p:spPr bwMode="auto">
          <a:xfrm>
            <a:off x="609600" y="14478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lvl="1" eaLnBrk="1" hangingPunct="1">
              <a:buClr>
                <a:schemeClr val="accent1"/>
              </a:buClr>
              <a:buSzPct val="100000"/>
              <a:buFont typeface="Wingdings" pitchFamily="2" charset="2"/>
              <a:buChar char="v"/>
            </a:pPr>
            <a:r>
              <a:rPr lang="en-US" sz="2800" dirty="0" smtClean="0">
                <a:solidFill>
                  <a:srgbClr val="0838A2"/>
                </a:solidFill>
              </a:rPr>
              <a:t>The locals made plaques showing CDC and WHO as response teams to Ebola</a:t>
            </a:r>
          </a:p>
          <a:p>
            <a:pPr lvl="1" eaLnBrk="1" hangingPunct="1">
              <a:buClr>
                <a:schemeClr val="accent1"/>
              </a:buClr>
              <a:buSzPct val="100000"/>
              <a:buFont typeface="Wingdings" pitchFamily="2" charset="2"/>
              <a:buChar char="v"/>
            </a:pPr>
            <a:r>
              <a:rPr lang="en-US" sz="2800" dirty="0" smtClean="0">
                <a:solidFill>
                  <a:srgbClr val="0838A2"/>
                </a:solidFill>
              </a:rPr>
              <a:t>Smoking is permitted in public places</a:t>
            </a:r>
          </a:p>
          <a:p>
            <a:pPr lvl="1" eaLnBrk="1" hangingPunct="1">
              <a:buClr>
                <a:schemeClr val="accent1"/>
              </a:buClr>
              <a:buSzPct val="100000"/>
              <a:buFont typeface="Wingdings" pitchFamily="2" charset="2"/>
              <a:buChar char="v"/>
            </a:pPr>
            <a:r>
              <a:rPr lang="en-US" sz="2800" dirty="0" smtClean="0">
                <a:solidFill>
                  <a:srgbClr val="0838A2"/>
                </a:solidFill>
              </a:rPr>
              <a:t>Humus, Pita and Shawarma are on menu at all restaurants, the country has a large population of Lebanese migrants</a:t>
            </a:r>
          </a:p>
          <a:p>
            <a:pPr lvl="1" eaLnBrk="1" hangingPunct="1">
              <a:buClr>
                <a:schemeClr val="accent1"/>
              </a:buClr>
              <a:buSzPct val="100000"/>
              <a:buFont typeface="Wingdings" pitchFamily="2" charset="2"/>
              <a:buChar char="v"/>
            </a:pPr>
            <a:r>
              <a:rPr lang="en-US" sz="2800" dirty="0" smtClean="0">
                <a:solidFill>
                  <a:srgbClr val="0838A2"/>
                </a:solidFill>
              </a:rPr>
              <a:t>Mohammed is most popular name</a:t>
            </a:r>
          </a:p>
          <a:p>
            <a:pPr marL="0" indent="0" eaLnBrk="1" hangingPunct="1">
              <a:buNone/>
            </a:pPr>
            <a:endParaRPr lang="en-US" dirty="0" smtClean="0">
              <a:solidFill>
                <a:schemeClr val="tx2"/>
              </a:solidFill>
            </a:endParaRPr>
          </a:p>
          <a:p>
            <a:pPr lvl="1" eaLnBrk="1" hangingPunct="1"/>
            <a:endParaRPr lang="en-US" dirty="0" smtClean="0"/>
          </a:p>
          <a:p>
            <a:pPr marL="457200" lvl="1" indent="0" eaLnBrk="1" hangingPunct="1">
              <a:buNone/>
            </a:pPr>
            <a:endParaRPr lang="en-US" dirty="0" smtClean="0"/>
          </a:p>
        </p:txBody>
      </p:sp>
    </p:spTree>
    <p:extLst>
      <p:ext uri="{BB962C8B-B14F-4D97-AF65-F5344CB8AC3E}">
        <p14:creationId xmlns:p14="http://schemas.microsoft.com/office/powerpoint/2010/main" val="307304882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Pictures</a:t>
            </a:r>
            <a:endParaRPr lang="en-US"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307304882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2927190223"/>
      </p:ext>
    </p:extLst>
  </p:cSld>
  <p:clrMapOvr>
    <a:masterClrMapping/>
  </p:clrMapOvr>
  <p:transition xmlns:p14="http://schemas.microsoft.com/office/powerpoint/2010/mai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8766"/>
            <a:ext cx="9144000" cy="5699234"/>
          </a:xfrm>
          <a:prstGeom prst="rect">
            <a:avLst/>
          </a:prstGeom>
        </p:spPr>
      </p:pic>
    </p:spTree>
    <p:extLst>
      <p:ext uri="{BB962C8B-B14F-4D97-AF65-F5344CB8AC3E}">
        <p14:creationId xmlns:p14="http://schemas.microsoft.com/office/powerpoint/2010/main" val="1621682756"/>
      </p:ext>
    </p:extLst>
  </p:cSld>
  <p:clrMapOvr>
    <a:masterClrMapping/>
  </p:clrMapOvr>
  <p:transition xmlns:p14="http://schemas.microsoft.com/office/powerpoint/2010/mai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143000"/>
            <a:ext cx="7696200" cy="5715000"/>
          </a:xfrm>
          <a:prstGeom prst="rect">
            <a:avLst/>
          </a:prstGeom>
        </p:spPr>
      </p:pic>
    </p:spTree>
    <p:extLst>
      <p:ext uri="{BB962C8B-B14F-4D97-AF65-F5344CB8AC3E}">
        <p14:creationId xmlns:p14="http://schemas.microsoft.com/office/powerpoint/2010/main" val="754778822"/>
      </p:ext>
    </p:extLst>
  </p:cSld>
  <p:clrMapOvr>
    <a:masterClrMapping/>
  </p:clrMapOvr>
  <p:transition xmlns:p14="http://schemas.microsoft.com/office/powerpoint/2010/mai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399" y="1143000"/>
            <a:ext cx="6934201" cy="5715000"/>
          </a:xfrm>
          <a:prstGeom prst="rect">
            <a:avLst/>
          </a:prstGeom>
        </p:spPr>
      </p:pic>
    </p:spTree>
    <p:extLst>
      <p:ext uri="{BB962C8B-B14F-4D97-AF65-F5344CB8AC3E}">
        <p14:creationId xmlns:p14="http://schemas.microsoft.com/office/powerpoint/2010/main" val="929285454"/>
      </p:ext>
    </p:extLst>
  </p:cSld>
  <p:clrMapOvr>
    <a:masterClrMapping/>
  </p:clrMapOvr>
  <p:transition xmlns:p14="http://schemas.microsoft.com/office/powerpoint/2010/mai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Challenges </a:t>
            </a:r>
            <a:endParaRPr lang="en-US" u="sng" dirty="0"/>
          </a:p>
        </p:txBody>
      </p:sp>
      <p:sp>
        <p:nvSpPr>
          <p:cNvPr id="3" name="Content Placeholder 2"/>
          <p:cNvSpPr>
            <a:spLocks noGrp="1"/>
          </p:cNvSpPr>
          <p:nvPr>
            <p:ph idx="1"/>
          </p:nvPr>
        </p:nvSpPr>
        <p:spPr>
          <a:xfrm>
            <a:off x="533400" y="1371600"/>
            <a:ext cx="8382000" cy="5197475"/>
          </a:xfrm>
        </p:spPr>
        <p:txBody>
          <a:bodyPr/>
          <a:lstStyle/>
          <a:p>
            <a:pPr>
              <a:buFont typeface="Wingdings" pitchFamily="2" charset="2"/>
              <a:buChar char="v"/>
            </a:pPr>
            <a:r>
              <a:rPr lang="en-US" dirty="0" smtClean="0"/>
              <a:t>Background</a:t>
            </a:r>
          </a:p>
          <a:p>
            <a:pPr>
              <a:buFont typeface="Wingdings" pitchFamily="2" charset="2"/>
              <a:buChar char="v"/>
            </a:pPr>
            <a:r>
              <a:rPr lang="en-US" dirty="0" smtClean="0"/>
              <a:t>Infrastructure and Facilities</a:t>
            </a:r>
          </a:p>
          <a:p>
            <a:pPr>
              <a:buFont typeface="Wingdings" pitchFamily="2" charset="2"/>
              <a:buChar char="v"/>
            </a:pPr>
            <a:r>
              <a:rPr lang="en-US" dirty="0" smtClean="0"/>
              <a:t>Study Personnel</a:t>
            </a:r>
          </a:p>
          <a:p>
            <a:pPr>
              <a:buFont typeface="Wingdings" pitchFamily="2" charset="2"/>
              <a:buChar char="v"/>
            </a:pPr>
            <a:r>
              <a:rPr lang="en-US" dirty="0" smtClean="0"/>
              <a:t>Subject Recruitment</a:t>
            </a:r>
          </a:p>
          <a:p>
            <a:pPr>
              <a:buFont typeface="Wingdings" pitchFamily="2" charset="2"/>
              <a:buChar char="v"/>
            </a:pPr>
            <a:r>
              <a:rPr lang="en-US" dirty="0" smtClean="0"/>
              <a:t>Subject Follow up</a:t>
            </a:r>
          </a:p>
          <a:p>
            <a:pPr>
              <a:buFont typeface="Wingdings" pitchFamily="2" charset="2"/>
              <a:buChar char="v"/>
            </a:pPr>
            <a:r>
              <a:rPr lang="en-US" dirty="0" smtClean="0"/>
              <a:t>Credential Verification</a:t>
            </a:r>
          </a:p>
          <a:p>
            <a:pPr>
              <a:buFont typeface="Wingdings" pitchFamily="2" charset="2"/>
              <a:buChar char="v"/>
            </a:pPr>
            <a:r>
              <a:rPr lang="en-US" dirty="0" smtClean="0"/>
              <a:t>Standardization of services</a:t>
            </a:r>
          </a:p>
          <a:p>
            <a:pPr>
              <a:buFont typeface="Wingdings" pitchFamily="2" charset="2"/>
              <a:buChar char="v"/>
            </a:pPr>
            <a:r>
              <a:rPr lang="en-US" dirty="0" smtClean="0"/>
              <a:t>TRI Experience</a:t>
            </a:r>
          </a:p>
          <a:p>
            <a:pPr>
              <a:buFont typeface="Wingdings" pitchFamily="2" charset="2"/>
              <a:buChar char="v"/>
            </a:pPr>
            <a:r>
              <a:rPr lang="en-US" dirty="0" smtClean="0"/>
              <a:t>Fun Facts</a:t>
            </a:r>
          </a:p>
          <a:p>
            <a:pPr>
              <a:buFont typeface="Wingdings" pitchFamily="2" charset="2"/>
              <a:buChar char="v"/>
            </a:pPr>
            <a:endParaRPr lang="en-US" dirty="0">
              <a:solidFill>
                <a:srgbClr val="FF0000"/>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51"/>
            <a:ext cx="9144000" cy="1143000"/>
          </a:xfrm>
        </p:spPr>
        <p:txBody>
          <a:bodyPr/>
          <a:lstStyle/>
          <a:p>
            <a:r>
              <a:rPr lang="en-US" u="sng" dirty="0" smtClean="0"/>
              <a:t>Background</a:t>
            </a:r>
            <a:endParaRPr lang="en-US" u="sng" dirty="0"/>
          </a:p>
        </p:txBody>
      </p:sp>
      <p:sp>
        <p:nvSpPr>
          <p:cNvPr id="3" name="Content Placeholder 2"/>
          <p:cNvSpPr>
            <a:spLocks noGrp="1"/>
          </p:cNvSpPr>
          <p:nvPr>
            <p:ph idx="1"/>
          </p:nvPr>
        </p:nvSpPr>
        <p:spPr>
          <a:xfrm>
            <a:off x="688975" y="1219200"/>
            <a:ext cx="8074025" cy="5334000"/>
          </a:xfrm>
        </p:spPr>
        <p:txBody>
          <a:bodyPr/>
          <a:lstStyle/>
          <a:p>
            <a:pPr>
              <a:spcBef>
                <a:spcPts val="0"/>
              </a:spcBef>
              <a:buFont typeface="Wingdings" pitchFamily="2" charset="2"/>
              <a:buChar char="v"/>
            </a:pPr>
            <a:r>
              <a:rPr lang="en-US" sz="2200" dirty="0" smtClean="0">
                <a:solidFill>
                  <a:srgbClr val="0838A2"/>
                </a:solidFill>
              </a:rPr>
              <a:t>Reporting on Ebola outbreak in West Africa started in March 2014</a:t>
            </a:r>
          </a:p>
          <a:p>
            <a:pPr>
              <a:spcBef>
                <a:spcPts val="0"/>
              </a:spcBef>
              <a:buFont typeface="Wingdings" pitchFamily="2" charset="2"/>
              <a:buChar char="v"/>
            </a:pPr>
            <a:r>
              <a:rPr lang="en-US" sz="2200" dirty="0" smtClean="0">
                <a:solidFill>
                  <a:srgbClr val="0838A2"/>
                </a:solidFill>
              </a:rPr>
              <a:t>In response to this outbreak CDC, WHO and several other health organization activated emergency operations in West Africa </a:t>
            </a:r>
          </a:p>
          <a:p>
            <a:pPr>
              <a:spcBef>
                <a:spcPts val="0"/>
              </a:spcBef>
              <a:buFont typeface="Wingdings" pitchFamily="2" charset="2"/>
              <a:buChar char="v"/>
            </a:pPr>
            <a:r>
              <a:rPr lang="en-US" sz="2200" dirty="0" smtClean="0">
                <a:solidFill>
                  <a:srgbClr val="0838A2"/>
                </a:solidFill>
              </a:rPr>
              <a:t>We saw operations by organizations like UNICEF, </a:t>
            </a:r>
            <a:r>
              <a:rPr lang="en-US" sz="2200" dirty="0" err="1" smtClean="0">
                <a:solidFill>
                  <a:srgbClr val="0838A2"/>
                </a:solidFill>
              </a:rPr>
              <a:t>UKAid</a:t>
            </a:r>
            <a:r>
              <a:rPr lang="en-US" sz="2200" dirty="0" smtClean="0">
                <a:solidFill>
                  <a:srgbClr val="0838A2"/>
                </a:solidFill>
              </a:rPr>
              <a:t>, </a:t>
            </a:r>
            <a:r>
              <a:rPr lang="en-US" sz="2200" dirty="0" err="1" smtClean="0">
                <a:solidFill>
                  <a:srgbClr val="0838A2"/>
                </a:solidFill>
              </a:rPr>
              <a:t>ChinaAid</a:t>
            </a:r>
            <a:r>
              <a:rPr lang="en-US" sz="2200" dirty="0">
                <a:solidFill>
                  <a:srgbClr val="0838A2"/>
                </a:solidFill>
              </a:rPr>
              <a:t> </a:t>
            </a:r>
            <a:r>
              <a:rPr lang="en-US" sz="2200" dirty="0" smtClean="0">
                <a:solidFill>
                  <a:srgbClr val="0838A2"/>
                </a:solidFill>
              </a:rPr>
              <a:t>etc.</a:t>
            </a:r>
          </a:p>
          <a:p>
            <a:pPr>
              <a:spcBef>
                <a:spcPts val="0"/>
              </a:spcBef>
              <a:buFont typeface="Wingdings" pitchFamily="2" charset="2"/>
              <a:buChar char="v"/>
            </a:pPr>
            <a:r>
              <a:rPr lang="en-US" sz="2200" dirty="0" smtClean="0">
                <a:solidFill>
                  <a:srgbClr val="0838A2"/>
                </a:solidFill>
              </a:rPr>
              <a:t>The West African Governments instituted a campaign of sanitation in response to this crisis with billboards mandatory hand washing and temperature checks etc.</a:t>
            </a:r>
          </a:p>
          <a:p>
            <a:pPr>
              <a:spcBef>
                <a:spcPts val="0"/>
              </a:spcBef>
              <a:buFont typeface="Wingdings" pitchFamily="2" charset="2"/>
              <a:buChar char="v"/>
            </a:pPr>
            <a:r>
              <a:rPr lang="en-US" sz="2200" dirty="0" smtClean="0">
                <a:solidFill>
                  <a:srgbClr val="0838A2"/>
                </a:solidFill>
              </a:rPr>
              <a:t>On January 14, 2016, WHO declared West Africa free of Ebola virus</a:t>
            </a:r>
            <a:endParaRPr lang="en-US" sz="2200" dirty="0">
              <a:solidFill>
                <a:srgbClr val="0838A2"/>
              </a:solidFill>
            </a:endParaRPr>
          </a:p>
        </p:txBody>
      </p:sp>
    </p:spTree>
    <p:extLst>
      <p:ext uri="{BB962C8B-B14F-4D97-AF65-F5344CB8AC3E}">
        <p14:creationId xmlns:p14="http://schemas.microsoft.com/office/powerpoint/2010/main" val="341427839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Affected by Ebola virus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8766"/>
            <a:ext cx="9144000" cy="5257799"/>
          </a:xfrm>
        </p:spPr>
      </p:pic>
      <p:sp>
        <p:nvSpPr>
          <p:cNvPr id="5" name="Rectangle 4"/>
          <p:cNvSpPr/>
          <p:nvPr/>
        </p:nvSpPr>
        <p:spPr>
          <a:xfrm>
            <a:off x="533400" y="6416565"/>
            <a:ext cx="8610600" cy="276999"/>
          </a:xfrm>
          <a:prstGeom prst="rect">
            <a:avLst/>
          </a:prstGeom>
        </p:spPr>
        <p:txBody>
          <a:bodyPr wrap="square">
            <a:spAutoFit/>
          </a:bodyPr>
          <a:lstStyle/>
          <a:p>
            <a:r>
              <a:rPr lang="en-US" sz="1200" dirty="0">
                <a:solidFill>
                  <a:schemeClr val="tx2"/>
                </a:solidFill>
                <a:latin typeface="Arial" panose="020B0604020202020204" pitchFamily="34" charset="0"/>
                <a:cs typeface="Arial" panose="020B0604020202020204" pitchFamily="34" charset="0"/>
              </a:rPr>
              <a:t>http://www.cdc.gov/vhf/ebola/outbreaks/2014-west-africa/distribution-map.html</a:t>
            </a:r>
          </a:p>
        </p:txBody>
      </p:sp>
    </p:spTree>
    <p:extLst>
      <p:ext uri="{BB962C8B-B14F-4D97-AF65-F5344CB8AC3E}">
        <p14:creationId xmlns:p14="http://schemas.microsoft.com/office/powerpoint/2010/main" val="67205818"/>
      </p:ext>
    </p:extLst>
  </p:cSld>
  <p:clrMapOvr>
    <a:masterClrMapping/>
  </p:clrMapOvr>
  <p:transition xmlns:p14="http://schemas.microsoft.com/office/powerpoint/2010/mai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0" y="-8206"/>
            <a:ext cx="9144000" cy="1066800"/>
          </a:xfrm>
        </p:spPr>
        <p:txBody>
          <a:bodyPr/>
          <a:lstStyle/>
          <a:p>
            <a:r>
              <a:rPr lang="en-US" sz="2000" dirty="0"/>
              <a:t>Total suspected, probable, and confirmed cases of Ebola virus disease in Guinea, Liberia, and Sierra Leone, March 25, 2014 – January 10, 2016, </a:t>
            </a:r>
            <a:r>
              <a:rPr lang="en-US" sz="2000" dirty="0" smtClean="0"/>
              <a:t>WHO </a:t>
            </a:r>
            <a:r>
              <a:rPr lang="en-US" sz="2000" dirty="0"/>
              <a:t>Situation Report, n=28601</a:t>
            </a:r>
            <a:endParaRPr lang="en-US" sz="2000" u="sng"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79965"/>
            <a:ext cx="8534400" cy="4886325"/>
          </a:xfrm>
          <a:prstGeom prst="rect">
            <a:avLst/>
          </a:prstGeom>
        </p:spPr>
      </p:pic>
      <p:sp>
        <p:nvSpPr>
          <p:cNvPr id="3" name="Content Placeholder 2"/>
          <p:cNvSpPr>
            <a:spLocks noGrp="1"/>
          </p:cNvSpPr>
          <p:nvPr>
            <p:ph idx="1"/>
          </p:nvPr>
        </p:nvSpPr>
        <p:spPr>
          <a:xfrm>
            <a:off x="609600" y="6324600"/>
            <a:ext cx="8229600" cy="228600"/>
          </a:xfrm>
        </p:spPr>
        <p:txBody>
          <a:bodyPr/>
          <a:lstStyle/>
          <a:p>
            <a:r>
              <a:rPr lang="en-US" sz="1200" dirty="0">
                <a:latin typeface="Arial" panose="020B0604020202020204" pitchFamily="34" charset="0"/>
                <a:cs typeface="Arial" panose="020B0604020202020204" pitchFamily="34" charset="0"/>
              </a:rPr>
              <a:t>http://www.cdc.gov/vhf/ebola/outbreaks/2014-west-africa/cumulative-cases-graphs.html</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STRIVE (Sierra Leone Trial to Introduce a Vaccine against Ebola)</a:t>
            </a:r>
            <a:endParaRPr lang="en-US" u="sng" dirty="0"/>
          </a:p>
        </p:txBody>
      </p:sp>
      <p:sp>
        <p:nvSpPr>
          <p:cNvPr id="3" name="Content Placeholder 2"/>
          <p:cNvSpPr>
            <a:spLocks noGrp="1"/>
          </p:cNvSpPr>
          <p:nvPr>
            <p:ph idx="1"/>
          </p:nvPr>
        </p:nvSpPr>
        <p:spPr>
          <a:xfrm>
            <a:off x="457200" y="1295400"/>
            <a:ext cx="8229600" cy="4953000"/>
          </a:xfrm>
        </p:spPr>
        <p:txBody>
          <a:bodyPr/>
          <a:lstStyle/>
          <a:p>
            <a:pPr>
              <a:buFont typeface="Wingdings" pitchFamily="2" charset="2"/>
              <a:buChar char="v"/>
            </a:pPr>
            <a:r>
              <a:rPr lang="en-US" dirty="0" smtClean="0">
                <a:solidFill>
                  <a:srgbClr val="0838A2"/>
                </a:solidFill>
                <a:latin typeface="+mj-lt"/>
              </a:rPr>
              <a:t>Single dose vaccine trial with 2 arms</a:t>
            </a:r>
          </a:p>
          <a:p>
            <a:pPr lvl="1">
              <a:buFont typeface="Wingdings" pitchFamily="2" charset="2"/>
              <a:buChar char="v"/>
            </a:pPr>
            <a:r>
              <a:rPr lang="en-US" sz="2000" dirty="0" smtClean="0">
                <a:solidFill>
                  <a:srgbClr val="0838A2"/>
                </a:solidFill>
                <a:latin typeface="+mj-lt"/>
              </a:rPr>
              <a:t>Immediate vaccination (vaccinated within 7 days of enrollment)</a:t>
            </a:r>
          </a:p>
          <a:p>
            <a:pPr lvl="1">
              <a:buFont typeface="Wingdings" pitchFamily="2" charset="2"/>
              <a:buChar char="v"/>
            </a:pPr>
            <a:r>
              <a:rPr lang="en-US" sz="2000" dirty="0" smtClean="0">
                <a:solidFill>
                  <a:srgbClr val="0838A2"/>
                </a:solidFill>
                <a:latin typeface="+mj-lt"/>
              </a:rPr>
              <a:t>Deferred vaccination (vaccinated in 18 to 24 weeks after enrollment)</a:t>
            </a:r>
          </a:p>
          <a:p>
            <a:pPr>
              <a:buFont typeface="Wingdings" pitchFamily="2" charset="2"/>
              <a:buChar char="v"/>
            </a:pPr>
            <a:r>
              <a:rPr lang="en-US" dirty="0" smtClean="0">
                <a:solidFill>
                  <a:srgbClr val="0838A2"/>
                </a:solidFill>
                <a:latin typeface="+mj-lt"/>
              </a:rPr>
              <a:t>Subject participation: ~6,173 voluntary healthy individuals working in healthcare facilities or on frontline activities related to Ebola response in Sierra Leone</a:t>
            </a:r>
          </a:p>
          <a:p>
            <a:pPr>
              <a:buFont typeface="Wingdings" pitchFamily="2" charset="2"/>
              <a:buChar char="v"/>
            </a:pPr>
            <a:r>
              <a:rPr lang="en-US" dirty="0" smtClean="0">
                <a:solidFill>
                  <a:srgbClr val="0838A2"/>
                </a:solidFill>
                <a:latin typeface="+mj-lt"/>
              </a:rPr>
              <a:t>Clinical sites in several different districts were identified to participate</a:t>
            </a:r>
          </a:p>
          <a:p>
            <a:pPr>
              <a:buFont typeface="Wingdings" pitchFamily="2" charset="2"/>
              <a:buChar char="v"/>
            </a:pPr>
            <a:r>
              <a:rPr lang="en-US" dirty="0" smtClean="0">
                <a:solidFill>
                  <a:srgbClr val="0838A2"/>
                </a:solidFill>
                <a:latin typeface="+mj-lt"/>
              </a:rPr>
              <a:t>Goal is to determine the vaccine efficacy in preventing Ebola</a:t>
            </a:r>
          </a:p>
          <a:p>
            <a:pPr>
              <a:buFont typeface="Wingdings" pitchFamily="2" charset="2"/>
              <a:buChar char="v"/>
            </a:pPr>
            <a:endParaRPr lang="en-US" dirty="0" smtClean="0">
              <a:solidFill>
                <a:srgbClr val="0838A2"/>
              </a:solidFill>
              <a:latin typeface="+mj-lt"/>
            </a:endParaRPr>
          </a:p>
          <a:p>
            <a:pPr lvl="1">
              <a:buFont typeface="Wingdings" pitchFamily="2" charset="2"/>
              <a:buChar char="v"/>
            </a:pPr>
            <a:endParaRPr lang="en-US" sz="2000" dirty="0" smtClean="0">
              <a:solidFill>
                <a:srgbClr val="0838A2"/>
              </a:solidFill>
              <a:latin typeface="+mn-lt"/>
            </a:endParaRPr>
          </a:p>
          <a:p>
            <a:pPr marL="457200" indent="-457200">
              <a:buClr>
                <a:schemeClr val="tx2"/>
              </a:buClr>
            </a:pPr>
            <a:endParaRPr lang="en-US" b="1" dirty="0" smtClean="0">
              <a:latin typeface="Franklin Gothic Book" pitchFamily="34"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Challenge: Infrastructure and Facilities</a:t>
            </a:r>
            <a:endParaRPr lang="en-US" u="sng" dirty="0"/>
          </a:p>
        </p:txBody>
      </p:sp>
      <p:sp>
        <p:nvSpPr>
          <p:cNvPr id="4" name="Rectangle 3"/>
          <p:cNvSpPr txBox="1">
            <a:spLocks noChangeArrowheads="1"/>
          </p:cNvSpPr>
          <p:nvPr/>
        </p:nvSpPr>
        <p:spPr bwMode="auto">
          <a:xfrm>
            <a:off x="304800" y="1447800"/>
            <a:ext cx="8610600" cy="4953000"/>
          </a:xfrm>
          <a:prstGeom prst="rect">
            <a:avLst/>
          </a:prstGeom>
          <a:noFill/>
          <a:ln>
            <a:noFill/>
          </a:ln>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Times" pitchFamily="18" charset="0"/>
              <a:defRPr sz="2800">
                <a:solidFill>
                  <a:schemeClr val="tx2"/>
                </a:solidFill>
                <a:latin typeface="+mn-lt"/>
                <a:ea typeface="+mn-ea"/>
                <a:cs typeface="+mn-cs"/>
              </a:defRPr>
            </a:lvl1pPr>
            <a:lvl2pPr marL="463550" indent="-349250" algn="l" rtl="0" eaLnBrk="1" fontAlgn="base" hangingPunct="1">
              <a:spcBef>
                <a:spcPct val="20000"/>
              </a:spcBef>
              <a:spcAft>
                <a:spcPct val="0"/>
              </a:spcAft>
              <a:buClr>
                <a:schemeClr val="tx2"/>
              </a:buClr>
              <a:buSzPct val="70000"/>
              <a:buFont typeface="WP IconicSymbolsA" pitchFamily="2" charset="2"/>
              <a:buChar char=""/>
              <a:defRPr sz="2400">
                <a:solidFill>
                  <a:srgbClr val="111111"/>
                </a:solidFill>
                <a:latin typeface="Franklin Gothic Book" pitchFamily="34" charset="0"/>
              </a:defRPr>
            </a:lvl2pPr>
            <a:lvl3pPr marL="914400" indent="-231775" algn="l" rtl="0" eaLnBrk="1" fontAlgn="base" hangingPunct="1">
              <a:spcBef>
                <a:spcPct val="20000"/>
              </a:spcBef>
              <a:spcAft>
                <a:spcPct val="0"/>
              </a:spcAft>
              <a:buFont typeface="Wingdings" pitchFamily="2" charset="2"/>
              <a:buChar char="§"/>
              <a:defRPr sz="2000">
                <a:solidFill>
                  <a:srgbClr val="111111"/>
                </a:solidFill>
                <a:latin typeface="Franklin Gothic Book" pitchFamily="34" charset="0"/>
              </a:defRPr>
            </a:lvl3pPr>
            <a:lvl4pPr marL="1377950" indent="-231775" algn="l" rtl="0" eaLnBrk="1" fontAlgn="base" hangingPunct="1">
              <a:spcBef>
                <a:spcPct val="20000"/>
              </a:spcBef>
              <a:spcAft>
                <a:spcPct val="0"/>
              </a:spcAft>
              <a:buFont typeface="Arial" charset="0"/>
              <a:buChar char="•"/>
              <a:defRPr sz="2000">
                <a:solidFill>
                  <a:srgbClr val="111111"/>
                </a:solidFill>
                <a:latin typeface="Franklin Gothic Book" pitchFamily="34" charset="0"/>
              </a:defRPr>
            </a:lvl4pPr>
            <a:lvl5pPr marL="18288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5pPr>
            <a:lvl6pPr marL="22860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6pPr>
            <a:lvl7pPr marL="27432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7pPr>
            <a:lvl8pPr marL="32004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8pPr>
            <a:lvl9pPr marL="3657600" indent="-231775" algn="l" rtl="0" eaLnBrk="1" fontAlgn="base" hangingPunct="1">
              <a:spcBef>
                <a:spcPct val="20000"/>
              </a:spcBef>
              <a:spcAft>
                <a:spcPct val="0"/>
              </a:spcAft>
              <a:buFont typeface="Franklin Gothic Book" pitchFamily="34" charset="0"/>
              <a:buChar char="–"/>
              <a:defRPr sz="2000">
                <a:solidFill>
                  <a:srgbClr val="111111"/>
                </a:solidFill>
                <a:latin typeface="Franklin Gothic Book" pitchFamily="34" charset="0"/>
              </a:defRPr>
            </a:lvl9pPr>
          </a:lstStyle>
          <a:p>
            <a:pPr>
              <a:buFont typeface="Wingdings" pitchFamily="2" charset="2"/>
              <a:buChar char="v"/>
            </a:pPr>
            <a:r>
              <a:rPr lang="en-US" kern="0" dirty="0" smtClean="0">
                <a:solidFill>
                  <a:srgbClr val="0838A2"/>
                </a:solidFill>
                <a:latin typeface="+mj-lt"/>
              </a:rPr>
              <a:t>Infrastructure and Facilities are not optimal in Sierra Leone for a vaccine that needs to be stored at -80ºC</a:t>
            </a:r>
          </a:p>
          <a:p>
            <a:pPr lvl="2">
              <a:buFont typeface="Wingdings" pitchFamily="2" charset="2"/>
              <a:buChar char="v"/>
            </a:pPr>
            <a:r>
              <a:rPr lang="en-US" kern="0" dirty="0" smtClean="0">
                <a:solidFill>
                  <a:srgbClr val="0838A2"/>
                </a:solidFill>
                <a:latin typeface="+mj-lt"/>
              </a:rPr>
              <a:t>All of the sites were not on the National Power Grid</a:t>
            </a:r>
          </a:p>
          <a:p>
            <a:pPr lvl="2">
              <a:buFont typeface="Wingdings" pitchFamily="2" charset="2"/>
              <a:buChar char="v"/>
            </a:pPr>
            <a:r>
              <a:rPr lang="en-US" kern="0" dirty="0" smtClean="0">
                <a:solidFill>
                  <a:srgbClr val="0838A2"/>
                </a:solidFill>
                <a:latin typeface="+mj-lt"/>
              </a:rPr>
              <a:t>Round the clock power supply is not guaranteed</a:t>
            </a:r>
          </a:p>
          <a:p>
            <a:pPr lvl="2">
              <a:buFont typeface="Wingdings" pitchFamily="2" charset="2"/>
              <a:buChar char="v"/>
            </a:pPr>
            <a:r>
              <a:rPr lang="en-US" kern="0" dirty="0" smtClean="0">
                <a:solidFill>
                  <a:srgbClr val="0838A2"/>
                </a:solidFill>
                <a:latin typeface="+mj-lt"/>
              </a:rPr>
              <a:t>Buildings are not built per the fire safety and emergency evacuation codes, Handicap access is limited</a:t>
            </a:r>
          </a:p>
          <a:p>
            <a:pPr lvl="2">
              <a:buFont typeface="Wingdings" pitchFamily="2" charset="2"/>
              <a:buChar char="v"/>
            </a:pPr>
            <a:r>
              <a:rPr lang="en-US" kern="0" dirty="0" smtClean="0">
                <a:solidFill>
                  <a:srgbClr val="0838A2"/>
                </a:solidFill>
                <a:latin typeface="+mj-lt"/>
              </a:rPr>
              <a:t>Public transportation and the road network to connect the sites is limited</a:t>
            </a:r>
          </a:p>
          <a:p>
            <a:pPr>
              <a:buFont typeface="Wingdings" pitchFamily="2" charset="2"/>
              <a:buChar char="v"/>
            </a:pPr>
            <a:r>
              <a:rPr lang="en-US" kern="0" dirty="0" smtClean="0">
                <a:solidFill>
                  <a:schemeClr val="accent1"/>
                </a:solidFill>
                <a:latin typeface="+mj-lt"/>
              </a:rPr>
              <a:t>Each site had to have a generator and some had to have 2 generators (primary and back-up)</a:t>
            </a:r>
            <a:endParaRPr lang="en-US" kern="0" dirty="0" smtClean="0">
              <a:solidFill>
                <a:schemeClr val="accent1"/>
              </a:solidFill>
            </a:endParaRPr>
          </a:p>
          <a:p>
            <a:pPr>
              <a:buClr>
                <a:schemeClr val="tx2"/>
              </a:buClr>
            </a:pPr>
            <a:endParaRPr lang="en-US" sz="800" kern="0" dirty="0">
              <a:solidFill>
                <a:schemeClr val="tx2">
                  <a:lumMod val="75000"/>
                </a:schemeClr>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Challenge: Staff recruitment</a:t>
            </a:r>
            <a:endParaRPr lang="en-US" u="sng" dirty="0"/>
          </a:p>
        </p:txBody>
      </p:sp>
      <p:sp>
        <p:nvSpPr>
          <p:cNvPr id="3" name="Rectangle 3"/>
          <p:cNvSpPr txBox="1">
            <a:spLocks noChangeArrowheads="1"/>
          </p:cNvSpPr>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buClr>
                <a:schemeClr val="accent1"/>
              </a:buClr>
              <a:buSzPct val="100000"/>
              <a:buFont typeface="Arial" pitchFamily="34" charset="0"/>
              <a:buChar char="•"/>
            </a:pPr>
            <a:endParaRPr lang="en-US" sz="1200" dirty="0" smtClean="0">
              <a:solidFill>
                <a:schemeClr val="tx2"/>
              </a:solidFill>
            </a:endParaRPr>
          </a:p>
          <a:p>
            <a:pPr eaLnBrk="1" hangingPunct="1">
              <a:buClr>
                <a:schemeClr val="accent1"/>
              </a:buClr>
              <a:buSzPct val="100000"/>
              <a:buFont typeface="Wingdings" pitchFamily="2" charset="2"/>
              <a:buChar char="v"/>
            </a:pPr>
            <a:r>
              <a:rPr lang="en-US" dirty="0" smtClean="0">
                <a:solidFill>
                  <a:srgbClr val="0838A2"/>
                </a:solidFill>
              </a:rPr>
              <a:t>This is the first Clinical Trial in Sierra Leone </a:t>
            </a:r>
          </a:p>
          <a:p>
            <a:pPr eaLnBrk="1" hangingPunct="1">
              <a:buClr>
                <a:schemeClr val="accent1"/>
              </a:buClr>
              <a:buSzPct val="100000"/>
              <a:buFont typeface="Wingdings" pitchFamily="2" charset="2"/>
              <a:buChar char="v"/>
            </a:pPr>
            <a:r>
              <a:rPr lang="en-US" sz="2800" dirty="0" smtClean="0">
                <a:solidFill>
                  <a:srgbClr val="0838A2"/>
                </a:solidFill>
              </a:rPr>
              <a:t>There were no personnel already trained on FDA, GCP, ICH or E6 regulations</a:t>
            </a:r>
          </a:p>
          <a:p>
            <a:pPr eaLnBrk="1" hangingPunct="1">
              <a:buClr>
                <a:schemeClr val="accent1"/>
              </a:buClr>
              <a:buSzPct val="100000"/>
              <a:buFont typeface="Wingdings" pitchFamily="2" charset="2"/>
              <a:buChar char="v"/>
            </a:pPr>
            <a:r>
              <a:rPr lang="en-US" dirty="0" smtClean="0">
                <a:solidFill>
                  <a:srgbClr val="0838A2"/>
                </a:solidFill>
              </a:rPr>
              <a:t>The country has a regulatory authority for clinical trials in their Pharmacy Board, however, there have been no previous clinical trials conducted</a:t>
            </a:r>
          </a:p>
          <a:p>
            <a:pPr eaLnBrk="1" hangingPunct="1">
              <a:buClr>
                <a:schemeClr val="accent1"/>
              </a:buClr>
              <a:buSzPct val="100000"/>
              <a:buFont typeface="Wingdings" pitchFamily="2" charset="2"/>
              <a:buChar char="v"/>
            </a:pPr>
            <a:r>
              <a:rPr lang="en-US" sz="2800" dirty="0" smtClean="0">
                <a:solidFill>
                  <a:schemeClr val="accent1"/>
                </a:solidFill>
              </a:rPr>
              <a:t>Massive training program had to be initiated to train the local personnel on the clinical trial regulations</a:t>
            </a:r>
          </a:p>
          <a:p>
            <a:pPr eaLnBrk="1" hangingPunct="1">
              <a:buClr>
                <a:schemeClr val="accent1"/>
              </a:buClr>
              <a:buSzPct val="100000"/>
              <a:buFont typeface="Arial" pitchFamily="34" charset="0"/>
              <a:buChar char="•"/>
            </a:pPr>
            <a:endParaRPr lang="en-US" sz="1200" dirty="0">
              <a:solidFill>
                <a:schemeClr val="tx2"/>
              </a:solidFill>
            </a:endParaRPr>
          </a:p>
          <a:p>
            <a:pPr marL="457200" lvl="1" indent="0" eaLnBrk="1" hangingPunct="1">
              <a:buNone/>
            </a:pPr>
            <a:endParaRPr lang="en-US" sz="1200" dirty="0" smtClean="0"/>
          </a:p>
        </p:txBody>
      </p:sp>
    </p:spTree>
    <p:extLst>
      <p:ext uri="{BB962C8B-B14F-4D97-AF65-F5344CB8AC3E}">
        <p14:creationId xmlns:p14="http://schemas.microsoft.com/office/powerpoint/2010/main" val="275692715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t>Challenge: Subject Recruitment</a:t>
            </a:r>
            <a:endParaRPr lang="en-US" sz="3200" u="sng" dirty="0"/>
          </a:p>
        </p:txBody>
      </p:sp>
      <p:sp>
        <p:nvSpPr>
          <p:cNvPr id="3" name="Rectangle 3"/>
          <p:cNvSpPr txBox="1">
            <a:spLocks noChangeArrowheads="1"/>
          </p:cNvSpPr>
          <p:nvPr/>
        </p:nvSpPr>
        <p:spPr bwMode="auto">
          <a:xfrm>
            <a:off x="0" y="1295400"/>
            <a:ext cx="9144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buClr>
                <a:schemeClr val="accent1"/>
              </a:buClr>
              <a:buSzPct val="100000"/>
              <a:buFont typeface="Wingdings" pitchFamily="2" charset="2"/>
              <a:buChar char="v"/>
            </a:pPr>
            <a:r>
              <a:rPr lang="en-US" dirty="0" smtClean="0">
                <a:solidFill>
                  <a:srgbClr val="0838A2"/>
                </a:solidFill>
              </a:rPr>
              <a:t>Lack of awareness about the clinical trial</a:t>
            </a:r>
          </a:p>
          <a:p>
            <a:pPr lvl="2" eaLnBrk="1" hangingPunct="1">
              <a:buClr>
                <a:schemeClr val="accent1"/>
              </a:buClr>
              <a:buSzPct val="100000"/>
              <a:buFont typeface="Wingdings" pitchFamily="2" charset="2"/>
              <a:buChar char="v"/>
            </a:pPr>
            <a:r>
              <a:rPr lang="en-US" dirty="0" smtClean="0">
                <a:solidFill>
                  <a:srgbClr val="0838A2"/>
                </a:solidFill>
              </a:rPr>
              <a:t>Media campaign would have been ineffective because more than half of the country is not wired</a:t>
            </a:r>
          </a:p>
          <a:p>
            <a:pPr lvl="2" eaLnBrk="1" hangingPunct="1">
              <a:buClr>
                <a:schemeClr val="accent1"/>
              </a:buClr>
              <a:buSzPct val="100000"/>
              <a:buFont typeface="Wingdings" pitchFamily="2" charset="2"/>
              <a:buChar char="v"/>
            </a:pPr>
            <a:r>
              <a:rPr lang="en-US" dirty="0" smtClean="0">
                <a:solidFill>
                  <a:srgbClr val="0838A2"/>
                </a:solidFill>
              </a:rPr>
              <a:t>Illiteracy and lack of trust in modern science</a:t>
            </a:r>
          </a:p>
          <a:p>
            <a:pPr lvl="3" eaLnBrk="1" hangingPunct="1">
              <a:buClr>
                <a:schemeClr val="accent1"/>
              </a:buClr>
              <a:buSzPct val="100000"/>
              <a:buFont typeface="Wingdings" pitchFamily="2" charset="2"/>
              <a:buChar char="v"/>
            </a:pPr>
            <a:r>
              <a:rPr lang="en-US" dirty="0" smtClean="0">
                <a:solidFill>
                  <a:srgbClr val="0838A2"/>
                </a:solidFill>
              </a:rPr>
              <a:t>Either people thought that the vaccine was proven to prevent Ebola</a:t>
            </a:r>
          </a:p>
          <a:p>
            <a:pPr lvl="3" eaLnBrk="1" hangingPunct="1">
              <a:buClr>
                <a:schemeClr val="accent1"/>
              </a:buClr>
              <a:buSzPct val="100000"/>
              <a:buFont typeface="Wingdings" pitchFamily="2" charset="2"/>
              <a:buChar char="v"/>
            </a:pPr>
            <a:r>
              <a:rPr lang="en-US" dirty="0" smtClean="0">
                <a:solidFill>
                  <a:srgbClr val="0838A2"/>
                </a:solidFill>
              </a:rPr>
              <a:t>Or people thought that the trial was injecting them with live virus</a:t>
            </a:r>
          </a:p>
          <a:p>
            <a:pPr lvl="2" eaLnBrk="1" hangingPunct="1">
              <a:buClr>
                <a:schemeClr val="accent1"/>
              </a:buClr>
              <a:buSzPct val="100000"/>
              <a:buFont typeface="Wingdings" pitchFamily="2" charset="2"/>
              <a:buChar char="v"/>
            </a:pPr>
            <a:r>
              <a:rPr lang="en-US" dirty="0" smtClean="0">
                <a:solidFill>
                  <a:srgbClr val="0838A2"/>
                </a:solidFill>
              </a:rPr>
              <a:t>Lack of understanding of the clinical trial process</a:t>
            </a:r>
          </a:p>
          <a:p>
            <a:pPr lvl="3" eaLnBrk="1" hangingPunct="1">
              <a:buClr>
                <a:schemeClr val="accent1"/>
              </a:buClr>
              <a:buSzPct val="100000"/>
              <a:buFont typeface="Wingdings" pitchFamily="2" charset="2"/>
              <a:buChar char="v"/>
            </a:pPr>
            <a:r>
              <a:rPr lang="en-US" dirty="0" smtClean="0">
                <a:solidFill>
                  <a:srgbClr val="0838A2"/>
                </a:solidFill>
              </a:rPr>
              <a:t>Sometimes people would refuse to take the vaccine if they got randomized in the immediate arm</a:t>
            </a:r>
          </a:p>
          <a:p>
            <a:pPr lvl="3" eaLnBrk="1" hangingPunct="1">
              <a:buClr>
                <a:schemeClr val="accent1"/>
              </a:buClr>
              <a:buSzPct val="100000"/>
              <a:buFont typeface="Wingdings" pitchFamily="2" charset="2"/>
              <a:buChar char="v"/>
            </a:pPr>
            <a:r>
              <a:rPr lang="en-US" dirty="0" smtClean="0">
                <a:solidFill>
                  <a:srgbClr val="0838A2"/>
                </a:solidFill>
              </a:rPr>
              <a:t>Some subjects did not feel responsible to complete follow up visits</a:t>
            </a:r>
          </a:p>
          <a:p>
            <a:pPr eaLnBrk="1" hangingPunct="1">
              <a:buClr>
                <a:schemeClr val="accent1"/>
              </a:buClr>
              <a:buSzPct val="100000"/>
              <a:buFont typeface="Wingdings" pitchFamily="2" charset="2"/>
              <a:buChar char="v"/>
            </a:pPr>
            <a:r>
              <a:rPr lang="en-US" dirty="0" smtClean="0">
                <a:solidFill>
                  <a:schemeClr val="accent1"/>
                </a:solidFill>
              </a:rPr>
              <a:t>CDC set up several workshops at health care facilities to educate the healthcare workers about the clinical trial, distributed printed material etc.</a:t>
            </a:r>
          </a:p>
          <a:p>
            <a:pPr eaLnBrk="1" hangingPunct="1">
              <a:buClr>
                <a:schemeClr val="accent1"/>
              </a:buClr>
              <a:buSzPct val="100000"/>
              <a:buFont typeface="Arial" pitchFamily="34" charset="0"/>
              <a:buChar char="•"/>
            </a:pPr>
            <a:endParaRPr lang="en-US" dirty="0">
              <a:solidFill>
                <a:schemeClr val="tx2"/>
              </a:solidFill>
            </a:endParaRPr>
          </a:p>
          <a:p>
            <a:pPr marL="457200" lvl="1" indent="0" eaLnBrk="1" hangingPunct="1">
              <a:buNone/>
            </a:pPr>
            <a:endParaRPr lang="en-US" sz="1200" dirty="0" smtClean="0"/>
          </a:p>
        </p:txBody>
      </p:sp>
    </p:spTree>
    <p:extLst>
      <p:ext uri="{BB962C8B-B14F-4D97-AF65-F5344CB8AC3E}">
        <p14:creationId xmlns:p14="http://schemas.microsoft.com/office/powerpoint/2010/main" val="275692715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RI theme">
  <a:themeElements>
    <a:clrScheme name="TRI_PPT_Pres_Template 13">
      <a:dk1>
        <a:srgbClr val="000000"/>
      </a:dk1>
      <a:lt1>
        <a:srgbClr val="FFFFFF"/>
      </a:lt1>
      <a:dk2>
        <a:srgbClr val="0C479D"/>
      </a:dk2>
      <a:lt2>
        <a:srgbClr val="005A58"/>
      </a:lt2>
      <a:accent1>
        <a:srgbClr val="007576"/>
      </a:accent1>
      <a:accent2>
        <a:srgbClr val="0C9AC9"/>
      </a:accent2>
      <a:accent3>
        <a:srgbClr val="FFFFFF"/>
      </a:accent3>
      <a:accent4>
        <a:srgbClr val="000000"/>
      </a:accent4>
      <a:accent5>
        <a:srgbClr val="AABDBD"/>
      </a:accent5>
      <a:accent6>
        <a:srgbClr val="0A8BB6"/>
      </a:accent6>
      <a:hlink>
        <a:srgbClr val="00BFA8"/>
      </a:hlink>
      <a:folHlink>
        <a:srgbClr val="3EE2E9"/>
      </a:folHlink>
    </a:clrScheme>
    <a:fontScheme name="TRI_PPT_Pres_Template">
      <a:majorFont>
        <a:latin typeface="Franklin Gothic Demi"/>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lin ang="5400000" scaled="1"/>
        </a:gradFill>
        <a:ln w="9525" cap="flat" cmpd="sng" algn="ctr">
          <a:solidFill>
            <a:srgbClr val="C0C0C0"/>
          </a:solidFill>
          <a:prstDash val="solid"/>
          <a:round/>
          <a:headEnd type="none" w="med" len="med"/>
          <a:tailEnd type="none" w="med" len="med"/>
        </a:ln>
        <a:effectLst/>
      </a:spPr>
      <a:bodyPr vert="horz" wrap="square" lIns="274320" tIns="274320" rIns="274320" bIns="2743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chemeClr val="bg1"/>
          </a:buClr>
          <a:buSzTx/>
          <a:buFont typeface="Times" pitchFamily="18" charset="0"/>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lin ang="5400000" scaled="1"/>
        </a:gradFill>
        <a:ln w="9525" cap="flat" cmpd="sng" algn="ctr">
          <a:solidFill>
            <a:srgbClr val="C0C0C0"/>
          </a:solidFill>
          <a:prstDash val="solid"/>
          <a:round/>
          <a:headEnd type="none" w="med" len="med"/>
          <a:tailEnd type="none" w="med" len="med"/>
        </a:ln>
        <a:effectLst/>
      </a:spPr>
      <a:bodyPr vert="horz" wrap="square" lIns="274320" tIns="274320" rIns="274320" bIns="2743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chemeClr val="bg1"/>
          </a:buClr>
          <a:buSzTx/>
          <a:buFont typeface="Times" pitchFamily="18" charset="0"/>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RI_PPT_Pre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I_PPT_Pre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I_PPT_Pre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I_PPT_Pre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I_PPT_Pre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I_PPT_Pre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I_PPT_Pres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I_PPT_Pre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I_PPT_Pre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I_PPT_Pre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I_PPT_Pre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I_PPT_Pre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RI_PPT_Pres_Template 13">
        <a:dk1>
          <a:srgbClr val="000000"/>
        </a:dk1>
        <a:lt1>
          <a:srgbClr val="FFFFFF"/>
        </a:lt1>
        <a:dk2>
          <a:srgbClr val="0C479D"/>
        </a:dk2>
        <a:lt2>
          <a:srgbClr val="005A58"/>
        </a:lt2>
        <a:accent1>
          <a:srgbClr val="007576"/>
        </a:accent1>
        <a:accent2>
          <a:srgbClr val="0C9AC9"/>
        </a:accent2>
        <a:accent3>
          <a:srgbClr val="FFFFFF"/>
        </a:accent3>
        <a:accent4>
          <a:srgbClr val="000000"/>
        </a:accent4>
        <a:accent5>
          <a:srgbClr val="AABDBD"/>
        </a:accent5>
        <a:accent6>
          <a:srgbClr val="0A8BB6"/>
        </a:accent6>
        <a:hlink>
          <a:srgbClr val="00BFA8"/>
        </a:hlink>
        <a:folHlink>
          <a:srgbClr val="3EE2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3161</TotalTime>
  <Words>1081</Words>
  <Application>Microsoft Macintosh PowerPoint</Application>
  <PresentationFormat>On-screen Show (4:3)</PresentationFormat>
  <Paragraphs>84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TRI theme</vt:lpstr>
      <vt:lpstr>Compliance Challenges in Clinical Research Naïve Locations: Case Study “STRIVE Clinical Trial for Ebola Vaccine in Sierra Leone”  Presented By  Seema Garg, MS, MBA, CQA, CSGB Manager, Quality Assurance  Technical Resources International, Inc. Direct Line:  (301) 897-7144 Main Line:  (301) 564-6400 Fax:  (301) 897-7403 sgarg@tech-res.com </vt:lpstr>
      <vt:lpstr>Challenges </vt:lpstr>
      <vt:lpstr>Background</vt:lpstr>
      <vt:lpstr>Areas Affected by Ebola virus</vt:lpstr>
      <vt:lpstr>Total suspected, probable, and confirmed cases of Ebola virus disease in Guinea, Liberia, and Sierra Leone, March 25, 2014 – January 10, 2016, WHO Situation Report, n=28601</vt:lpstr>
      <vt:lpstr>STRIVE (Sierra Leone Trial to Introduce a Vaccine against Ebola)</vt:lpstr>
      <vt:lpstr>Challenge: Infrastructure and Facilities</vt:lpstr>
      <vt:lpstr>Challenge: Staff recruitment</vt:lpstr>
      <vt:lpstr>Challenge: Subject Recruitment</vt:lpstr>
      <vt:lpstr>Challenge: Subject Follow-up</vt:lpstr>
      <vt:lpstr>Challenge: Credential Verification</vt:lpstr>
      <vt:lpstr>Challenge: Credential Verification</vt:lpstr>
      <vt:lpstr>TRI Experience</vt:lpstr>
      <vt:lpstr>Fun Facts about Sierra Leone</vt:lpstr>
      <vt:lpstr>Pictures</vt:lpstr>
      <vt:lpstr>Pictures</vt:lpstr>
      <vt:lpstr>Pictures</vt:lpstr>
      <vt:lpstr>Pictures</vt:lpstr>
      <vt:lpstr>Pictures</vt:lpstr>
    </vt:vector>
  </TitlesOfParts>
  <Company>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 INC SOP Training</dc:title>
  <dc:creator>Susan Leister</dc:creator>
  <cp:lastModifiedBy>Jeffrey Parnes</cp:lastModifiedBy>
  <cp:revision>268</cp:revision>
  <cp:lastPrinted>2015-12-15T13:23:36Z</cp:lastPrinted>
  <dcterms:created xsi:type="dcterms:W3CDTF">2009-03-23T12:34:06Z</dcterms:created>
  <dcterms:modified xsi:type="dcterms:W3CDTF">2016-03-08T20:22:21Z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