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92120" y="216000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/>
        </p:blipFill>
        <p:spPr>
          <a:xfrm>
            <a:off x="2292120" y="2160000"/>
            <a:ext cx="549540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20000" y="300960"/>
            <a:ext cx="885564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Picture 77"/>
          <p:cNvPicPr/>
          <p:nvPr/>
        </p:nvPicPr>
        <p:blipFill>
          <a:blip r:embed="rId2"/>
          <a:stretch/>
        </p:blipFill>
        <p:spPr>
          <a:xfrm>
            <a:off x="2292120" y="216000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/>
        </p:blipFill>
        <p:spPr>
          <a:xfrm>
            <a:off x="2292120" y="2160000"/>
            <a:ext cx="549540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20000" y="300960"/>
            <a:ext cx="885564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48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Click to edit the title text format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4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Click to edit the outline text format</a:t>
            </a:r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de-DE" sz="24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Second Outline Level</a:t>
            </a:r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de-DE" sz="24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Third Outline Level</a:t>
            </a:r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de-DE" sz="24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Fourth Outline Level</a:t>
            </a:r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de-DE" sz="24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Fifth Outline Level</a:t>
            </a:r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de-DE" sz="24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Sixth Outline Level</a:t>
            </a:r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de-DE" sz="24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&lt;date/time&gt;</a:t>
            </a:r>
            <a:endParaRPr lang="de-DE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44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&lt;footer&gt;</a:t>
            </a:r>
            <a:endParaRPr lang="de-DE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44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3259188E-3DCA-4728-ABC3-A95396773A84}" type="slidenum">
              <a:rPr lang="de-DE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‹#›</a:t>
            </a:fld>
            <a:r>
              <a:rPr lang="de-DE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 / 10</a:t>
            </a:r>
            <a:endParaRPr lang="de-DE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0" y="4320000"/>
            <a:ext cx="504000" cy="108000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4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8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8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&lt;date/time&gt;</a:t>
            </a:r>
            <a:endParaRPr lang="de-DE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&lt;footer&gt;</a:t>
            </a:r>
            <a:endParaRPr lang="de-DE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6F52D0F8-3727-42FF-83B1-80A5727263AF}" type="slidenum">
              <a:rPr lang="de-DE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‹#›</a:t>
            </a:fld>
            <a:r>
              <a:rPr lang="de-DE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 / 10</a:t>
            </a:r>
            <a:endParaRPr lang="de-DE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0" y="288000"/>
            <a:ext cx="504000" cy="108000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720000" y="300960"/>
            <a:ext cx="8855640" cy="5853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Quality Tools that Outlast Managerial Trends</a:t>
            </a:r>
          </a:p>
          <a:p>
            <a:pPr algn="ctr"/>
            <a:r>
              <a:rPr lang="de-DE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Questions and Discussion</a:t>
            </a:r>
          </a:p>
          <a:p>
            <a:pPr algn="ctr"/>
            <a:endParaRPr lang="de-DE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ASQ </a:t>
            </a:r>
            <a:r>
              <a:rPr lang="de-DE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Northern Virginia </a:t>
            </a:r>
            <a:r>
              <a:rPr lang="de-DE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Section 0511</a:t>
            </a:r>
            <a:endParaRPr lang="de-DE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March 8, </a:t>
            </a:r>
            <a:r>
              <a:rPr lang="de-DE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2017</a:t>
            </a:r>
            <a:endParaRPr lang="de-DE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What are the classics of quality</a:t>
            </a:r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720000" y="1944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best to embed quality thinking and practices that outlast the trends of management fashion?</a:t>
            </a:r>
          </a:p>
          <a:p>
            <a:pPr marL="108000">
              <a:buClr>
                <a:srgbClr val="333333"/>
              </a:buClr>
              <a:buSzPct val="45000"/>
            </a:pP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are the true classics of quality?</a:t>
            </a: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Little black dress</a:t>
            </a: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French blue collared shirt</a:t>
            </a: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Charcoal grey suit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720000" y="30060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Project-based quality tools abound</a:t>
            </a:r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 Sigma, Lean, SPC, QFD, TQM, FMEA, Quality Circles … all provide tools that are situation specific</a:t>
            </a:r>
          </a:p>
          <a:p>
            <a:pPr marL="108000">
              <a:buClr>
                <a:srgbClr val="333333"/>
              </a:buClr>
              <a:buSzPct val="45000"/>
            </a:pP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Commitments to implementations of these programs themselves are only medium term</a:t>
            </a:r>
          </a:p>
          <a:p>
            <a:pPr marL="108000">
              <a:buClr>
                <a:srgbClr val="333333"/>
              </a:buClr>
              <a:buSzPct val="45000"/>
            </a:pPr>
            <a:r>
              <a:rPr lang="de-DE" sz="28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do we embed quality thinking into planning and execution practices that are lasting?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4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Management Fashion &amp; Fads</a:t>
            </a:r>
          </a:p>
        </p:txBody>
      </p:sp>
      <p:sp>
        <p:nvSpPr>
          <p:cNvPr id="84" name="TextShape 2"/>
          <p:cNvSpPr txBox="1"/>
          <p:nvPr/>
        </p:nvSpPr>
        <p:spPr>
          <a:xfrm>
            <a:off x="720000" y="2160000"/>
            <a:ext cx="8640000" cy="37611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'Organizational performance gaps opened by technical and economic environmental changes do not shape the demand for management fashions; sociopsychological forces do instead' (Abrahamson, 1996: 255)</a:t>
            </a: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333333"/>
              </a:buClr>
              <a:buSzPct val="45000"/>
            </a:pP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'Process by which management fashion setters continuously redefine both theirs and fashion followers' collective beliefs about which management techniques lead rational management progress' (257</a:t>
            </a:r>
            <a:r>
              <a:rPr lang="de-DE" sz="2600" strike="noStrike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000" y="6280879"/>
            <a:ext cx="9128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</a:rPr>
              <a:t>Abrahamson, E.  'Management Fashion' </a:t>
            </a:r>
            <a:r>
              <a:rPr lang="de-DE" sz="1600" i="1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</a:rPr>
              <a:t> Academy of Management Review</a:t>
            </a:r>
            <a:r>
              <a:rPr lang="de-DE" sz="16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</a:rPr>
              <a:t> 21:1, 1996, 254-285</a:t>
            </a:r>
            <a:r>
              <a:rPr lang="de-DE" sz="16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de-DE" sz="28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4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Management Fashion &amp; Fads</a:t>
            </a:r>
          </a:p>
        </p:txBody>
      </p:sp>
      <p:sp>
        <p:nvSpPr>
          <p:cNvPr id="86" name="TextShape 2"/>
          <p:cNvSpPr txBox="1"/>
          <p:nvPr/>
        </p:nvSpPr>
        <p:spPr>
          <a:xfrm>
            <a:off x="719999" y="1512000"/>
            <a:ext cx="9038597" cy="86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'Quality Circles exemplify management fashion</a:t>
            </a:r>
            <a:r>
              <a:rPr lang="de-DE" sz="2400" strike="noStrike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</a:t>
            </a:r>
            <a:endParaRPr lang="de-DE" sz="36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333333"/>
              </a:buClr>
              <a:buSzPct val="45000"/>
            </a:pPr>
            <a:r>
              <a:rPr lang="de-DE" sz="1500" strike="noStrike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Picture 86"/>
          <p:cNvPicPr/>
          <p:nvPr/>
        </p:nvPicPr>
        <p:blipFill>
          <a:blip r:embed="rId2"/>
          <a:stretch/>
        </p:blipFill>
        <p:spPr>
          <a:xfrm>
            <a:off x="1624680" y="2088000"/>
            <a:ext cx="6295320" cy="516924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525061" y="6949463"/>
            <a:ext cx="2323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</a:rPr>
              <a:t>Abrahamson</a:t>
            </a:r>
            <a:r>
              <a:rPr lang="de-DE" sz="1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</a:rPr>
              <a:t>, 1996: 257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4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Surges and Fluctuations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720000" y="1836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'Historical data suggest that since the 1870s American managerial discourse has been elaborated in </a:t>
            </a:r>
            <a:r>
              <a:rPr lang="de-DE" sz="2800" b="1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waves that have alternated between normative and rational rhetorics</a:t>
            </a:r>
            <a:r>
              <a:rPr lang="de-DE" sz="28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…. surges and contractions in the rhetorics of industrial betterment, scientific management, welfare capitalism/human relations, systems rationalism, and organizational culture/quality.' (Barley &amp; Kunda, 1992: 363)</a:t>
            </a:r>
          </a:p>
        </p:txBody>
      </p:sp>
      <p:sp>
        <p:nvSpPr>
          <p:cNvPr id="90" name="TextShape 3"/>
          <p:cNvSpPr txBox="1"/>
          <p:nvPr/>
        </p:nvSpPr>
        <p:spPr>
          <a:xfrm>
            <a:off x="648000" y="6713280"/>
            <a:ext cx="8712000" cy="487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Barley, S and Gideon Kunda. 'Design and Devotion: Surges of Rational and Normative Ideologies of Control in Managerial Discourse'  </a:t>
            </a:r>
            <a:r>
              <a:rPr lang="de-DE" sz="1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Administrative Science Quarterly</a:t>
            </a:r>
            <a:r>
              <a:rPr lang="de-DE" sz="1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37.  1992.  363-399</a:t>
            </a:r>
            <a:r>
              <a:rPr lang="de-DE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 Emphasis added.</a:t>
            </a:r>
            <a:endParaRPr lang="de-DE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4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Surges and Fluctuations</a:t>
            </a:r>
          </a:p>
        </p:txBody>
      </p:sp>
      <p:sp>
        <p:nvSpPr>
          <p:cNvPr id="92" name="TextShape 2"/>
          <p:cNvSpPr txBox="1"/>
          <p:nvPr/>
        </p:nvSpPr>
        <p:spPr>
          <a:xfrm>
            <a:off x="720000" y="180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'Standard threories of ideological change are shown to be inadequate for explaining either the general pattern or the timing of the surges.'</a:t>
            </a: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333333"/>
              </a:buClr>
              <a:buSzPct val="45000"/>
            </a:pP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'...the tendency for innovative surges of managerial theorizing to alternate between rational and normative rhetorics of control appears to be rooted in cultural antinomies fundamental to all Western industrial societies: </a:t>
            </a:r>
            <a:r>
              <a:rPr lang="de-DE" sz="2600" b="1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opposition between mechanistic and organic solidarity and between communalism individualsim</a:t>
            </a:r>
            <a:r>
              <a:rPr lang="de-DE" sz="26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.'  (Barley &amp; Kunda, 1992: 363)</a:t>
            </a: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TextShape 3"/>
          <p:cNvSpPr txBox="1"/>
          <p:nvPr/>
        </p:nvSpPr>
        <p:spPr>
          <a:xfrm>
            <a:off x="648000" y="6784920"/>
            <a:ext cx="8712000" cy="487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Barley, S and Gideon Kunda. 'Design and Devotion: Surges of Rational and Normative Ideologies of Control in Managerial Discourse'  </a:t>
            </a:r>
            <a:r>
              <a:rPr lang="de-DE" sz="1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Administrative Science Quarterly</a:t>
            </a:r>
            <a:r>
              <a:rPr lang="de-DE" sz="1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37.  1992.  363-399</a:t>
            </a:r>
            <a:r>
              <a:rPr lang="de-DE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 Emphasis added.</a:t>
            </a:r>
            <a:endParaRPr lang="de-DE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4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Sources of Fashion Trends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720000" y="2160000"/>
            <a:ext cx="8640000" cy="28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Ideological</a:t>
            </a:r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Aesthetic</a:t>
            </a:r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Political</a:t>
            </a:r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Economic</a:t>
            </a:r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Administrative regime change</a:t>
            </a:r>
            <a:endParaRPr lang="de-DE" sz="280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40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Most durable tools and practices</a:t>
            </a:r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720000" y="1943999"/>
            <a:ext cx="8640000" cy="47416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have been the most durable and well-received tools and practices</a:t>
            </a:r>
            <a:r>
              <a:rPr lang="de-DE" sz="2600" strike="noStrike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Across time within a particular organization</a:t>
            </a: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Across various </a:t>
            </a:r>
            <a:r>
              <a:rPr lang="de-DE" sz="2400" strike="noStrike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settings</a:t>
            </a:r>
          </a:p>
          <a:p>
            <a:pPr marL="540000" lvl="1">
              <a:buClr>
                <a:srgbClr val="333333"/>
              </a:buClr>
              <a:buSzPct val="75000"/>
            </a:pPr>
            <a:endParaRPr lang="de-DE" sz="20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Lean, SIPOC, </a:t>
            </a:r>
            <a:r>
              <a:rPr lang="de-DE" sz="2600" strike="noStrike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Fishbone</a:t>
            </a:r>
            <a:r>
              <a:rPr lang="de-DE" sz="26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Process Maps</a:t>
            </a:r>
            <a:r>
              <a:rPr lang="de-DE" sz="2600" strike="noStrike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6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Any particular orientation to </a:t>
            </a:r>
            <a:r>
              <a:rPr lang="de-DE" sz="2600" strike="noStrike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technology?</a:t>
            </a: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Simple tools</a:t>
            </a: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Dependent on a system</a:t>
            </a:r>
          </a:p>
          <a:p>
            <a:pPr marL="1296000" lvl="2" indent="-288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Minitab</a:t>
            </a:r>
          </a:p>
          <a:p>
            <a:pPr marL="1296000" lvl="2" indent="-288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BPA Mapping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 Sans"/>
              </a:rPr>
              <a:t>Connected to other departments?</a:t>
            </a:r>
            <a:endParaRPr lang="de-DE" sz="4400" b="1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Open Sans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720000" y="1944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lang="de-DE" sz="28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Were any of these tools embedded in planning or execution processes outside of quality</a:t>
            </a:r>
            <a:r>
              <a:rPr lang="de-DE" sz="2800" strike="noStrike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</a:p>
          <a:p>
            <a:pPr marL="108000">
              <a:buClr>
                <a:srgbClr val="333333"/>
              </a:buClr>
              <a:buSzPct val="45000"/>
            </a:pPr>
            <a:endParaRPr lang="de-DE" sz="2800" strike="noStrike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Strategy planning</a:t>
            </a: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Project planning</a:t>
            </a: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Technology infrastrcture planning</a:t>
            </a: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Contracting</a:t>
            </a:r>
          </a:p>
          <a:p>
            <a:pPr marL="864000" lvl="1" indent="-324000">
              <a:buClr>
                <a:srgbClr val="333333"/>
              </a:buClr>
              <a:buSzPct val="75000"/>
              <a:buFont typeface="Symbol" charset="2"/>
              <a:buChar char=""/>
            </a:pPr>
            <a:r>
              <a:rPr lang="de-DE" sz="240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Budgeting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Impress</Template>
  <TotalTime>46</TotalTime>
  <Words>509</Words>
  <Application>Microsoft Office PowerPoint</Application>
  <PresentationFormat>Custom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DejaVu Sans</vt:lpstr>
      <vt:lpstr>Open Sans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</dc:creator>
  <cp:lastModifiedBy>Owner</cp:lastModifiedBy>
  <cp:revision>9</cp:revision>
  <dcterms:created xsi:type="dcterms:W3CDTF">2016-03-06T21:18:44Z</dcterms:created>
  <dcterms:modified xsi:type="dcterms:W3CDTF">2017-03-06T20:43:09Z</dcterms:modified>
  <dc:language>en-US</dc:language>
</cp:coreProperties>
</file>