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18" d="100"/>
          <a:sy n="118" d="100"/>
        </p:scale>
        <p:origin x="224"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769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61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426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613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36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932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167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81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60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833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539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3/13/19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730394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9534" y="677635"/>
            <a:ext cx="7488238" cy="1494064"/>
          </a:xfrm>
        </p:spPr>
        <p:txBody>
          <a:bodyPr/>
          <a:lstStyle/>
          <a:p>
            <a:r>
              <a:rPr lang="en-US" dirty="0"/>
              <a:t>Fifty Years in Quality</a:t>
            </a:r>
          </a:p>
        </p:txBody>
      </p:sp>
      <p:sp>
        <p:nvSpPr>
          <p:cNvPr id="3" name="Subtitle 2"/>
          <p:cNvSpPr>
            <a:spLocks noGrp="1"/>
          </p:cNvSpPr>
          <p:nvPr>
            <p:ph type="subTitle" idx="1"/>
          </p:nvPr>
        </p:nvSpPr>
        <p:spPr>
          <a:xfrm>
            <a:off x="2496684" y="2741688"/>
            <a:ext cx="6400800" cy="1947333"/>
          </a:xfrm>
        </p:spPr>
        <p:txBody>
          <a:bodyPr/>
          <a:lstStyle/>
          <a:p>
            <a:r>
              <a:rPr lang="en-US" dirty="0"/>
              <a:t>Geoffrey Withnell</a:t>
            </a:r>
          </a:p>
          <a:p>
            <a:r>
              <a:rPr lang="en-US" dirty="0"/>
              <a:t>RCT Systems</a:t>
            </a:r>
          </a:p>
          <a:p>
            <a:r>
              <a:rPr lang="en-US" dirty="0"/>
              <a:t>Presented to ASQ 511, Northern Virginia Section</a:t>
            </a:r>
          </a:p>
          <a:p>
            <a:r>
              <a:rPr lang="en-US" dirty="0"/>
              <a:t>March 13, 2019</a:t>
            </a:r>
          </a:p>
        </p:txBody>
      </p:sp>
    </p:spTree>
    <p:extLst>
      <p:ext uri="{BB962C8B-B14F-4D97-AF65-F5344CB8AC3E}">
        <p14:creationId xmlns:p14="http://schemas.microsoft.com/office/powerpoint/2010/main" val="660906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Overall thoughts on our profession</a:t>
            </a:r>
          </a:p>
        </p:txBody>
      </p:sp>
      <p:sp>
        <p:nvSpPr>
          <p:cNvPr id="3" name="TextBox 2"/>
          <p:cNvSpPr txBox="1"/>
          <p:nvPr/>
        </p:nvSpPr>
        <p:spPr>
          <a:xfrm>
            <a:off x="1045029" y="1445079"/>
            <a:ext cx="10842171" cy="4801314"/>
          </a:xfrm>
          <a:prstGeom prst="rect">
            <a:avLst/>
          </a:prstGeom>
          <a:noFill/>
        </p:spPr>
        <p:txBody>
          <a:bodyPr wrap="square" rtlCol="0">
            <a:spAutoFit/>
          </a:bodyPr>
          <a:lstStyle/>
          <a:p>
            <a:pPr marL="285750" indent="-285750">
              <a:buFont typeface="Arial" panose="020B0604020202020204" pitchFamily="34" charset="0"/>
              <a:buChar char="•"/>
            </a:pPr>
            <a:r>
              <a:rPr lang="en-US" dirty="0"/>
              <a:t>It doesn’t really matter what quality system specification you use:</a:t>
            </a:r>
          </a:p>
          <a:p>
            <a:pPr marL="742950" lvl="1" indent="-285750">
              <a:buFont typeface="Arial" panose="020B0604020202020204" pitchFamily="34" charset="0"/>
              <a:buChar char="•"/>
            </a:pPr>
            <a:r>
              <a:rPr lang="en-US" dirty="0"/>
              <a:t>MIL-Q-9858</a:t>
            </a:r>
          </a:p>
          <a:p>
            <a:pPr marL="742950" lvl="1" indent="-285750">
              <a:buFont typeface="Arial" panose="020B0604020202020204" pitchFamily="34" charset="0"/>
              <a:buChar char="•"/>
            </a:pPr>
            <a:r>
              <a:rPr lang="en-US" dirty="0"/>
              <a:t>ISO-9000</a:t>
            </a:r>
          </a:p>
          <a:p>
            <a:pPr marL="742950" lvl="1" indent="-285750">
              <a:buFont typeface="Arial" panose="020B0604020202020204" pitchFamily="34" charset="0"/>
              <a:buChar char="•"/>
            </a:pPr>
            <a:r>
              <a:rPr lang="en-US" dirty="0"/>
              <a:t>AS-9100</a:t>
            </a:r>
          </a:p>
          <a:p>
            <a:pPr marL="742950" lvl="1" indent="-285750">
              <a:buFont typeface="Arial" panose="020B0604020202020204" pitchFamily="34" charset="0"/>
              <a:buChar char="•"/>
            </a:pPr>
            <a:r>
              <a:rPr lang="en-US" dirty="0"/>
              <a:t>CMMI</a:t>
            </a:r>
          </a:p>
          <a:p>
            <a:pPr marL="742950" lvl="1" indent="-285750">
              <a:buFont typeface="Arial" panose="020B0604020202020204" pitchFamily="34" charset="0"/>
              <a:buChar char="•"/>
            </a:pPr>
            <a:r>
              <a:rPr lang="en-US" dirty="0"/>
              <a:t>ITIL</a:t>
            </a:r>
          </a:p>
          <a:p>
            <a:pPr marL="742950" lvl="1" indent="-285750">
              <a:buFont typeface="Arial" panose="020B0604020202020204" pitchFamily="34" charset="0"/>
              <a:buChar char="•"/>
            </a:pPr>
            <a:r>
              <a:rPr lang="en-US" dirty="0"/>
              <a:t>PMBOK</a:t>
            </a:r>
          </a:p>
          <a:p>
            <a:pPr lvl="1"/>
            <a:r>
              <a:rPr lang="en-US" dirty="0"/>
              <a:t>What matters is that you follow a system, and management pays attention to what’s going on and what your customer thinks of what you give them</a:t>
            </a:r>
          </a:p>
          <a:p>
            <a:pPr lvl="1"/>
            <a:endParaRPr lang="en-US" dirty="0"/>
          </a:p>
          <a:p>
            <a:pPr lvl="1"/>
            <a:endParaRPr lang="en-US" dirty="0"/>
          </a:p>
          <a:p>
            <a:pPr marL="285750" indent="-285750">
              <a:buFont typeface="Arial" panose="020B0604020202020204" pitchFamily="34" charset="0"/>
              <a:buChar char="•"/>
            </a:pPr>
            <a:r>
              <a:rPr lang="en-US" dirty="0"/>
              <a:t>It doesn’t matter what industry you are in if you:</a:t>
            </a:r>
          </a:p>
          <a:p>
            <a:pPr marL="742950" lvl="1" indent="-285750">
              <a:buFont typeface="Arial" panose="020B0604020202020204" pitchFamily="34" charset="0"/>
              <a:buChar char="•"/>
            </a:pPr>
            <a:r>
              <a:rPr lang="en-US" dirty="0"/>
              <a:t>Know what your customer needs</a:t>
            </a:r>
          </a:p>
          <a:p>
            <a:pPr marL="742950" lvl="1" indent="-285750">
              <a:buFont typeface="Arial" panose="020B0604020202020204" pitchFamily="34" charset="0"/>
              <a:buChar char="•"/>
            </a:pPr>
            <a:r>
              <a:rPr lang="en-US" dirty="0"/>
              <a:t>Know what your process is capable of producing</a:t>
            </a:r>
          </a:p>
          <a:p>
            <a:pPr marL="742950" lvl="1" indent="-285750">
              <a:buFont typeface="Arial" panose="020B0604020202020204" pitchFamily="34" charset="0"/>
              <a:buChar char="•"/>
            </a:pPr>
            <a:r>
              <a:rPr lang="en-US" dirty="0"/>
              <a:t>Measure your process output</a:t>
            </a:r>
          </a:p>
          <a:p>
            <a:pPr marL="742950" lvl="1" indent="-285750">
              <a:buFont typeface="Arial" panose="020B0604020202020204" pitchFamily="34" charset="0"/>
              <a:buChar char="•"/>
            </a:pPr>
            <a:r>
              <a:rPr lang="en-US" dirty="0"/>
              <a:t>Address any problems found by your measurements</a:t>
            </a:r>
          </a:p>
          <a:p>
            <a:pPr marL="742950" lvl="1" indent="-285750">
              <a:buFont typeface="Arial" panose="020B0604020202020204" pitchFamily="34" charset="0"/>
              <a:buChar char="•"/>
            </a:pPr>
            <a:r>
              <a:rPr lang="en-US" dirty="0"/>
              <a:t>Communicate, communicate, communicate</a:t>
            </a:r>
          </a:p>
        </p:txBody>
      </p:sp>
    </p:spTree>
    <p:extLst>
      <p:ext uri="{BB962C8B-B14F-4D97-AF65-F5344CB8AC3E}">
        <p14:creationId xmlns:p14="http://schemas.microsoft.com/office/powerpoint/2010/main" val="372634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Who am I?</a:t>
            </a:r>
          </a:p>
        </p:txBody>
      </p:sp>
      <p:sp>
        <p:nvSpPr>
          <p:cNvPr id="3" name="Content Placeholder 2"/>
          <p:cNvSpPr>
            <a:spLocks noGrp="1"/>
          </p:cNvSpPr>
          <p:nvPr>
            <p:ph idx="1"/>
          </p:nvPr>
        </p:nvSpPr>
        <p:spPr/>
        <p:txBody>
          <a:bodyPr>
            <a:normAutofit/>
          </a:bodyPr>
          <a:lstStyle/>
          <a:p>
            <a:r>
              <a:rPr lang="en-US" sz="2400" dirty="0"/>
              <a:t>Senior Member ASQ</a:t>
            </a:r>
          </a:p>
          <a:p>
            <a:r>
              <a:rPr lang="en-US" sz="2400" dirty="0"/>
              <a:t>Former Section Chair, Baltimore Section</a:t>
            </a:r>
          </a:p>
          <a:p>
            <a:r>
              <a:rPr lang="en-US" sz="2400" dirty="0"/>
              <a:t>CQE, CSSBB, CMQOE, CPGP, CQA, CSQE</a:t>
            </a:r>
          </a:p>
          <a:p>
            <a:r>
              <a:rPr lang="en-US" sz="2400" dirty="0"/>
              <a:t>Senior Member, PMI, Project Management Professional</a:t>
            </a:r>
          </a:p>
          <a:p>
            <a:r>
              <a:rPr lang="en-US" sz="2400" dirty="0"/>
              <a:t>SAFe Agile Practitioner</a:t>
            </a:r>
          </a:p>
          <a:p>
            <a:r>
              <a:rPr lang="en-US" sz="2400" dirty="0"/>
              <a:t>ITIL Foundation</a:t>
            </a:r>
          </a:p>
          <a:p>
            <a:r>
              <a:rPr lang="en-US" sz="2400" dirty="0"/>
              <a:t>BA, Management, University of Phoenix</a:t>
            </a:r>
          </a:p>
          <a:p>
            <a:r>
              <a:rPr lang="en-US" sz="2400" dirty="0"/>
              <a:t>Graduate statistics training, California State University, Dominguez Hills</a:t>
            </a:r>
          </a:p>
          <a:p>
            <a:endParaRPr lang="en-US" sz="2400" dirty="0"/>
          </a:p>
        </p:txBody>
      </p:sp>
    </p:spTree>
    <p:extLst>
      <p:ext uri="{BB962C8B-B14F-4D97-AF65-F5344CB8AC3E}">
        <p14:creationId xmlns:p14="http://schemas.microsoft.com/office/powerpoint/2010/main" val="291901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Journey Begins</a:t>
            </a:r>
          </a:p>
        </p:txBody>
      </p:sp>
      <p:sp>
        <p:nvSpPr>
          <p:cNvPr id="3" name="Content Placeholder 2"/>
          <p:cNvSpPr>
            <a:spLocks noGrp="1"/>
          </p:cNvSpPr>
          <p:nvPr>
            <p:ph idx="1"/>
          </p:nvPr>
        </p:nvSpPr>
        <p:spPr/>
        <p:txBody>
          <a:bodyPr/>
          <a:lstStyle/>
          <a:p>
            <a:pPr marL="0" indent="0">
              <a:buNone/>
            </a:pPr>
            <a:r>
              <a:rPr lang="en-US" dirty="0"/>
              <a:t>Enlisted in the Marine Corps September 1968</a:t>
            </a:r>
          </a:p>
          <a:p>
            <a:pPr marL="0" indent="0">
              <a:buNone/>
            </a:pPr>
            <a:endParaRPr lang="en-US" dirty="0"/>
          </a:p>
          <a:p>
            <a:pPr marL="0" indent="0">
              <a:buNone/>
            </a:pPr>
            <a:r>
              <a:rPr lang="en-US" dirty="0"/>
              <a:t>Completed Aviation Engineering Clerk School, NAS Memphis – March 1969 and was assigned to Maintenance Quality section, Marine Attack Squadron 324, Beaufort, South Carolina</a:t>
            </a:r>
          </a:p>
          <a:p>
            <a:pPr marL="0" indent="0">
              <a:buNone/>
            </a:pPr>
            <a:r>
              <a:rPr lang="en-US" dirty="0"/>
              <a:t>Also served:</a:t>
            </a:r>
          </a:p>
          <a:p>
            <a:pPr marL="0" indent="0">
              <a:buNone/>
            </a:pPr>
            <a:r>
              <a:rPr lang="en-US" dirty="0"/>
              <a:t>	Marine Attack Squadron 211, Chu Lai RVN</a:t>
            </a:r>
          </a:p>
          <a:p>
            <a:pPr marL="0" indent="0">
              <a:buNone/>
            </a:pPr>
            <a:r>
              <a:rPr lang="en-US" dirty="0"/>
              <a:t>	Marine Air Reserve Training Detachment, El Toro, California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628" y="734785"/>
            <a:ext cx="1763486" cy="1763486"/>
          </a:xfrm>
          <a:prstGeom prst="rect">
            <a:avLst/>
          </a:prstGeom>
        </p:spPr>
      </p:pic>
    </p:spTree>
    <p:extLst>
      <p:ext uri="{BB962C8B-B14F-4D97-AF65-F5344CB8AC3E}">
        <p14:creationId xmlns:p14="http://schemas.microsoft.com/office/powerpoint/2010/main" val="154534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normAutofit/>
          </a:bodyPr>
          <a:lstStyle/>
          <a:p>
            <a:pPr algn="ctr"/>
            <a:r>
              <a:rPr lang="en-US" sz="2400" dirty="0"/>
              <a:t>Starting civilian work – And my Dad makes a prediction</a:t>
            </a:r>
          </a:p>
        </p:txBody>
      </p:sp>
      <p:sp>
        <p:nvSpPr>
          <p:cNvPr id="3" name="TextBox 2"/>
          <p:cNvSpPr txBox="1"/>
          <p:nvPr/>
        </p:nvSpPr>
        <p:spPr>
          <a:xfrm>
            <a:off x="1711779" y="1616529"/>
            <a:ext cx="9642021" cy="4524315"/>
          </a:xfrm>
          <a:prstGeom prst="rect">
            <a:avLst/>
          </a:prstGeom>
          <a:noFill/>
        </p:spPr>
        <p:txBody>
          <a:bodyPr wrap="square" rtlCol="0">
            <a:spAutoFit/>
          </a:bodyPr>
          <a:lstStyle/>
          <a:p>
            <a:r>
              <a:rPr lang="en-US" b="1" dirty="0"/>
              <a:t>1972-73  Engineering Clerk, St. Lucie Unit #1, Ft. Pierce FL</a:t>
            </a:r>
          </a:p>
          <a:p>
            <a:r>
              <a:rPr lang="en-US" dirty="0"/>
              <a:t>	Document control for ~ 50,000 documents it takes to build a nuclear power plant</a:t>
            </a:r>
          </a:p>
          <a:p>
            <a:endParaRPr lang="en-US" dirty="0"/>
          </a:p>
          <a:p>
            <a:r>
              <a:rPr lang="en-US" dirty="0"/>
              <a:t>My Dad, a program manager for Westinghouse Aerospace, told me “You have your foot in the door in Quality.  Stay with it.  The Japanese are going to eat our lunch on Quality in the near future, and Quality experts are going to be in demand to catch up.”  He was right!</a:t>
            </a:r>
          </a:p>
          <a:p>
            <a:endParaRPr lang="en-US" dirty="0"/>
          </a:p>
          <a:p>
            <a:r>
              <a:rPr lang="en-US" b="1" dirty="0"/>
              <a:t>1974-75  Construction Inspector, US Army Corps of Engineers, Aberdeen Proving Ground/Edgewood Arsenal</a:t>
            </a:r>
          </a:p>
          <a:p>
            <a:endParaRPr lang="en-US" dirty="0"/>
          </a:p>
          <a:p>
            <a:endParaRPr lang="en-US" dirty="0"/>
          </a:p>
          <a:p>
            <a:endParaRPr lang="en-US" dirty="0"/>
          </a:p>
          <a:p>
            <a:endParaRPr lang="en-US" dirty="0"/>
          </a:p>
          <a:p>
            <a:r>
              <a:rPr lang="en-US" dirty="0"/>
              <a:t>I got the only certification I have let permanently lapse –Certified Civil Engineering Technician, Institute for the Certification of Engineering Technicians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270" y="1347107"/>
            <a:ext cx="1337714" cy="8895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714" y="3986327"/>
            <a:ext cx="1060825" cy="806758"/>
          </a:xfrm>
          <a:prstGeom prst="rect">
            <a:avLst/>
          </a:prstGeom>
        </p:spPr>
      </p:pic>
    </p:spTree>
    <p:extLst>
      <p:ext uri="{BB962C8B-B14F-4D97-AF65-F5344CB8AC3E}">
        <p14:creationId xmlns:p14="http://schemas.microsoft.com/office/powerpoint/2010/main" val="192258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Back to California, into manufacturing and ASQ(C)</a:t>
            </a:r>
          </a:p>
        </p:txBody>
      </p:sp>
      <p:sp>
        <p:nvSpPr>
          <p:cNvPr id="3" name="TextBox 2"/>
          <p:cNvSpPr txBox="1"/>
          <p:nvPr/>
        </p:nvSpPr>
        <p:spPr>
          <a:xfrm>
            <a:off x="838200" y="1371600"/>
            <a:ext cx="10951029" cy="5632311"/>
          </a:xfrm>
          <a:prstGeom prst="rect">
            <a:avLst/>
          </a:prstGeom>
          <a:noFill/>
        </p:spPr>
        <p:txBody>
          <a:bodyPr wrap="square" rtlCol="0">
            <a:spAutoFit/>
          </a:bodyPr>
          <a:lstStyle/>
          <a:p>
            <a:r>
              <a:rPr lang="en-US" dirty="0"/>
              <a:t>In 1975, I returned to California, and started to work in manufacturing</a:t>
            </a:r>
          </a:p>
          <a:p>
            <a:endParaRPr lang="en-US" dirty="0"/>
          </a:p>
          <a:p>
            <a:r>
              <a:rPr lang="en-US" b="1" dirty="0"/>
              <a:t>1975-1977 Line Inspector, ITT General Controls</a:t>
            </a:r>
          </a:p>
          <a:p>
            <a:r>
              <a:rPr lang="en-US" dirty="0"/>
              <a:t>	Work done to MIL-Q-9858A</a:t>
            </a:r>
          </a:p>
          <a:p>
            <a:r>
              <a:rPr lang="en-US" dirty="0"/>
              <a:t>	Lead inspector told me “As an inspector, a lot of people are going to call you a rotten SOB.  Just remember, you are a PROFESSIONAL rotten SOB, they’re just amateurs.”</a:t>
            </a:r>
          </a:p>
          <a:p>
            <a:endParaRPr lang="en-US" dirty="0"/>
          </a:p>
          <a:p>
            <a:r>
              <a:rPr lang="en-US" b="1" dirty="0"/>
              <a:t>1977 Inspector, Defense Contract Administration</a:t>
            </a:r>
          </a:p>
          <a:p>
            <a:endParaRPr lang="en-US" b="1" dirty="0"/>
          </a:p>
          <a:p>
            <a:r>
              <a:rPr lang="en-US" b="1" dirty="0"/>
              <a:t>1977-1979 Lead Inspector, ITT General Controls</a:t>
            </a:r>
          </a:p>
          <a:p>
            <a:r>
              <a:rPr lang="en-US" b="1" dirty="0"/>
              <a:t>	</a:t>
            </a:r>
            <a:r>
              <a:rPr lang="en-US" dirty="0"/>
              <a:t>I met Phillip Crosby, then VP of Quality for ITT, after a major shutdown caused by a tooling error.  I was vindicated, I inspected to the drawing.  Management years before had ordered a change to the design, and the  tooling change was not followed up.  I had the following conversation with Mr. Crosby:  </a:t>
            </a:r>
          </a:p>
          <a:p>
            <a:r>
              <a:rPr lang="en-US" dirty="0"/>
              <a:t>“Geoff, what are your career goals?” </a:t>
            </a:r>
          </a:p>
          <a:p>
            <a:r>
              <a:rPr lang="en-US" dirty="0"/>
              <a:t>“Your job”</a:t>
            </a:r>
          </a:p>
          <a:p>
            <a:r>
              <a:rPr lang="en-US" dirty="0"/>
              <a:t>“Should I update my resume?”</a:t>
            </a:r>
          </a:p>
          <a:p>
            <a:r>
              <a:rPr lang="en-US" dirty="0"/>
              <a:t>“Not this week.”</a:t>
            </a:r>
          </a:p>
          <a:p>
            <a:endParaRPr lang="en-US" dirty="0"/>
          </a:p>
          <a:p>
            <a:endParaRPr lang="en-US" dirty="0"/>
          </a:p>
          <a:p>
            <a:endParaRPr lang="en-US" dirty="0"/>
          </a:p>
        </p:txBody>
      </p:sp>
    </p:spTree>
    <p:extLst>
      <p:ext uri="{BB962C8B-B14F-4D97-AF65-F5344CB8AC3E}">
        <p14:creationId xmlns:p14="http://schemas.microsoft.com/office/powerpoint/2010/main" val="14553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Back to California, into manufacturing and ASQ(C) cont’d</a:t>
            </a:r>
          </a:p>
        </p:txBody>
      </p:sp>
      <p:sp>
        <p:nvSpPr>
          <p:cNvPr id="3" name="TextBox 2"/>
          <p:cNvSpPr txBox="1"/>
          <p:nvPr/>
        </p:nvSpPr>
        <p:spPr>
          <a:xfrm>
            <a:off x="1042307" y="3592286"/>
            <a:ext cx="11000014" cy="923330"/>
          </a:xfrm>
          <a:prstGeom prst="rect">
            <a:avLst/>
          </a:prstGeom>
          <a:noFill/>
        </p:spPr>
        <p:txBody>
          <a:bodyPr wrap="square" rtlCol="0">
            <a:spAutoFit/>
          </a:bodyPr>
          <a:lstStyle/>
          <a:p>
            <a:r>
              <a:rPr lang="en-US" dirty="0"/>
              <a:t>While at General Controls, I joined the Los Angeles Section of what was then the American Society for Quality Control, and took the CQE exam – The exam at that time was 8 hours, 4 hours in the morning on “theory” and 4 hours in the afternoon on “practical”.  WOOF.  I passed!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590" y="1347108"/>
            <a:ext cx="3152774" cy="2033587"/>
          </a:xfrm>
          <a:prstGeom prst="rect">
            <a:avLst/>
          </a:prstGeom>
        </p:spPr>
      </p:pic>
    </p:spTree>
    <p:extLst>
      <p:ext uri="{BB962C8B-B14F-4D97-AF65-F5344CB8AC3E}">
        <p14:creationId xmlns:p14="http://schemas.microsoft.com/office/powerpoint/2010/main" val="50376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The 1980’s  </a:t>
            </a:r>
          </a:p>
        </p:txBody>
      </p:sp>
      <p:sp>
        <p:nvSpPr>
          <p:cNvPr id="4" name="TextBox 3"/>
          <p:cNvSpPr txBox="1"/>
          <p:nvPr/>
        </p:nvSpPr>
        <p:spPr>
          <a:xfrm>
            <a:off x="838200" y="1216479"/>
            <a:ext cx="11146971" cy="4801314"/>
          </a:xfrm>
          <a:prstGeom prst="rect">
            <a:avLst/>
          </a:prstGeom>
          <a:noFill/>
        </p:spPr>
        <p:txBody>
          <a:bodyPr wrap="square" rtlCol="0">
            <a:spAutoFit/>
          </a:bodyPr>
          <a:lstStyle/>
          <a:p>
            <a:r>
              <a:rPr lang="en-US" dirty="0"/>
              <a:t>For family reasons we moved back to Maryland in late 1979.</a:t>
            </a:r>
          </a:p>
          <a:p>
            <a:endParaRPr lang="en-US" dirty="0"/>
          </a:p>
          <a:p>
            <a:r>
              <a:rPr lang="en-US" dirty="0"/>
              <a:t>I worked at:</a:t>
            </a:r>
          </a:p>
          <a:p>
            <a:r>
              <a:rPr lang="en-US" dirty="0"/>
              <a:t> Fairchild Space and Electronics,</a:t>
            </a:r>
          </a:p>
          <a:p>
            <a:r>
              <a:rPr lang="en-US" dirty="0"/>
              <a:t>	F-14 and A-10 </a:t>
            </a:r>
            <a:r>
              <a:rPr lang="en-US" dirty="0" err="1"/>
              <a:t>firecontrol</a:t>
            </a:r>
            <a:r>
              <a:rPr lang="en-US" dirty="0"/>
              <a:t> systems</a:t>
            </a:r>
          </a:p>
          <a:p>
            <a:r>
              <a:rPr lang="en-US" dirty="0"/>
              <a:t>	TARPS systems</a:t>
            </a:r>
          </a:p>
          <a:p>
            <a:r>
              <a:rPr lang="en-US" dirty="0"/>
              <a:t>And </a:t>
            </a:r>
            <a:r>
              <a:rPr lang="en-US" dirty="0" err="1"/>
              <a:t>ComSat</a:t>
            </a:r>
            <a:r>
              <a:rPr lang="en-US" dirty="0"/>
              <a:t> Labs model shop</a:t>
            </a:r>
          </a:p>
          <a:p>
            <a:r>
              <a:rPr lang="en-US" dirty="0"/>
              <a:t>	High precision (.00005 inch) communication waveguides</a:t>
            </a:r>
          </a:p>
          <a:p>
            <a:r>
              <a:rPr lang="en-US" dirty="0"/>
              <a:t>I was active in several positions on the Baltimore Section Board</a:t>
            </a:r>
          </a:p>
          <a:p>
            <a:endParaRPr lang="en-US" dirty="0"/>
          </a:p>
          <a:p>
            <a:r>
              <a:rPr lang="en-US" dirty="0"/>
              <a:t>In 1987 we moved to Cincinnati </a:t>
            </a:r>
          </a:p>
          <a:p>
            <a:r>
              <a:rPr lang="en-US" dirty="0"/>
              <a:t>I worked in various positons for suppliers to GE Aircraft Engine Group</a:t>
            </a:r>
          </a:p>
          <a:p>
            <a:r>
              <a:rPr lang="en-US" dirty="0"/>
              <a:t>	GE had an interesting Supply Chain Management System</a:t>
            </a:r>
          </a:p>
          <a:p>
            <a:r>
              <a:rPr lang="en-US" dirty="0"/>
              <a:t>And CINPAC, who made the Meals-Ready-to-Eat for the DOD</a:t>
            </a:r>
          </a:p>
          <a:p>
            <a:r>
              <a:rPr lang="en-US" dirty="0"/>
              <a:t>	Some interesting Statistical Work     </a:t>
            </a:r>
          </a:p>
          <a:p>
            <a:r>
              <a:rPr lang="en-US" dirty="0"/>
              <a:t>I get the CQA</a:t>
            </a:r>
          </a:p>
          <a:p>
            <a:endParaRPr lang="en-US" dirty="0"/>
          </a:p>
        </p:txBody>
      </p:sp>
    </p:spTree>
    <p:extLst>
      <p:ext uri="{BB962C8B-B14F-4D97-AF65-F5344CB8AC3E}">
        <p14:creationId xmlns:p14="http://schemas.microsoft.com/office/powerpoint/2010/main" val="240207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189"/>
          </a:xfrm>
        </p:spPr>
        <p:txBody>
          <a:bodyPr>
            <a:normAutofit/>
          </a:bodyPr>
          <a:lstStyle/>
          <a:p>
            <a:pPr algn="ctr"/>
            <a:r>
              <a:rPr lang="en-US" sz="2400" dirty="0"/>
              <a:t>On to Michigan</a:t>
            </a:r>
          </a:p>
        </p:txBody>
      </p:sp>
      <p:sp>
        <p:nvSpPr>
          <p:cNvPr id="3" name="TextBox 2"/>
          <p:cNvSpPr txBox="1"/>
          <p:nvPr/>
        </p:nvSpPr>
        <p:spPr>
          <a:xfrm>
            <a:off x="838200" y="1934936"/>
            <a:ext cx="11163300" cy="4524315"/>
          </a:xfrm>
          <a:prstGeom prst="rect">
            <a:avLst/>
          </a:prstGeom>
          <a:noFill/>
        </p:spPr>
        <p:txBody>
          <a:bodyPr wrap="square" rtlCol="0">
            <a:spAutoFit/>
          </a:bodyPr>
          <a:lstStyle/>
          <a:p>
            <a:r>
              <a:rPr lang="en-US" dirty="0"/>
              <a:t>1994 Jack Welch hits GE Aircraft Engine Group</a:t>
            </a:r>
          </a:p>
          <a:p>
            <a:r>
              <a:rPr lang="en-US" dirty="0"/>
              <a:t>	Know as Neutron Jack – after he goes through, the buildings are still standing, but the people are gone</a:t>
            </a:r>
          </a:p>
          <a:p>
            <a:endParaRPr lang="en-US" dirty="0"/>
          </a:p>
          <a:p>
            <a:r>
              <a:rPr lang="en-US" dirty="0"/>
              <a:t>There is this new buzz going around about QS9000 in the automotive industry.  We move to Saginaw MI, and I start in automotive at Saginaw Steering Systems.</a:t>
            </a:r>
          </a:p>
          <a:p>
            <a:endParaRPr lang="en-US" dirty="0"/>
          </a:p>
          <a:p>
            <a:r>
              <a:rPr lang="en-US" dirty="0"/>
              <a:t>I lead several organizations through QS9000 certification including:</a:t>
            </a:r>
          </a:p>
          <a:p>
            <a:r>
              <a:rPr lang="en-US" dirty="0"/>
              <a:t>Saginaw Steering Systems</a:t>
            </a:r>
          </a:p>
          <a:p>
            <a:r>
              <a:rPr lang="en-US" dirty="0"/>
              <a:t>Saginaw Metal Casting  -  passes 2 million work hours without a lost time accident while I’m there</a:t>
            </a:r>
          </a:p>
          <a:p>
            <a:r>
              <a:rPr lang="en-US" dirty="0"/>
              <a:t>Various customers of GM Service Parts Operations</a:t>
            </a:r>
          </a:p>
          <a:p>
            <a:r>
              <a:rPr lang="en-US" dirty="0"/>
              <a:t>	“You can’t fix a quality problem in Evanston around a conference room table in Grand Blanc.”</a:t>
            </a:r>
          </a:p>
          <a:p>
            <a:endParaRPr lang="en-US" dirty="0"/>
          </a:p>
          <a:p>
            <a:r>
              <a:rPr lang="en-US" dirty="0"/>
              <a:t>I state at an ASQ meeting “Any CQE worth the paper his cert is printed on can pass the CSSBB exam with </a:t>
            </a:r>
            <a:r>
              <a:rPr lang="en-US" dirty="0" err="1"/>
              <a:t>Juran’s</a:t>
            </a:r>
            <a:r>
              <a:rPr lang="en-US" dirty="0"/>
              <a:t> Handbook, a dictionary of Six Sigma terms and a scientific calculator.”  I get challenged on this, take the second CSSBB exam offered while so equipped – and pass. </a:t>
            </a:r>
          </a:p>
          <a:p>
            <a:endParaRPr lang="en-US" dirty="0"/>
          </a:p>
        </p:txBody>
      </p:sp>
    </p:spTree>
    <p:extLst>
      <p:ext uri="{BB962C8B-B14F-4D97-AF65-F5344CB8AC3E}">
        <p14:creationId xmlns:p14="http://schemas.microsoft.com/office/powerpoint/2010/main" val="237240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Back to Maryland – to stay</a:t>
            </a:r>
          </a:p>
        </p:txBody>
      </p:sp>
      <p:sp>
        <p:nvSpPr>
          <p:cNvPr id="3" name="TextBox 2"/>
          <p:cNvSpPr txBox="1"/>
          <p:nvPr/>
        </p:nvSpPr>
        <p:spPr>
          <a:xfrm>
            <a:off x="661307" y="1298121"/>
            <a:ext cx="11274879" cy="4247317"/>
          </a:xfrm>
          <a:prstGeom prst="rect">
            <a:avLst/>
          </a:prstGeom>
          <a:noFill/>
        </p:spPr>
        <p:txBody>
          <a:bodyPr wrap="square" rtlCol="0">
            <a:spAutoFit/>
          </a:bodyPr>
          <a:lstStyle/>
          <a:p>
            <a:r>
              <a:rPr lang="en-US" dirty="0"/>
              <a:t>For family reasons, we move back to Maryland – this time for good</a:t>
            </a:r>
          </a:p>
          <a:p>
            <a:endParaRPr lang="en-US" dirty="0"/>
          </a:p>
          <a:p>
            <a:r>
              <a:rPr lang="en-US" dirty="0"/>
              <a:t>2002 -  Quality Design review for TSA security checkpoints at all airports with scheduled air service – 843 </a:t>
            </a:r>
            <a:r>
              <a:rPr lang="en-US" dirty="0" err="1"/>
              <a:t>airposrts</a:t>
            </a:r>
            <a:r>
              <a:rPr lang="en-US" dirty="0"/>
              <a:t> at the time</a:t>
            </a:r>
          </a:p>
          <a:p>
            <a:r>
              <a:rPr lang="en-US" dirty="0"/>
              <a:t>	Sometimes, the trick is to get the design through the approval process before the customer can change the requirements AGAIN!</a:t>
            </a:r>
          </a:p>
          <a:p>
            <a:endParaRPr lang="en-US" dirty="0"/>
          </a:p>
          <a:p>
            <a:r>
              <a:rPr lang="en-US" dirty="0"/>
              <a:t>2003-2005  The American Red Cross Blood Services Quality System is in trouble with the FDA.  The blood products quality is fine – the paperwork isn’t.  Several quality experts from other industries are hired to modernize their system.</a:t>
            </a:r>
          </a:p>
          <a:p>
            <a:r>
              <a:rPr lang="en-US" dirty="0"/>
              <a:t>For actual product quality in this case, Six Sigma isn’t nearly good enough.</a:t>
            </a:r>
          </a:p>
          <a:p>
            <a:endParaRPr lang="en-US" dirty="0"/>
          </a:p>
          <a:p>
            <a:pPr marL="342900" indent="-342900">
              <a:buAutoNum type="arabicPlain" startAt="2006"/>
            </a:pPr>
            <a:r>
              <a:rPr lang="en-US" dirty="0"/>
              <a:t> BearingPoint:  BearingPoint hires me to work on Quality for the IRS.  A couple of weeks in, my manager aske me if I think I can get a security clearance.  I don’t know, I never tried.  Well, I could, and I become part of a team setting up the National Security Agency’s Six Sigma program.  I have been working in the intelligence community ever since.</a:t>
            </a:r>
          </a:p>
        </p:txBody>
      </p:sp>
    </p:spTree>
    <p:extLst>
      <p:ext uri="{BB962C8B-B14F-4D97-AF65-F5344CB8AC3E}">
        <p14:creationId xmlns:p14="http://schemas.microsoft.com/office/powerpoint/2010/main" val="234295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TotalTime>
  <Words>411</Words>
  <Application>Microsoft Macintosh PowerPoint</Application>
  <PresentationFormat>Widescreen</PresentationFormat>
  <Paragraphs>108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Fifty Years in Quality</vt:lpstr>
      <vt:lpstr>Who am I?</vt:lpstr>
      <vt:lpstr>The Journey Begins</vt:lpstr>
      <vt:lpstr>Starting civilian work – And my Dad makes a prediction</vt:lpstr>
      <vt:lpstr>Back to California, into manufacturing and ASQ(C)</vt:lpstr>
      <vt:lpstr>Back to California, into manufacturing and ASQ(C) cont’d</vt:lpstr>
      <vt:lpstr>The 1980’s  </vt:lpstr>
      <vt:lpstr>On to Michigan</vt:lpstr>
      <vt:lpstr>Back to Maryland – to stay</vt:lpstr>
      <vt:lpstr>Overall thoughts on our profession</vt:lpstr>
    </vt:vector>
  </TitlesOfParts>
  <Company>U.S. Government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Fifty Years in Quality</dc:title>
  <dc:creator>GEOFFRLW0</dc:creator>
  <cp:lastModifiedBy>jeff parnes</cp:lastModifiedBy>
  <cp:revision>19</cp:revision>
  <dcterms:created xsi:type="dcterms:W3CDTF">2019-03-11T13:40:40Z</dcterms:created>
  <dcterms:modified xsi:type="dcterms:W3CDTF">2019-03-13T19:17:21Z</dcterms:modified>
</cp:coreProperties>
</file>