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 id="2147483660" r:id="rId2"/>
    <p:sldMasterId id="2147483673" r:id="rId3"/>
    <p:sldMasterId id="2147483686" r:id="rId4"/>
    <p:sldMasterId id="2147483699" r:id="rId5"/>
  </p:sldMasterIdLst>
  <p:notesMasterIdLst>
    <p:notesMasterId r:id="rId36"/>
  </p:notesMasterIdLst>
  <p:handoutMasterIdLst>
    <p:handoutMasterId r:id="rId37"/>
  </p:handoutMasterIdLst>
  <p:sldIdLst>
    <p:sldId id="259" r:id="rId6"/>
    <p:sldId id="288" r:id="rId7"/>
    <p:sldId id="296" r:id="rId8"/>
    <p:sldId id="311" r:id="rId9"/>
    <p:sldId id="304" r:id="rId10"/>
    <p:sldId id="306" r:id="rId11"/>
    <p:sldId id="298" r:id="rId12"/>
    <p:sldId id="301" r:id="rId13"/>
    <p:sldId id="268" r:id="rId14"/>
    <p:sldId id="308" r:id="rId15"/>
    <p:sldId id="287" r:id="rId16"/>
    <p:sldId id="264" r:id="rId17"/>
    <p:sldId id="292" r:id="rId18"/>
    <p:sldId id="273" r:id="rId19"/>
    <p:sldId id="275" r:id="rId20"/>
    <p:sldId id="276" r:id="rId21"/>
    <p:sldId id="277" r:id="rId22"/>
    <p:sldId id="278" r:id="rId23"/>
    <p:sldId id="279" r:id="rId24"/>
    <p:sldId id="294" r:id="rId25"/>
    <p:sldId id="281" r:id="rId26"/>
    <p:sldId id="310" r:id="rId27"/>
    <p:sldId id="289" r:id="rId28"/>
    <p:sldId id="300" r:id="rId29"/>
    <p:sldId id="290" r:id="rId30"/>
    <p:sldId id="271" r:id="rId31"/>
    <p:sldId id="272" r:id="rId32"/>
    <p:sldId id="291" r:id="rId33"/>
    <p:sldId id="302" r:id="rId34"/>
    <p:sldId id="261" r:id="rId35"/>
  </p:sldIdLst>
  <p:sldSz cx="10058400" cy="7772400"/>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34" charset="-128"/>
        <a:cs typeface="Arial" charset="0"/>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Arial" charset="0"/>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Arial" charset="0"/>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Arial" charset="0"/>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p15:guide id="1" orient="horz" pos="2986">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9" autoAdjust="0"/>
    <p:restoredTop sz="86395" autoAdjust="0"/>
  </p:normalViewPr>
  <p:slideViewPr>
    <p:cSldViewPr snapToGrid="0" snapToObjects="1">
      <p:cViewPr varScale="1">
        <p:scale>
          <a:sx n="75" d="100"/>
          <a:sy n="75" d="100"/>
        </p:scale>
        <p:origin x="176" y="664"/>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Lst>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90" d="100"/>
          <a:sy n="90" d="100"/>
        </p:scale>
        <p:origin x="1728" y="-379"/>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1004EF-1778-5C42-B393-43DD943A417C}" type="doc">
      <dgm:prSet loTypeId="urn:microsoft.com/office/officeart/2005/8/layout/chart3" loCatId="" qsTypeId="urn:microsoft.com/office/officeart/2005/8/quickstyle/simple4" qsCatId="simple" csTypeId="urn:microsoft.com/office/officeart/2005/8/colors/accent1_3" csCatId="accent1" phldr="1"/>
      <dgm:spPr/>
      <dgm:t>
        <a:bodyPr/>
        <a:lstStyle/>
        <a:p>
          <a:endParaRPr lang="en-US"/>
        </a:p>
      </dgm:t>
    </dgm:pt>
    <dgm:pt modelId="{BDEBCA11-1F3B-3A4F-8CE9-469B5A42302B}">
      <dgm:prSet phldrT="[Text]" custT="1"/>
      <dgm:spPr>
        <a:xfrm>
          <a:off x="2487304" y="286075"/>
          <a:ext cx="3560045" cy="3560045"/>
        </a:xfrm>
        <a:gradFill rotWithShape="0">
          <a:gsLst>
            <a:gs pos="0">
              <a:srgbClr val="4F81BD">
                <a:shade val="80000"/>
                <a:hueOff val="0"/>
                <a:satOff val="0"/>
                <a:lumOff val="0"/>
                <a:alphaOff val="0"/>
                <a:shade val="51000"/>
                <a:satMod val="130000"/>
              </a:srgbClr>
            </a:gs>
            <a:gs pos="80000">
              <a:srgbClr val="4F81BD">
                <a:shade val="80000"/>
                <a:hueOff val="0"/>
                <a:satOff val="0"/>
                <a:lumOff val="0"/>
                <a:alphaOff val="0"/>
                <a:shade val="93000"/>
                <a:satMod val="130000"/>
              </a:srgbClr>
            </a:gs>
            <a:gs pos="100000">
              <a:srgbClr val="4F81B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2200" dirty="0">
              <a:solidFill>
                <a:sysClr val="window" lastClr="FFFFFF"/>
              </a:solidFill>
              <a:latin typeface="Arial"/>
              <a:ea typeface="+mn-ea"/>
              <a:cs typeface="Arial"/>
            </a:rPr>
            <a:t>Core</a:t>
          </a:r>
        </a:p>
      </dgm:t>
    </dgm:pt>
    <dgm:pt modelId="{07CCA36A-BD4F-D24E-9640-1F4A5C1B7973}" type="parTrans" cxnId="{3C9180B5-3735-0C46-A76B-2A70DA6C553C}">
      <dgm:prSet/>
      <dgm:spPr/>
      <dgm:t>
        <a:bodyPr/>
        <a:lstStyle/>
        <a:p>
          <a:endParaRPr lang="en-US"/>
        </a:p>
      </dgm:t>
    </dgm:pt>
    <dgm:pt modelId="{2F4CB396-4137-9B46-A390-DA0318FB4280}" type="sibTrans" cxnId="{3C9180B5-3735-0C46-A76B-2A70DA6C553C}">
      <dgm:prSet/>
      <dgm:spPr/>
      <dgm:t>
        <a:bodyPr/>
        <a:lstStyle/>
        <a:p>
          <a:endParaRPr lang="en-US"/>
        </a:p>
      </dgm:t>
    </dgm:pt>
    <dgm:pt modelId="{36628495-CD2D-FF43-8474-1B0560BCA6BD}">
      <dgm:prSet phldrT="[Text]" custT="1">
        <dgm:style>
          <a:lnRef idx="1">
            <a:schemeClr val="accent5"/>
          </a:lnRef>
          <a:fillRef idx="3">
            <a:schemeClr val="accent5"/>
          </a:fillRef>
          <a:effectRef idx="2">
            <a:schemeClr val="accent5"/>
          </a:effectRef>
          <a:fontRef idx="minor">
            <a:schemeClr val="lt1"/>
          </a:fontRef>
        </dgm:style>
      </dgm:prSet>
      <dgm:spPr>
        <a:xfrm>
          <a:off x="2441566" y="405806"/>
          <a:ext cx="3560045" cy="3560045"/>
        </a:xfr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dgm:spPr>
      <dgm:t>
        <a:bodyPr/>
        <a:lstStyle/>
        <a:p>
          <a:pPr>
            <a:buNone/>
          </a:pPr>
          <a:r>
            <a:rPr lang="en-US" sz="1200" dirty="0">
              <a:solidFill>
                <a:sysClr val="window" lastClr="FFFFFF"/>
              </a:solidFill>
              <a:latin typeface="Arial"/>
              <a:ea typeface="+mn-ea"/>
              <a:cs typeface="Arial"/>
            </a:rPr>
            <a:t>Implementation </a:t>
          </a:r>
        </a:p>
        <a:p>
          <a:pPr>
            <a:buNone/>
          </a:pPr>
          <a:r>
            <a:rPr lang="en-US" sz="2200" dirty="0">
              <a:solidFill>
                <a:sysClr val="window" lastClr="FFFFFF"/>
              </a:solidFill>
              <a:latin typeface="Arial"/>
              <a:ea typeface="+mn-ea"/>
              <a:cs typeface="Arial"/>
            </a:rPr>
            <a:t>Tiers</a:t>
          </a:r>
        </a:p>
      </dgm:t>
    </dgm:pt>
    <dgm:pt modelId="{D23E180C-55A7-3840-A6A9-61853D7E915D}" type="parTrans" cxnId="{E0FF2055-2434-6949-9062-EA344D7577FA}">
      <dgm:prSet/>
      <dgm:spPr/>
      <dgm:t>
        <a:bodyPr/>
        <a:lstStyle/>
        <a:p>
          <a:endParaRPr lang="en-US"/>
        </a:p>
      </dgm:t>
    </dgm:pt>
    <dgm:pt modelId="{CB399B5B-4300-7646-9706-B7B463E566A4}" type="sibTrans" cxnId="{E0FF2055-2434-6949-9062-EA344D7577FA}">
      <dgm:prSet/>
      <dgm:spPr/>
      <dgm:t>
        <a:bodyPr/>
        <a:lstStyle/>
        <a:p>
          <a:endParaRPr lang="en-US"/>
        </a:p>
      </dgm:t>
    </dgm:pt>
    <dgm:pt modelId="{0178B7BA-4603-1C4D-A30C-78CA7C98B36D}">
      <dgm:prSet phldrT="[Text]" custT="1">
        <dgm:style>
          <a:lnRef idx="1">
            <a:schemeClr val="accent3"/>
          </a:lnRef>
          <a:fillRef idx="3">
            <a:schemeClr val="accent3"/>
          </a:fillRef>
          <a:effectRef idx="2">
            <a:schemeClr val="accent3"/>
          </a:effectRef>
          <a:fontRef idx="minor">
            <a:schemeClr val="lt1"/>
          </a:fontRef>
        </dgm:style>
      </dgm:prSet>
      <dgm:spPr>
        <a:xfrm>
          <a:off x="2372679" y="281809"/>
          <a:ext cx="3560045" cy="3560045"/>
        </a:xfr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pPr>
            <a:buNone/>
          </a:pPr>
          <a:r>
            <a:rPr lang="en-US" sz="2200" dirty="0">
              <a:solidFill>
                <a:sysClr val="window" lastClr="FFFFFF"/>
              </a:solidFill>
              <a:latin typeface="Arial"/>
              <a:ea typeface="+mn-ea"/>
              <a:cs typeface="Arial"/>
            </a:rPr>
            <a:t>Profile</a:t>
          </a:r>
        </a:p>
      </dgm:t>
    </dgm:pt>
    <dgm:pt modelId="{ADDCCD04-CF97-EF4F-A334-BD47DC6CF9C1}" type="parTrans" cxnId="{08005D48-4ABC-7C49-9928-D89F5812DFA0}">
      <dgm:prSet/>
      <dgm:spPr/>
      <dgm:t>
        <a:bodyPr/>
        <a:lstStyle/>
        <a:p>
          <a:endParaRPr lang="en-US"/>
        </a:p>
      </dgm:t>
    </dgm:pt>
    <dgm:pt modelId="{920E6FD2-F5F9-D94A-938B-96892EDC07A9}" type="sibTrans" cxnId="{08005D48-4ABC-7C49-9928-D89F5812DFA0}">
      <dgm:prSet/>
      <dgm:spPr/>
      <dgm:t>
        <a:bodyPr/>
        <a:lstStyle/>
        <a:p>
          <a:endParaRPr lang="en-US"/>
        </a:p>
      </dgm:t>
    </dgm:pt>
    <dgm:pt modelId="{23568142-4F3C-DB44-A361-A357C9830E2E}" type="pres">
      <dgm:prSet presAssocID="{401004EF-1778-5C42-B393-43DD943A417C}" presName="compositeShape" presStyleCnt="0">
        <dgm:presLayoutVars>
          <dgm:chMax val="7"/>
          <dgm:dir/>
          <dgm:resizeHandles val="exact"/>
        </dgm:presLayoutVars>
      </dgm:prSet>
      <dgm:spPr/>
    </dgm:pt>
    <dgm:pt modelId="{37A7D1BC-4042-D740-8793-4DEA38780107}" type="pres">
      <dgm:prSet presAssocID="{401004EF-1778-5C42-B393-43DD943A417C}" presName="wedge1" presStyleLbl="node1" presStyleIdx="0" presStyleCnt="3"/>
      <dgm:spPr>
        <a:prstGeom prst="pie">
          <a:avLst>
            <a:gd name="adj1" fmla="val 16200000"/>
            <a:gd name="adj2" fmla="val 1800000"/>
          </a:avLst>
        </a:prstGeom>
      </dgm:spPr>
    </dgm:pt>
    <dgm:pt modelId="{8DB0A8B5-5026-F741-B326-281CF3A4D577}" type="pres">
      <dgm:prSet presAssocID="{401004EF-1778-5C42-B393-43DD943A417C}" presName="wedge1Tx" presStyleLbl="node1" presStyleIdx="0" presStyleCnt="3">
        <dgm:presLayoutVars>
          <dgm:chMax val="0"/>
          <dgm:chPref val="0"/>
          <dgm:bulletEnabled val="1"/>
        </dgm:presLayoutVars>
      </dgm:prSet>
      <dgm:spPr/>
    </dgm:pt>
    <dgm:pt modelId="{4BAD4683-F09C-1F44-8FAA-F85BB47F99AF}" type="pres">
      <dgm:prSet presAssocID="{401004EF-1778-5C42-B393-43DD943A417C}" presName="wedge2" presStyleLbl="node1" presStyleIdx="1" presStyleCnt="3" custLinFactNeighborX="3870" custLinFactNeighborY="387"/>
      <dgm:spPr>
        <a:prstGeom prst="pie">
          <a:avLst>
            <a:gd name="adj1" fmla="val 1800000"/>
            <a:gd name="adj2" fmla="val 9000000"/>
          </a:avLst>
        </a:prstGeom>
      </dgm:spPr>
    </dgm:pt>
    <dgm:pt modelId="{6EFDA4FD-A574-F74A-BC20-A3AF9B9632B9}" type="pres">
      <dgm:prSet presAssocID="{401004EF-1778-5C42-B393-43DD943A417C}" presName="wedge2Tx" presStyleLbl="node1" presStyleIdx="1" presStyleCnt="3">
        <dgm:presLayoutVars>
          <dgm:chMax val="0"/>
          <dgm:chPref val="0"/>
          <dgm:bulletEnabled val="1"/>
        </dgm:presLayoutVars>
      </dgm:prSet>
      <dgm:spPr/>
    </dgm:pt>
    <dgm:pt modelId="{BB7F142D-3696-9F4D-AAF4-E4D08372B641}" type="pres">
      <dgm:prSet presAssocID="{401004EF-1778-5C42-B393-43DD943A417C}" presName="wedge3" presStyleLbl="node1" presStyleIdx="2" presStyleCnt="3" custLinFactNeighborX="1935" custLinFactNeighborY="-3096"/>
      <dgm:spPr>
        <a:prstGeom prst="pie">
          <a:avLst>
            <a:gd name="adj1" fmla="val 9000000"/>
            <a:gd name="adj2" fmla="val 16200000"/>
          </a:avLst>
        </a:prstGeom>
      </dgm:spPr>
    </dgm:pt>
    <dgm:pt modelId="{96CE90CD-7B6C-F14F-AF37-99FB95DE5D8C}" type="pres">
      <dgm:prSet presAssocID="{401004EF-1778-5C42-B393-43DD943A417C}" presName="wedge3Tx" presStyleLbl="node1" presStyleIdx="2" presStyleCnt="3">
        <dgm:presLayoutVars>
          <dgm:chMax val="0"/>
          <dgm:chPref val="0"/>
          <dgm:bulletEnabled val="1"/>
        </dgm:presLayoutVars>
      </dgm:prSet>
      <dgm:spPr/>
    </dgm:pt>
  </dgm:ptLst>
  <dgm:cxnLst>
    <dgm:cxn modelId="{6620ED11-9805-462D-95B2-8BEBD8D74971}" type="presOf" srcId="{BDEBCA11-1F3B-3A4F-8CE9-469B5A42302B}" destId="{37A7D1BC-4042-D740-8793-4DEA38780107}" srcOrd="0" destOrd="0" presId="urn:microsoft.com/office/officeart/2005/8/layout/chart3"/>
    <dgm:cxn modelId="{1DA5B924-41FF-4A3F-8817-A00F285D2F60}" type="presOf" srcId="{0178B7BA-4603-1C4D-A30C-78CA7C98B36D}" destId="{96CE90CD-7B6C-F14F-AF37-99FB95DE5D8C}" srcOrd="1" destOrd="0" presId="urn:microsoft.com/office/officeart/2005/8/layout/chart3"/>
    <dgm:cxn modelId="{6551FE36-4313-48D4-AC07-ECC21B622134}" type="presOf" srcId="{36628495-CD2D-FF43-8474-1B0560BCA6BD}" destId="{4BAD4683-F09C-1F44-8FAA-F85BB47F99AF}" srcOrd="0" destOrd="0" presId="urn:microsoft.com/office/officeart/2005/8/layout/chart3"/>
    <dgm:cxn modelId="{DDA75B41-8438-41A2-9CF1-53DF3E3D8680}" type="presOf" srcId="{401004EF-1778-5C42-B393-43DD943A417C}" destId="{23568142-4F3C-DB44-A361-A357C9830E2E}" srcOrd="0" destOrd="0" presId="urn:microsoft.com/office/officeart/2005/8/layout/chart3"/>
    <dgm:cxn modelId="{08005D48-4ABC-7C49-9928-D89F5812DFA0}" srcId="{401004EF-1778-5C42-B393-43DD943A417C}" destId="{0178B7BA-4603-1C4D-A30C-78CA7C98B36D}" srcOrd="2" destOrd="0" parTransId="{ADDCCD04-CF97-EF4F-A334-BD47DC6CF9C1}" sibTransId="{920E6FD2-F5F9-D94A-938B-96892EDC07A9}"/>
    <dgm:cxn modelId="{1F321E53-9E59-4367-9379-E43E7177E101}" type="presOf" srcId="{0178B7BA-4603-1C4D-A30C-78CA7C98B36D}" destId="{BB7F142D-3696-9F4D-AAF4-E4D08372B641}" srcOrd="0" destOrd="0" presId="urn:microsoft.com/office/officeart/2005/8/layout/chart3"/>
    <dgm:cxn modelId="{E0FF2055-2434-6949-9062-EA344D7577FA}" srcId="{401004EF-1778-5C42-B393-43DD943A417C}" destId="{36628495-CD2D-FF43-8474-1B0560BCA6BD}" srcOrd="1" destOrd="0" parTransId="{D23E180C-55A7-3840-A6A9-61853D7E915D}" sibTransId="{CB399B5B-4300-7646-9706-B7B463E566A4}"/>
    <dgm:cxn modelId="{DD952C58-632B-489E-82A5-CDA8D2AD007D}" type="presOf" srcId="{BDEBCA11-1F3B-3A4F-8CE9-469B5A42302B}" destId="{8DB0A8B5-5026-F741-B326-281CF3A4D577}" srcOrd="1" destOrd="0" presId="urn:microsoft.com/office/officeart/2005/8/layout/chart3"/>
    <dgm:cxn modelId="{9A4B85AA-697E-4E06-8261-F07FAA109307}" type="presOf" srcId="{36628495-CD2D-FF43-8474-1B0560BCA6BD}" destId="{6EFDA4FD-A574-F74A-BC20-A3AF9B9632B9}" srcOrd="1" destOrd="0" presId="urn:microsoft.com/office/officeart/2005/8/layout/chart3"/>
    <dgm:cxn modelId="{3C9180B5-3735-0C46-A76B-2A70DA6C553C}" srcId="{401004EF-1778-5C42-B393-43DD943A417C}" destId="{BDEBCA11-1F3B-3A4F-8CE9-469B5A42302B}" srcOrd="0" destOrd="0" parTransId="{07CCA36A-BD4F-D24E-9640-1F4A5C1B7973}" sibTransId="{2F4CB396-4137-9B46-A390-DA0318FB4280}"/>
    <dgm:cxn modelId="{7E717E8C-83B9-4EE6-B8A0-DAD01A03690A}" type="presParOf" srcId="{23568142-4F3C-DB44-A361-A357C9830E2E}" destId="{37A7D1BC-4042-D740-8793-4DEA38780107}" srcOrd="0" destOrd="0" presId="urn:microsoft.com/office/officeart/2005/8/layout/chart3"/>
    <dgm:cxn modelId="{40450555-1720-494E-9142-5F1D30023663}" type="presParOf" srcId="{23568142-4F3C-DB44-A361-A357C9830E2E}" destId="{8DB0A8B5-5026-F741-B326-281CF3A4D577}" srcOrd="1" destOrd="0" presId="urn:microsoft.com/office/officeart/2005/8/layout/chart3"/>
    <dgm:cxn modelId="{9342F54F-F9FE-4E24-94EA-917EC57BC6D9}" type="presParOf" srcId="{23568142-4F3C-DB44-A361-A357C9830E2E}" destId="{4BAD4683-F09C-1F44-8FAA-F85BB47F99AF}" srcOrd="2" destOrd="0" presId="urn:microsoft.com/office/officeart/2005/8/layout/chart3"/>
    <dgm:cxn modelId="{425C6547-9B0B-49AD-BEC3-2478A6D40F9D}" type="presParOf" srcId="{23568142-4F3C-DB44-A361-A357C9830E2E}" destId="{6EFDA4FD-A574-F74A-BC20-A3AF9B9632B9}" srcOrd="3" destOrd="0" presId="urn:microsoft.com/office/officeart/2005/8/layout/chart3"/>
    <dgm:cxn modelId="{3849A368-1577-4A3A-ACB4-EBA2E1027F56}" type="presParOf" srcId="{23568142-4F3C-DB44-A361-A357C9830E2E}" destId="{BB7F142D-3696-9F4D-AAF4-E4D08372B641}" srcOrd="4" destOrd="0" presId="urn:microsoft.com/office/officeart/2005/8/layout/chart3"/>
    <dgm:cxn modelId="{1834AAF3-B0B8-46DB-AD8B-EC48C9627F9A}" type="presParOf" srcId="{23568142-4F3C-DB44-A361-A357C9830E2E}" destId="{96CE90CD-7B6C-F14F-AF37-99FB95DE5D8C}"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1004EF-1778-5C42-B393-43DD943A417C}" type="doc">
      <dgm:prSet loTypeId="urn:microsoft.com/office/officeart/2005/8/layout/chart3" loCatId="" qsTypeId="urn:microsoft.com/office/officeart/2005/8/quickstyle/simple4" qsCatId="simple" csTypeId="urn:microsoft.com/office/officeart/2005/8/colors/accent1_3" csCatId="accent1" phldr="1"/>
      <dgm:spPr/>
      <dgm:t>
        <a:bodyPr/>
        <a:lstStyle/>
        <a:p>
          <a:endParaRPr lang="en-US"/>
        </a:p>
      </dgm:t>
    </dgm:pt>
    <dgm:pt modelId="{BDEBCA11-1F3B-3A4F-8CE9-469B5A42302B}">
      <dgm:prSet phldrT="[Text]" custT="1"/>
      <dgm:spPr>
        <a:xfrm>
          <a:off x="2487304" y="286075"/>
          <a:ext cx="3560045" cy="3560045"/>
        </a:xfrm>
        <a:gradFill rotWithShape="0">
          <a:gsLst>
            <a:gs pos="0">
              <a:srgbClr val="4F81BD">
                <a:shade val="80000"/>
                <a:hueOff val="0"/>
                <a:satOff val="0"/>
                <a:lumOff val="0"/>
                <a:alphaOff val="0"/>
                <a:shade val="51000"/>
                <a:satMod val="130000"/>
              </a:srgbClr>
            </a:gs>
            <a:gs pos="80000">
              <a:srgbClr val="4F81BD">
                <a:shade val="80000"/>
                <a:hueOff val="0"/>
                <a:satOff val="0"/>
                <a:lumOff val="0"/>
                <a:alphaOff val="0"/>
                <a:shade val="93000"/>
                <a:satMod val="130000"/>
              </a:srgbClr>
            </a:gs>
            <a:gs pos="100000">
              <a:srgbClr val="4F81B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r>
            <a:rPr lang="en-US" sz="2200" dirty="0">
              <a:solidFill>
                <a:sysClr val="window" lastClr="FFFFFF"/>
              </a:solidFill>
              <a:latin typeface="Arial"/>
              <a:ea typeface="+mn-ea"/>
              <a:cs typeface="Arial"/>
            </a:rPr>
            <a:t>Core</a:t>
          </a:r>
        </a:p>
      </dgm:t>
    </dgm:pt>
    <dgm:pt modelId="{07CCA36A-BD4F-D24E-9640-1F4A5C1B7973}" type="parTrans" cxnId="{3C9180B5-3735-0C46-A76B-2A70DA6C553C}">
      <dgm:prSet/>
      <dgm:spPr/>
      <dgm:t>
        <a:bodyPr/>
        <a:lstStyle/>
        <a:p>
          <a:endParaRPr lang="en-US"/>
        </a:p>
      </dgm:t>
    </dgm:pt>
    <dgm:pt modelId="{2F4CB396-4137-9B46-A390-DA0318FB4280}" type="sibTrans" cxnId="{3C9180B5-3735-0C46-A76B-2A70DA6C553C}">
      <dgm:prSet/>
      <dgm:spPr/>
      <dgm:t>
        <a:bodyPr/>
        <a:lstStyle/>
        <a:p>
          <a:endParaRPr lang="en-US"/>
        </a:p>
      </dgm:t>
    </dgm:pt>
    <dgm:pt modelId="{36628495-CD2D-FF43-8474-1B0560BCA6BD}">
      <dgm:prSet phldrT="[Text]" custT="1">
        <dgm:style>
          <a:lnRef idx="1">
            <a:schemeClr val="accent5"/>
          </a:lnRef>
          <a:fillRef idx="3">
            <a:schemeClr val="accent5"/>
          </a:fillRef>
          <a:effectRef idx="2">
            <a:schemeClr val="accent5"/>
          </a:effectRef>
          <a:fontRef idx="minor">
            <a:schemeClr val="lt1"/>
          </a:fontRef>
        </dgm:style>
      </dgm:prSet>
      <dgm:spPr>
        <a:xfrm>
          <a:off x="2441566" y="405806"/>
          <a:ext cx="3560045" cy="3560045"/>
        </a:xfr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dgm:spPr>
      <dgm:t>
        <a:bodyPr/>
        <a:lstStyle/>
        <a:p>
          <a:pPr>
            <a:buNone/>
          </a:pPr>
          <a:r>
            <a:rPr lang="en-US" sz="1200" dirty="0">
              <a:solidFill>
                <a:sysClr val="window" lastClr="FFFFFF"/>
              </a:solidFill>
              <a:latin typeface="Arial"/>
              <a:ea typeface="+mn-ea"/>
              <a:cs typeface="Arial"/>
            </a:rPr>
            <a:t>Implementation </a:t>
          </a:r>
        </a:p>
        <a:p>
          <a:pPr>
            <a:buNone/>
          </a:pPr>
          <a:r>
            <a:rPr lang="en-US" sz="2200" dirty="0">
              <a:solidFill>
                <a:sysClr val="window" lastClr="FFFFFF"/>
              </a:solidFill>
              <a:latin typeface="Arial"/>
              <a:ea typeface="+mn-ea"/>
              <a:cs typeface="Arial"/>
            </a:rPr>
            <a:t>Tiers</a:t>
          </a:r>
        </a:p>
      </dgm:t>
    </dgm:pt>
    <dgm:pt modelId="{D23E180C-55A7-3840-A6A9-61853D7E915D}" type="parTrans" cxnId="{E0FF2055-2434-6949-9062-EA344D7577FA}">
      <dgm:prSet/>
      <dgm:spPr/>
      <dgm:t>
        <a:bodyPr/>
        <a:lstStyle/>
        <a:p>
          <a:endParaRPr lang="en-US"/>
        </a:p>
      </dgm:t>
    </dgm:pt>
    <dgm:pt modelId="{CB399B5B-4300-7646-9706-B7B463E566A4}" type="sibTrans" cxnId="{E0FF2055-2434-6949-9062-EA344D7577FA}">
      <dgm:prSet/>
      <dgm:spPr/>
      <dgm:t>
        <a:bodyPr/>
        <a:lstStyle/>
        <a:p>
          <a:endParaRPr lang="en-US"/>
        </a:p>
      </dgm:t>
    </dgm:pt>
    <dgm:pt modelId="{0178B7BA-4603-1C4D-A30C-78CA7C98B36D}">
      <dgm:prSet phldrT="[Text]" custT="1">
        <dgm:style>
          <a:lnRef idx="1">
            <a:schemeClr val="accent3"/>
          </a:lnRef>
          <a:fillRef idx="3">
            <a:schemeClr val="accent3"/>
          </a:fillRef>
          <a:effectRef idx="2">
            <a:schemeClr val="accent3"/>
          </a:effectRef>
          <a:fontRef idx="minor">
            <a:schemeClr val="lt1"/>
          </a:fontRef>
        </dgm:style>
      </dgm:prSet>
      <dgm:spPr>
        <a:xfrm>
          <a:off x="2372679" y="281809"/>
          <a:ext cx="3560045" cy="3560045"/>
        </a:xfr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gm:spPr>
      <dgm:t>
        <a:bodyPr/>
        <a:lstStyle/>
        <a:p>
          <a:pPr>
            <a:buNone/>
          </a:pPr>
          <a:r>
            <a:rPr lang="en-US" sz="2200" dirty="0">
              <a:solidFill>
                <a:sysClr val="window" lastClr="FFFFFF"/>
              </a:solidFill>
              <a:latin typeface="Arial"/>
              <a:ea typeface="+mn-ea"/>
              <a:cs typeface="Arial"/>
            </a:rPr>
            <a:t>Profile</a:t>
          </a:r>
        </a:p>
      </dgm:t>
    </dgm:pt>
    <dgm:pt modelId="{ADDCCD04-CF97-EF4F-A334-BD47DC6CF9C1}" type="parTrans" cxnId="{08005D48-4ABC-7C49-9928-D89F5812DFA0}">
      <dgm:prSet/>
      <dgm:spPr/>
      <dgm:t>
        <a:bodyPr/>
        <a:lstStyle/>
        <a:p>
          <a:endParaRPr lang="en-US"/>
        </a:p>
      </dgm:t>
    </dgm:pt>
    <dgm:pt modelId="{920E6FD2-F5F9-D94A-938B-96892EDC07A9}" type="sibTrans" cxnId="{08005D48-4ABC-7C49-9928-D89F5812DFA0}">
      <dgm:prSet/>
      <dgm:spPr/>
      <dgm:t>
        <a:bodyPr/>
        <a:lstStyle/>
        <a:p>
          <a:endParaRPr lang="en-US"/>
        </a:p>
      </dgm:t>
    </dgm:pt>
    <dgm:pt modelId="{23568142-4F3C-DB44-A361-A357C9830E2E}" type="pres">
      <dgm:prSet presAssocID="{401004EF-1778-5C42-B393-43DD943A417C}" presName="compositeShape" presStyleCnt="0">
        <dgm:presLayoutVars>
          <dgm:chMax val="7"/>
          <dgm:dir/>
          <dgm:resizeHandles val="exact"/>
        </dgm:presLayoutVars>
      </dgm:prSet>
      <dgm:spPr/>
    </dgm:pt>
    <dgm:pt modelId="{37A7D1BC-4042-D740-8793-4DEA38780107}" type="pres">
      <dgm:prSet presAssocID="{401004EF-1778-5C42-B393-43DD943A417C}" presName="wedge1" presStyleLbl="node1" presStyleIdx="0" presStyleCnt="3" custLinFactNeighborY="2568"/>
      <dgm:spPr>
        <a:prstGeom prst="pie">
          <a:avLst>
            <a:gd name="adj1" fmla="val 16200000"/>
            <a:gd name="adj2" fmla="val 1800000"/>
          </a:avLst>
        </a:prstGeom>
      </dgm:spPr>
    </dgm:pt>
    <dgm:pt modelId="{8DB0A8B5-5026-F741-B326-281CF3A4D577}" type="pres">
      <dgm:prSet presAssocID="{401004EF-1778-5C42-B393-43DD943A417C}" presName="wedge1Tx" presStyleLbl="node1" presStyleIdx="0" presStyleCnt="3">
        <dgm:presLayoutVars>
          <dgm:chMax val="0"/>
          <dgm:chPref val="0"/>
          <dgm:bulletEnabled val="1"/>
        </dgm:presLayoutVars>
      </dgm:prSet>
      <dgm:spPr/>
    </dgm:pt>
    <dgm:pt modelId="{4BAD4683-F09C-1F44-8FAA-F85BB47F99AF}" type="pres">
      <dgm:prSet presAssocID="{401004EF-1778-5C42-B393-43DD943A417C}" presName="wedge2" presStyleLbl="node1" presStyleIdx="1" presStyleCnt="3" custLinFactNeighborX="3870" custLinFactNeighborY="387"/>
      <dgm:spPr>
        <a:prstGeom prst="pie">
          <a:avLst>
            <a:gd name="adj1" fmla="val 1800000"/>
            <a:gd name="adj2" fmla="val 9000000"/>
          </a:avLst>
        </a:prstGeom>
      </dgm:spPr>
    </dgm:pt>
    <dgm:pt modelId="{6EFDA4FD-A574-F74A-BC20-A3AF9B9632B9}" type="pres">
      <dgm:prSet presAssocID="{401004EF-1778-5C42-B393-43DD943A417C}" presName="wedge2Tx" presStyleLbl="node1" presStyleIdx="1" presStyleCnt="3">
        <dgm:presLayoutVars>
          <dgm:chMax val="0"/>
          <dgm:chPref val="0"/>
          <dgm:bulletEnabled val="1"/>
        </dgm:presLayoutVars>
      </dgm:prSet>
      <dgm:spPr/>
    </dgm:pt>
    <dgm:pt modelId="{BB7F142D-3696-9F4D-AAF4-E4D08372B641}" type="pres">
      <dgm:prSet presAssocID="{401004EF-1778-5C42-B393-43DD943A417C}" presName="wedge3" presStyleLbl="node1" presStyleIdx="2" presStyleCnt="3" custLinFactNeighborX="1935" custLinFactNeighborY="-3096"/>
      <dgm:spPr>
        <a:prstGeom prst="pie">
          <a:avLst>
            <a:gd name="adj1" fmla="val 9000000"/>
            <a:gd name="adj2" fmla="val 16200000"/>
          </a:avLst>
        </a:prstGeom>
      </dgm:spPr>
    </dgm:pt>
    <dgm:pt modelId="{96CE90CD-7B6C-F14F-AF37-99FB95DE5D8C}" type="pres">
      <dgm:prSet presAssocID="{401004EF-1778-5C42-B393-43DD943A417C}" presName="wedge3Tx" presStyleLbl="node1" presStyleIdx="2" presStyleCnt="3">
        <dgm:presLayoutVars>
          <dgm:chMax val="0"/>
          <dgm:chPref val="0"/>
          <dgm:bulletEnabled val="1"/>
        </dgm:presLayoutVars>
      </dgm:prSet>
      <dgm:spPr/>
    </dgm:pt>
  </dgm:ptLst>
  <dgm:cxnLst>
    <dgm:cxn modelId="{4AF2AE2B-218A-4978-9B64-0066645614FC}" type="presOf" srcId="{36628495-CD2D-FF43-8474-1B0560BCA6BD}" destId="{4BAD4683-F09C-1F44-8FAA-F85BB47F99AF}" srcOrd="0" destOrd="0" presId="urn:microsoft.com/office/officeart/2005/8/layout/chart3"/>
    <dgm:cxn modelId="{18702C33-7802-4F15-97D6-A8640E28240D}" type="presOf" srcId="{0178B7BA-4603-1C4D-A30C-78CA7C98B36D}" destId="{96CE90CD-7B6C-F14F-AF37-99FB95DE5D8C}" srcOrd="1" destOrd="0" presId="urn:microsoft.com/office/officeart/2005/8/layout/chart3"/>
    <dgm:cxn modelId="{59AAB937-B1C9-42C3-AC43-FAD3F5592051}" type="presOf" srcId="{401004EF-1778-5C42-B393-43DD943A417C}" destId="{23568142-4F3C-DB44-A361-A357C9830E2E}" srcOrd="0" destOrd="0" presId="urn:microsoft.com/office/officeart/2005/8/layout/chart3"/>
    <dgm:cxn modelId="{08005D48-4ABC-7C49-9928-D89F5812DFA0}" srcId="{401004EF-1778-5C42-B393-43DD943A417C}" destId="{0178B7BA-4603-1C4D-A30C-78CA7C98B36D}" srcOrd="2" destOrd="0" parTransId="{ADDCCD04-CF97-EF4F-A334-BD47DC6CF9C1}" sibTransId="{920E6FD2-F5F9-D94A-938B-96892EDC07A9}"/>
    <dgm:cxn modelId="{E0FF2055-2434-6949-9062-EA344D7577FA}" srcId="{401004EF-1778-5C42-B393-43DD943A417C}" destId="{36628495-CD2D-FF43-8474-1B0560BCA6BD}" srcOrd="1" destOrd="0" parTransId="{D23E180C-55A7-3840-A6A9-61853D7E915D}" sibTransId="{CB399B5B-4300-7646-9706-B7B463E566A4}"/>
    <dgm:cxn modelId="{38E8C1A7-B727-4036-B6FA-3C3B07E00A8F}" type="presOf" srcId="{36628495-CD2D-FF43-8474-1B0560BCA6BD}" destId="{6EFDA4FD-A574-F74A-BC20-A3AF9B9632B9}" srcOrd="1" destOrd="0" presId="urn:microsoft.com/office/officeart/2005/8/layout/chart3"/>
    <dgm:cxn modelId="{3C9180B5-3735-0C46-A76B-2A70DA6C553C}" srcId="{401004EF-1778-5C42-B393-43DD943A417C}" destId="{BDEBCA11-1F3B-3A4F-8CE9-469B5A42302B}" srcOrd="0" destOrd="0" parTransId="{07CCA36A-BD4F-D24E-9640-1F4A5C1B7973}" sibTransId="{2F4CB396-4137-9B46-A390-DA0318FB4280}"/>
    <dgm:cxn modelId="{519D6FBF-C562-4882-8E7B-E7A65A90AD63}" type="presOf" srcId="{BDEBCA11-1F3B-3A4F-8CE9-469B5A42302B}" destId="{8DB0A8B5-5026-F741-B326-281CF3A4D577}" srcOrd="1" destOrd="0" presId="urn:microsoft.com/office/officeart/2005/8/layout/chart3"/>
    <dgm:cxn modelId="{D48010D1-2925-4E44-B0AB-B74B7070A0BB}" type="presOf" srcId="{0178B7BA-4603-1C4D-A30C-78CA7C98B36D}" destId="{BB7F142D-3696-9F4D-AAF4-E4D08372B641}" srcOrd="0" destOrd="0" presId="urn:microsoft.com/office/officeart/2005/8/layout/chart3"/>
    <dgm:cxn modelId="{A3F4B1F3-79A3-4291-923A-0D533F086911}" type="presOf" srcId="{BDEBCA11-1F3B-3A4F-8CE9-469B5A42302B}" destId="{37A7D1BC-4042-D740-8793-4DEA38780107}" srcOrd="0" destOrd="0" presId="urn:microsoft.com/office/officeart/2005/8/layout/chart3"/>
    <dgm:cxn modelId="{45D8EE6D-F5D3-4BB4-AD21-C3B44656301C}" type="presParOf" srcId="{23568142-4F3C-DB44-A361-A357C9830E2E}" destId="{37A7D1BC-4042-D740-8793-4DEA38780107}" srcOrd="0" destOrd="0" presId="urn:microsoft.com/office/officeart/2005/8/layout/chart3"/>
    <dgm:cxn modelId="{735E77E2-DABD-4ABD-A386-AD0CCBDDFE46}" type="presParOf" srcId="{23568142-4F3C-DB44-A361-A357C9830E2E}" destId="{8DB0A8B5-5026-F741-B326-281CF3A4D577}" srcOrd="1" destOrd="0" presId="urn:microsoft.com/office/officeart/2005/8/layout/chart3"/>
    <dgm:cxn modelId="{7E2AB9AF-EED2-497B-98FD-2A2B4E20743E}" type="presParOf" srcId="{23568142-4F3C-DB44-A361-A357C9830E2E}" destId="{4BAD4683-F09C-1F44-8FAA-F85BB47F99AF}" srcOrd="2" destOrd="0" presId="urn:microsoft.com/office/officeart/2005/8/layout/chart3"/>
    <dgm:cxn modelId="{8FD36DB3-6FF7-438E-A555-3783414E547B}" type="presParOf" srcId="{23568142-4F3C-DB44-A361-A357C9830E2E}" destId="{6EFDA4FD-A574-F74A-BC20-A3AF9B9632B9}" srcOrd="3" destOrd="0" presId="urn:microsoft.com/office/officeart/2005/8/layout/chart3"/>
    <dgm:cxn modelId="{AC928113-3996-43DE-AB07-5D086B0CE2DA}" type="presParOf" srcId="{23568142-4F3C-DB44-A361-A357C9830E2E}" destId="{BB7F142D-3696-9F4D-AAF4-E4D08372B641}" srcOrd="4" destOrd="0" presId="urn:microsoft.com/office/officeart/2005/8/layout/chart3"/>
    <dgm:cxn modelId="{10C16717-A55E-4467-8844-6F24DABA9966}" type="presParOf" srcId="{23568142-4F3C-DB44-A361-A357C9830E2E}" destId="{96CE90CD-7B6C-F14F-AF37-99FB95DE5D8C}"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D1BC-4042-D740-8793-4DEA38780107}">
      <dsp:nvSpPr>
        <dsp:cNvPr id="0" name=""/>
        <dsp:cNvSpPr/>
      </dsp:nvSpPr>
      <dsp:spPr>
        <a:xfrm>
          <a:off x="2487304" y="286075"/>
          <a:ext cx="3560045" cy="3560045"/>
        </a:xfrm>
        <a:prstGeom prst="pie">
          <a:avLst>
            <a:gd name="adj1" fmla="val 16200000"/>
            <a:gd name="adj2" fmla="val 1800000"/>
          </a:avLst>
        </a:prstGeom>
        <a:gradFill rotWithShape="0">
          <a:gsLst>
            <a:gs pos="0">
              <a:srgbClr val="4F81BD">
                <a:shade val="80000"/>
                <a:hueOff val="0"/>
                <a:satOff val="0"/>
                <a:lumOff val="0"/>
                <a:alphaOff val="0"/>
                <a:shade val="51000"/>
                <a:satMod val="130000"/>
              </a:srgbClr>
            </a:gs>
            <a:gs pos="80000">
              <a:srgbClr val="4F81BD">
                <a:shade val="80000"/>
                <a:hueOff val="0"/>
                <a:satOff val="0"/>
                <a:lumOff val="0"/>
                <a:alphaOff val="0"/>
                <a:shade val="93000"/>
                <a:satMod val="130000"/>
              </a:srgbClr>
            </a:gs>
            <a:gs pos="100000">
              <a:srgbClr val="4F81B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Arial"/>
              <a:ea typeface="+mn-ea"/>
              <a:cs typeface="Arial"/>
            </a:rPr>
            <a:t>Core</a:t>
          </a:r>
        </a:p>
      </dsp:txBody>
      <dsp:txXfrm>
        <a:off x="4422867" y="942988"/>
        <a:ext cx="1207872" cy="1186681"/>
      </dsp:txXfrm>
    </dsp:sp>
    <dsp:sp modelId="{4BAD4683-F09C-1F44-8FAA-F85BB47F99AF}">
      <dsp:nvSpPr>
        <dsp:cNvPr id="0" name=""/>
        <dsp:cNvSpPr/>
      </dsp:nvSpPr>
      <dsp:spPr>
        <a:xfrm>
          <a:off x="2441566" y="405806"/>
          <a:ext cx="3560045" cy="3560045"/>
        </a:xfrm>
        <a:prstGeom prst="pie">
          <a:avLst>
            <a:gd name="adj1" fmla="val 1800000"/>
            <a:gd name="adj2" fmla="val 900000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a:ea typeface="+mn-ea"/>
              <a:cs typeface="Arial"/>
            </a:rPr>
            <a:t>Implementation </a:t>
          </a:r>
        </a:p>
        <a:p>
          <a:pPr marL="0" lvl="0" indent="0" algn="ctr" defTabSz="533400">
            <a:lnSpc>
              <a:spcPct val="90000"/>
            </a:lnSpc>
            <a:spcBef>
              <a:spcPct val="0"/>
            </a:spcBef>
            <a:spcAft>
              <a:spcPct val="35000"/>
            </a:spcAft>
            <a:buNone/>
          </a:pPr>
          <a:r>
            <a:rPr lang="en-US" sz="2200" kern="1200" dirty="0">
              <a:solidFill>
                <a:sysClr val="window" lastClr="FFFFFF"/>
              </a:solidFill>
              <a:latin typeface="Arial"/>
              <a:ea typeface="+mn-ea"/>
              <a:cs typeface="Arial"/>
            </a:rPr>
            <a:t>Tiers</a:t>
          </a:r>
        </a:p>
      </dsp:txBody>
      <dsp:txXfrm>
        <a:off x="3416341" y="2652025"/>
        <a:ext cx="1610496" cy="1101918"/>
      </dsp:txXfrm>
    </dsp:sp>
    <dsp:sp modelId="{BB7F142D-3696-9F4D-AAF4-E4D08372B641}">
      <dsp:nvSpPr>
        <dsp:cNvPr id="0" name=""/>
        <dsp:cNvSpPr/>
      </dsp:nvSpPr>
      <dsp:spPr>
        <a:xfrm>
          <a:off x="2372679" y="281809"/>
          <a:ext cx="3560045" cy="3560045"/>
        </a:xfrm>
        <a:prstGeom prst="pie">
          <a:avLst>
            <a:gd name="adj1" fmla="val 9000000"/>
            <a:gd name="adj2" fmla="val 16200000"/>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Arial"/>
              <a:ea typeface="+mn-ea"/>
              <a:cs typeface="Arial"/>
            </a:rPr>
            <a:t>Profile</a:t>
          </a:r>
        </a:p>
      </dsp:txBody>
      <dsp:txXfrm>
        <a:off x="2754113" y="981104"/>
        <a:ext cx="1207872" cy="1186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D1BC-4042-D740-8793-4DEA38780107}">
      <dsp:nvSpPr>
        <dsp:cNvPr id="0" name=""/>
        <dsp:cNvSpPr/>
      </dsp:nvSpPr>
      <dsp:spPr>
        <a:xfrm>
          <a:off x="2487304" y="377497"/>
          <a:ext cx="3560045" cy="3560045"/>
        </a:xfrm>
        <a:prstGeom prst="pie">
          <a:avLst>
            <a:gd name="adj1" fmla="val 16200000"/>
            <a:gd name="adj2" fmla="val 1800000"/>
          </a:avLst>
        </a:prstGeom>
        <a:gradFill rotWithShape="0">
          <a:gsLst>
            <a:gs pos="0">
              <a:srgbClr val="4F81BD">
                <a:shade val="80000"/>
                <a:hueOff val="0"/>
                <a:satOff val="0"/>
                <a:lumOff val="0"/>
                <a:alphaOff val="0"/>
                <a:shade val="51000"/>
                <a:satMod val="130000"/>
              </a:srgbClr>
            </a:gs>
            <a:gs pos="80000">
              <a:srgbClr val="4F81BD">
                <a:shade val="80000"/>
                <a:hueOff val="0"/>
                <a:satOff val="0"/>
                <a:lumOff val="0"/>
                <a:alphaOff val="0"/>
                <a:shade val="93000"/>
                <a:satMod val="130000"/>
              </a:srgbClr>
            </a:gs>
            <a:gs pos="100000">
              <a:srgbClr val="4F81BD">
                <a:shade val="8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Arial"/>
              <a:ea typeface="+mn-ea"/>
              <a:cs typeface="Arial"/>
            </a:rPr>
            <a:t>Core</a:t>
          </a:r>
        </a:p>
      </dsp:txBody>
      <dsp:txXfrm>
        <a:off x="4422867" y="1034410"/>
        <a:ext cx="1207872" cy="1186681"/>
      </dsp:txXfrm>
    </dsp:sp>
    <dsp:sp modelId="{4BAD4683-F09C-1F44-8FAA-F85BB47F99AF}">
      <dsp:nvSpPr>
        <dsp:cNvPr id="0" name=""/>
        <dsp:cNvSpPr/>
      </dsp:nvSpPr>
      <dsp:spPr>
        <a:xfrm>
          <a:off x="2441566" y="405806"/>
          <a:ext cx="3560045" cy="3560045"/>
        </a:xfrm>
        <a:prstGeom prst="pie">
          <a:avLst>
            <a:gd name="adj1" fmla="val 1800000"/>
            <a:gd name="adj2" fmla="val 9000000"/>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Arial"/>
              <a:ea typeface="+mn-ea"/>
              <a:cs typeface="Arial"/>
            </a:rPr>
            <a:t>Implementation </a:t>
          </a:r>
        </a:p>
        <a:p>
          <a:pPr marL="0" lvl="0" indent="0" algn="ctr" defTabSz="533400">
            <a:lnSpc>
              <a:spcPct val="90000"/>
            </a:lnSpc>
            <a:spcBef>
              <a:spcPct val="0"/>
            </a:spcBef>
            <a:spcAft>
              <a:spcPct val="35000"/>
            </a:spcAft>
            <a:buNone/>
          </a:pPr>
          <a:r>
            <a:rPr lang="en-US" sz="2200" kern="1200" dirty="0">
              <a:solidFill>
                <a:sysClr val="window" lastClr="FFFFFF"/>
              </a:solidFill>
              <a:latin typeface="Arial"/>
              <a:ea typeface="+mn-ea"/>
              <a:cs typeface="Arial"/>
            </a:rPr>
            <a:t>Tiers</a:t>
          </a:r>
        </a:p>
      </dsp:txBody>
      <dsp:txXfrm>
        <a:off x="3416341" y="2652025"/>
        <a:ext cx="1610496" cy="1101918"/>
      </dsp:txXfrm>
    </dsp:sp>
    <dsp:sp modelId="{BB7F142D-3696-9F4D-AAF4-E4D08372B641}">
      <dsp:nvSpPr>
        <dsp:cNvPr id="0" name=""/>
        <dsp:cNvSpPr/>
      </dsp:nvSpPr>
      <dsp:spPr>
        <a:xfrm>
          <a:off x="2372679" y="281809"/>
          <a:ext cx="3560045" cy="3560045"/>
        </a:xfrm>
        <a:prstGeom prst="pie">
          <a:avLst>
            <a:gd name="adj1" fmla="val 9000000"/>
            <a:gd name="adj2" fmla="val 16200000"/>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ysClr val="window" lastClr="FFFFFF"/>
              </a:solidFill>
              <a:latin typeface="Arial"/>
              <a:ea typeface="+mn-ea"/>
              <a:cs typeface="Arial"/>
            </a:rPr>
            <a:t>Profile</a:t>
          </a:r>
        </a:p>
      </dsp:txBody>
      <dsp:txXfrm>
        <a:off x="2754113" y="981104"/>
        <a:ext cx="1207872" cy="1186681"/>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eaLnBrk="0" hangingPunct="0">
              <a:defRPr sz="1200">
                <a:latin typeface="Times New Roman" charset="0"/>
                <a:ea typeface="ＭＳ Ｐゴシック" pitchFamily="-109" charset="-128"/>
                <a:cs typeface="ＭＳ Ｐゴシック" pitchFamily="-109" charset="-128"/>
              </a:defRPr>
            </a:lvl1pPr>
          </a:lstStyle>
          <a:p>
            <a:pPr>
              <a:defRPr/>
            </a:pPr>
            <a:endParaRPr lang="en-US"/>
          </a:p>
        </p:txBody>
      </p:sp>
      <p:sp>
        <p:nvSpPr>
          <p:cNvPr id="78851"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eaLnBrk="0" hangingPunct="0">
              <a:defRPr sz="1200">
                <a:latin typeface="Times New Roman" charset="0"/>
                <a:ea typeface="ＭＳ Ｐゴシック" pitchFamily="-109" charset="-128"/>
                <a:cs typeface="ＭＳ Ｐゴシック" pitchFamily="-109" charset="-128"/>
              </a:defRPr>
            </a:lvl1pPr>
          </a:lstStyle>
          <a:p>
            <a:pPr>
              <a:defRPr/>
            </a:pPr>
            <a:endParaRPr lang="en-US"/>
          </a:p>
        </p:txBody>
      </p:sp>
      <p:sp>
        <p:nvSpPr>
          <p:cNvPr id="78852"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eaLnBrk="0" hangingPunct="0">
              <a:defRPr sz="1200">
                <a:latin typeface="Times New Roman" charset="0"/>
                <a:ea typeface="ＭＳ Ｐゴシック" pitchFamily="-109" charset="-128"/>
                <a:cs typeface="ＭＳ Ｐゴシック" pitchFamily="-109" charset="-128"/>
              </a:defRPr>
            </a:lvl1pPr>
          </a:lstStyle>
          <a:p>
            <a:pPr>
              <a:defRPr/>
            </a:pPr>
            <a:endParaRPr lang="en-US"/>
          </a:p>
        </p:txBody>
      </p:sp>
      <p:sp>
        <p:nvSpPr>
          <p:cNvPr id="78853"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eaLnBrk="0" hangingPunct="0">
              <a:defRPr sz="1200">
                <a:latin typeface="Times New Roman" charset="0"/>
                <a:ea typeface="ＭＳ Ｐゴシック" charset="0"/>
                <a:cs typeface="ＭＳ Ｐゴシック" charset="0"/>
              </a:defRPr>
            </a:lvl1pPr>
          </a:lstStyle>
          <a:p>
            <a:pPr>
              <a:defRPr/>
            </a:pPr>
            <a:fld id="{43CCA527-39E2-4124-88C7-F1FF377AF4D6}" type="slidenum">
              <a:rPr lang="en-US"/>
              <a:pPr>
                <a:defRPr/>
              </a:pPr>
              <a:t>‹#›</a:t>
            </a:fld>
            <a:endParaRPr lang="en-US" dirty="0"/>
          </a:p>
        </p:txBody>
      </p:sp>
    </p:spTree>
    <p:extLst>
      <p:ext uri="{BB962C8B-B14F-4D97-AF65-F5344CB8AC3E}">
        <p14:creationId xmlns:p14="http://schemas.microsoft.com/office/powerpoint/2010/main" val="24953422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eaLnBrk="0" hangingPunct="0">
              <a:defRPr sz="1200">
                <a:latin typeface="Times New Roman" charset="0"/>
                <a:ea typeface="ＭＳ Ｐゴシック" pitchFamily="-109" charset="-128"/>
                <a:cs typeface="ＭＳ Ｐゴシック" pitchFamily="-109" charset="-128"/>
              </a:defRPr>
            </a:lvl1pPr>
          </a:lstStyle>
          <a:p>
            <a:pPr>
              <a:defRPr/>
            </a:pPr>
            <a:endParaRPr lang="en-US"/>
          </a:p>
        </p:txBody>
      </p:sp>
      <p:sp>
        <p:nvSpPr>
          <p:cNvPr id="35843"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eaLnBrk="0" hangingPunct="0">
              <a:defRPr sz="1200">
                <a:latin typeface="Times New Roman" charset="0"/>
                <a:ea typeface="ＭＳ Ｐゴシック" pitchFamily="-109" charset="-128"/>
                <a:cs typeface="ＭＳ Ｐゴシック" pitchFamily="-109"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50950" y="698500"/>
            <a:ext cx="4510088" cy="348615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846"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eaLnBrk="0" hangingPunct="0">
              <a:defRPr sz="1200">
                <a:latin typeface="Times New Roman" charset="0"/>
                <a:ea typeface="ＭＳ Ｐゴシック" pitchFamily="-109" charset="-128"/>
                <a:cs typeface="ＭＳ Ｐゴシック" pitchFamily="-109" charset="-128"/>
              </a:defRPr>
            </a:lvl1pPr>
          </a:lstStyle>
          <a:p>
            <a:pPr>
              <a:defRPr/>
            </a:pPr>
            <a:endParaRPr lang="en-US"/>
          </a:p>
        </p:txBody>
      </p:sp>
      <p:sp>
        <p:nvSpPr>
          <p:cNvPr id="35847"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eaLnBrk="0" hangingPunct="0">
              <a:defRPr sz="1100">
                <a:latin typeface="Times New Roman" charset="0"/>
                <a:ea typeface="ＭＳ Ｐゴシック" charset="0"/>
                <a:cs typeface="ＭＳ Ｐゴシック" charset="0"/>
              </a:defRPr>
            </a:lvl1pPr>
          </a:lstStyle>
          <a:p>
            <a:pPr>
              <a:defRPr/>
            </a:pPr>
            <a:fld id="{1015CB48-420D-4F24-92A0-714C47A36269}" type="slidenum">
              <a:rPr lang="en-US"/>
              <a:pPr>
                <a:defRPr/>
              </a:pPr>
              <a:t>‹#›</a:t>
            </a:fld>
            <a:endParaRPr lang="en-US" dirty="0"/>
          </a:p>
        </p:txBody>
      </p:sp>
    </p:spTree>
    <p:extLst>
      <p:ext uri="{BB962C8B-B14F-4D97-AF65-F5344CB8AC3E}">
        <p14:creationId xmlns:p14="http://schemas.microsoft.com/office/powerpoint/2010/main" val="1454267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25513"/>
            <a:fld id="{E239CD10-F58A-4F6F-8895-A33713209E7B}" type="slidenum">
              <a:rPr lang="en-US" sz="1200" smtClean="0">
                <a:latin typeface="Times New Roman" pitchFamily="18" charset="0"/>
                <a:ea typeface="ＭＳ Ｐゴシック" pitchFamily="34" charset="-128"/>
              </a:rPr>
              <a:pPr defTabSz="925513"/>
              <a:t>1</a:t>
            </a:fld>
            <a:endParaRPr lang="en-US" sz="1200">
              <a:latin typeface="Times New Roman" pitchFamily="18" charset="0"/>
              <a:ea typeface="ＭＳ Ｐゴシック" pitchFamily="34" charset="-128"/>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r>
              <a:rPr lang="en-US">
                <a:latin typeface="Times New Roman" pitchFamily="18" charset="0"/>
                <a:ea typeface="ＭＳ Ｐゴシック" pitchFamily="34" charset="-128"/>
              </a:rPr>
              <a:t>Baldrige Cybersecurity Excellence Builder</a:t>
            </a:r>
          </a:p>
        </p:txBody>
      </p:sp>
    </p:spTree>
    <p:extLst>
      <p:ext uri="{BB962C8B-B14F-4D97-AF65-F5344CB8AC3E}">
        <p14:creationId xmlns:p14="http://schemas.microsoft.com/office/powerpoint/2010/main" val="3979800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not currently using the Cybersecurity Framework, the BCEB can serve as a “door” to its use. By answering the questions in the BCEB and assessing your answers, you will identify topics to explore in the Cybersecurity Framework, including references to industry-specific standards and guidelines.</a:t>
            </a:r>
          </a:p>
          <a:p>
            <a:r>
              <a:rPr lang="en-US" dirty="0"/>
              <a:t>If you are using the Cybersecurity Framework, the BCEB can help you assess how well you are implementing it. </a:t>
            </a:r>
          </a:p>
          <a:p>
            <a:r>
              <a:rPr lang="en-US" baseline="0" dirty="0"/>
              <a:t>With the BCEB, you can assess how well you’re achieving the Cybersecurity Framework profile you choose and determine what your strengths and opportunities for improvement are.</a:t>
            </a:r>
          </a:p>
          <a:p>
            <a:r>
              <a:rPr lang="en-US" baseline="0" dirty="0"/>
              <a:t>For the Core and the Implementation tiers, the BCEB helps you assess the efficiency and effectiveness of the processes you use to manage cybersecurity risk within the five Cybersecurity Framework functions and the goodness of the results you are achieving through those processes. What you find can help you determine the your organization’s implementation tier.</a:t>
            </a:r>
          </a:p>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334239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1038225"/>
            <a:fld id="{C5D8920D-5A87-43D3-88B7-99764F787407}" type="slidenum">
              <a:rPr lang="en-US" sz="1300" smtClean="0">
                <a:latin typeface="Times New Roman" pitchFamily="18" charset="0"/>
                <a:ea typeface="ＭＳ Ｐゴシック" pitchFamily="34" charset="-128"/>
              </a:rPr>
              <a:pPr defTabSz="1038225"/>
              <a:t>11</a:t>
            </a:fld>
            <a:endParaRPr lang="en-US" sz="1300">
              <a:latin typeface="Times New Roman" pitchFamily="18" charset="0"/>
              <a:ea typeface="ＭＳ Ｐゴシック" pitchFamily="34" charset="-128"/>
            </a:endParaRPr>
          </a:p>
        </p:txBody>
      </p:sp>
      <p:sp>
        <p:nvSpPr>
          <p:cNvPr id="30722" name="Rectangle 2"/>
          <p:cNvSpPr>
            <a:spLocks noGrp="1" noRot="1" noChangeAspect="1" noChangeArrowheads="1" noTextEdit="1"/>
          </p:cNvSpPr>
          <p:nvPr>
            <p:ph type="sldImg"/>
          </p:nvPr>
        </p:nvSpPr>
        <p:spPr>
          <a:xfrm>
            <a:off x="835025" y="828675"/>
            <a:ext cx="5456238" cy="4216400"/>
          </a:xfrm>
          <a:ln/>
        </p:spPr>
      </p:sp>
      <p:sp>
        <p:nvSpPr>
          <p:cNvPr id="30723" name="Rectangle 3"/>
          <p:cNvSpPr>
            <a:spLocks noGrp="1" noChangeArrowheads="1"/>
          </p:cNvSpPr>
          <p:nvPr>
            <p:ph type="body" idx="1"/>
          </p:nvPr>
        </p:nvSpPr>
        <p:spPr>
          <a:xfrm>
            <a:off x="996950" y="5592763"/>
            <a:ext cx="5140325" cy="4183062"/>
          </a:xfrm>
          <a:noFill/>
          <a:ln/>
        </p:spPr>
        <p:txBody>
          <a:bodyPr/>
          <a:lstStyle/>
          <a:p>
            <a:r>
              <a:rPr lang="en-US">
                <a:latin typeface="Times New Roman" pitchFamily="18" charset="0"/>
                <a:ea typeface="ＭＳ Ｐゴシック" pitchFamily="34" charset="-128"/>
              </a:rPr>
              <a:t>The Baldrige Cybersecurity Excellence Builder Criteria are a set of questions divided into an Organizational Profile and the seven categories in the diagram on the previous slide. Each category represents a critical aspect of managing and performing as an organization.</a:t>
            </a:r>
          </a:p>
          <a:p>
            <a:r>
              <a:rPr lang="en-US">
                <a:latin typeface="Times New Roman" pitchFamily="18" charset="0"/>
                <a:ea typeface="ＭＳ Ｐゴシック" pitchFamily="34" charset="-128"/>
              </a:rPr>
              <a:t>Each category is subdivided into items. There are 17 items, each focusing on an aspect of your organization.</a:t>
            </a:r>
          </a:p>
          <a:p>
            <a:r>
              <a:rPr lang="en-US">
                <a:latin typeface="Times New Roman" pitchFamily="18" charset="0"/>
                <a:ea typeface="ＭＳ Ｐゴシック" pitchFamily="34" charset="-128"/>
              </a:rPr>
              <a:t>These questions reflect a set of core values and concepts..</a:t>
            </a:r>
          </a:p>
        </p:txBody>
      </p:sp>
    </p:spTree>
    <p:extLst>
      <p:ext uri="{BB962C8B-B14F-4D97-AF65-F5344CB8AC3E}">
        <p14:creationId xmlns:p14="http://schemas.microsoft.com/office/powerpoint/2010/main" val="442936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pPr defTabSz="1038225"/>
            <a:fld id="{F3C5220A-1E5C-419A-A4F1-59661E49B878}" type="slidenum">
              <a:rPr lang="en-US" sz="1300" smtClean="0">
                <a:latin typeface="Times New Roman" pitchFamily="18" charset="0"/>
                <a:ea typeface="ＭＳ Ｐゴシック" pitchFamily="34" charset="-128"/>
              </a:rPr>
              <a:pPr defTabSz="1038225"/>
              <a:t>12</a:t>
            </a:fld>
            <a:endParaRPr lang="en-US" sz="1300">
              <a:latin typeface="Times New Roman" pitchFamily="18" charset="0"/>
              <a:ea typeface="ＭＳ Ｐゴシック" pitchFamily="34" charset="-128"/>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a:spcBef>
                <a:spcPts val="675"/>
              </a:spcBef>
            </a:pPr>
            <a:r>
              <a:rPr lang="en-US">
                <a:latin typeface="Times New Roman" pitchFamily="18" charset="0"/>
                <a:ea typeface="ＭＳ Ｐゴシック" pitchFamily="34" charset="-128"/>
              </a:rPr>
              <a:t>The Criteria are built on a number of interrelated core values and concepts. These are beliefs and behaviors found in high-performing organizations.</a:t>
            </a:r>
          </a:p>
          <a:p>
            <a:pPr>
              <a:spcBef>
                <a:spcPts val="675"/>
              </a:spcBef>
            </a:pPr>
            <a:r>
              <a:rPr lang="en-US">
                <a:latin typeface="Times New Roman" pitchFamily="18" charset="0"/>
                <a:ea typeface="ＭＳ Ｐゴシック" pitchFamily="34" charset="-128"/>
              </a:rPr>
              <a:t>Systems perspective is the value at the center of the figure. The next layer shows the other core values and concepts that are embedded in Criteria categories 1 through 6. These categories are the next layer in the figure. Systematic processes in those areas yield the performance results found in Criteria category 7, represented by the outermost layer.</a:t>
            </a:r>
          </a:p>
          <a:p>
            <a:pPr>
              <a:spcBef>
                <a:spcPts val="675"/>
              </a:spcBef>
            </a:pPr>
            <a:r>
              <a:rPr lang="en-US">
                <a:latin typeface="Times New Roman" pitchFamily="18" charset="0"/>
                <a:ea typeface="ＭＳ Ｐゴシック" pitchFamily="34" charset="-128"/>
              </a:rPr>
              <a:t>Let’s take a closer look at these core values and concepts.</a:t>
            </a:r>
          </a:p>
          <a:p>
            <a:pPr>
              <a:spcBef>
                <a:spcPts val="675"/>
              </a:spcBef>
            </a:pPr>
            <a:endParaRPr lang="en-US">
              <a:latin typeface="Times New Roman" pitchFamily="18" charset="0"/>
              <a:ea typeface="ＭＳ Ｐゴシック" pitchFamily="34" charset="-128"/>
            </a:endParaRPr>
          </a:p>
          <a:p>
            <a:pPr>
              <a:spcBef>
                <a:spcPts val="675"/>
              </a:spcBef>
            </a:pPr>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18412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pPr defTabSz="1046163"/>
            <a:fld id="{B0079CCB-BD69-4BBB-B108-8F57F83B8A85}" type="slidenum">
              <a:rPr lang="en-US" sz="1300" smtClean="0">
                <a:latin typeface="Times New Roman" pitchFamily="18" charset="0"/>
                <a:ea typeface="ＭＳ Ｐゴシック" pitchFamily="34" charset="-128"/>
              </a:rPr>
              <a:pPr defTabSz="1046163"/>
              <a:t>13</a:t>
            </a:fld>
            <a:endParaRPr lang="en-US" sz="1300">
              <a:latin typeface="Times New Roman" pitchFamily="18" charset="0"/>
              <a:ea typeface="ＭＳ Ｐゴシック" pitchFamily="34" charset="-128"/>
            </a:endParaRPr>
          </a:p>
        </p:txBody>
      </p:sp>
      <p:sp>
        <p:nvSpPr>
          <p:cNvPr id="34818"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733425" y="5249863"/>
            <a:ext cx="5903913" cy="3411537"/>
          </a:xfrm>
          <a:ln/>
          <a:extLst/>
        </p:spPr>
        <p:txBody>
          <a:bodyPr/>
          <a:lstStyle/>
          <a:p>
            <a:pPr fontAlgn="b">
              <a:defRPr/>
            </a:pPr>
            <a:r>
              <a:rPr lang="en-US" dirty="0"/>
              <a:t>First and foremost, Baldrige provides a</a:t>
            </a:r>
            <a:r>
              <a:rPr lang="en-US" i="1" dirty="0"/>
              <a:t> systems perspective</a:t>
            </a:r>
            <a:r>
              <a:rPr lang="en-US" dirty="0"/>
              <a:t> that requires </a:t>
            </a:r>
            <a:r>
              <a:rPr lang="en-US" i="1" dirty="0"/>
              <a:t>visionary leadership</a:t>
            </a:r>
            <a:r>
              <a:rPr lang="en-US" dirty="0"/>
              <a:t>—the first two core values. </a:t>
            </a:r>
          </a:p>
          <a:p>
            <a:pPr fontAlgn="b">
              <a:defRPr/>
            </a:pPr>
            <a:r>
              <a:rPr lang="en-US" dirty="0"/>
              <a:t>The next seven core values are the </a:t>
            </a:r>
            <a:r>
              <a:rPr lang="en-US" i="1" dirty="0" err="1"/>
              <a:t>hows</a:t>
            </a:r>
            <a:r>
              <a:rPr lang="en-US" dirty="0"/>
              <a:t> of an effective system. </a:t>
            </a:r>
          </a:p>
          <a:p>
            <a:pPr fontAlgn="b">
              <a:defRPr/>
            </a:pPr>
            <a:r>
              <a:rPr lang="en-US" dirty="0"/>
              <a:t>The final two core values, </a:t>
            </a:r>
            <a:r>
              <a:rPr lang="en-US" i="1" dirty="0"/>
              <a:t>ethics and transparency</a:t>
            </a:r>
            <a:r>
              <a:rPr lang="en-US" dirty="0"/>
              <a:t> and </a:t>
            </a:r>
            <a:r>
              <a:rPr lang="en-US" i="1" dirty="0"/>
              <a:t>delivering value and results</a:t>
            </a:r>
            <a:r>
              <a:rPr lang="en-US" dirty="0"/>
              <a:t>, are the outcome of using Baldrige as a guide. </a:t>
            </a:r>
          </a:p>
          <a:p>
            <a:pPr marL="192247" indent="-192247">
              <a:spcBef>
                <a:spcPts val="0"/>
              </a:spcBef>
              <a:spcAft>
                <a:spcPts val="673"/>
              </a:spcAft>
              <a:buFont typeface="Arial" panose="020B0604020202020204" pitchFamily="34" charset="0"/>
              <a:buChar char="•"/>
              <a:defRPr/>
            </a:pPr>
            <a:endParaRPr lang="en-US" dirty="0"/>
          </a:p>
        </p:txBody>
      </p:sp>
    </p:spTree>
    <p:extLst>
      <p:ext uri="{BB962C8B-B14F-4D97-AF65-F5344CB8AC3E}">
        <p14:creationId xmlns:p14="http://schemas.microsoft.com/office/powerpoint/2010/main" val="1198764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xfrm>
            <a:off x="3836988" y="8651875"/>
            <a:ext cx="3038475" cy="463550"/>
          </a:xfrm>
          <a:noFill/>
        </p:spPr>
        <p:txBody>
          <a:bodyPr/>
          <a:lstStyle/>
          <a:p>
            <a:pPr defTabSz="1038225"/>
            <a:fld id="{31ECD612-A2AC-40F6-A14F-F67D7EE1251E}" type="slidenum">
              <a:rPr lang="en-US" sz="1300" smtClean="0">
                <a:latin typeface="Times New Roman" pitchFamily="18" charset="0"/>
                <a:ea typeface="ＭＳ Ｐゴシック" pitchFamily="34" charset="-128"/>
              </a:rPr>
              <a:pPr defTabSz="1038225"/>
              <a:t>14</a:t>
            </a:fld>
            <a:endParaRPr lang="en-US" sz="1300">
              <a:latin typeface="Times New Roman" pitchFamily="18" charset="0"/>
              <a:ea typeface="ＭＳ Ｐゴシック" pitchFamily="34" charset="-128"/>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461963" y="4292600"/>
            <a:ext cx="6413500" cy="4359275"/>
          </a:xfrm>
          <a:noFill/>
          <a:ln/>
        </p:spPr>
        <p:txBody>
          <a:bodyPr/>
          <a:lstStyle/>
          <a:p>
            <a:r>
              <a:rPr lang="en-US">
                <a:latin typeface="Times New Roman" pitchFamily="18" charset="0"/>
                <a:ea typeface="ＭＳ Ｐゴシック" pitchFamily="34" charset="-128"/>
              </a:rPr>
              <a:t>The Organizational Profile provides a snapshot of your organization, the key influences on how it operates, and the key challenges it faces. Your responses set the context for responding to the Criteria items. The Organizational Profile helps everyone (e.g., organizations using the Criteria for self-assessment, application writers, and reviewers) understand what is most relevant and important to the your business and to performance.</a:t>
            </a:r>
          </a:p>
          <a:p>
            <a:r>
              <a:rPr lang="en-US">
                <a:latin typeface="Times New Roman" pitchFamily="18" charset="0"/>
                <a:ea typeface="ＭＳ Ｐゴシック" pitchFamily="34" charset="-128"/>
              </a:rPr>
              <a:t>The Organizational Profile is the best starting point for assessment. If you identify topics for which conflicting, little, or no information is available, you can use these topics for action planning. By addressing the questions in the Organizational Profile, you can identify potential gaps in key information and bring into focus areas that affect key performance requirements and results. </a:t>
            </a:r>
          </a:p>
          <a:p>
            <a:r>
              <a:rPr lang="en-US" b="1">
                <a:latin typeface="Times New Roman" pitchFamily="18" charset="0"/>
                <a:ea typeface="ＭＳ Ｐゴシック" pitchFamily="34" charset="-128"/>
              </a:rPr>
              <a:t>P.1, Organizational Description, asks, “What are your key organizational characteristics?”</a:t>
            </a:r>
            <a:r>
              <a:rPr lang="en-US">
                <a:latin typeface="Times New Roman" pitchFamily="18" charset="0"/>
                <a:ea typeface="ＭＳ Ｐゴシック" pitchFamily="34" charset="-128"/>
              </a:rPr>
              <a:t> It asks you to describe your organization’s operating environment, including identifying its core competencies, and its key relationships with customers, stakeholders, suppliers, and partners. It also asks for a description of your governance system.</a:t>
            </a:r>
          </a:p>
          <a:p>
            <a:r>
              <a:rPr lang="en-US" b="1">
                <a:latin typeface="Times New Roman" pitchFamily="18" charset="0"/>
                <a:ea typeface="ＭＳ Ｐゴシック" pitchFamily="34" charset="-128"/>
              </a:rPr>
              <a:t>P.2, Organizational Situation,</a:t>
            </a:r>
            <a:r>
              <a:rPr lang="en-US">
                <a:latin typeface="Times New Roman" pitchFamily="18" charset="0"/>
                <a:ea typeface="ＭＳ Ｐゴシック" pitchFamily="34" charset="-128"/>
              </a:rPr>
              <a:t> </a:t>
            </a:r>
            <a:r>
              <a:rPr lang="en-US" b="1">
                <a:latin typeface="Times New Roman" pitchFamily="18" charset="0"/>
                <a:ea typeface="ＭＳ Ｐゴシック" pitchFamily="34" charset="-128"/>
              </a:rPr>
              <a:t>asks, “What is your organization’s strategic situation?”</a:t>
            </a:r>
            <a:r>
              <a:rPr lang="en-US">
                <a:latin typeface="Times New Roman" pitchFamily="18" charset="0"/>
                <a:ea typeface="ＭＳ Ｐゴシック" pitchFamily="34" charset="-128"/>
              </a:rPr>
              <a:t> It asks you to describe your competitive environment, key strategic challenges and advantages, and system for performance improvement. It includes a request to identify available sources of comparative and competitive data to emphasize the need for these sources and to provide a context for later responses.</a:t>
            </a:r>
          </a:p>
        </p:txBody>
      </p:sp>
    </p:spTree>
    <p:extLst>
      <p:ext uri="{BB962C8B-B14F-4D97-AF65-F5344CB8AC3E}">
        <p14:creationId xmlns:p14="http://schemas.microsoft.com/office/powerpoint/2010/main" val="2429647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pPr defTabSz="1038225"/>
            <a:fld id="{0F440FE9-9ABB-401E-9689-552393F0AA88}" type="slidenum">
              <a:rPr lang="en-US" sz="1300" smtClean="0">
                <a:latin typeface="Times New Roman" pitchFamily="18" charset="0"/>
                <a:ea typeface="ＭＳ Ｐゴシック" pitchFamily="34" charset="-128"/>
              </a:rPr>
              <a:pPr defTabSz="1038225"/>
              <a:t>15</a:t>
            </a:fld>
            <a:endParaRPr lang="en-US" sz="1300">
              <a:latin typeface="Times New Roman" pitchFamily="18" charset="0"/>
              <a:ea typeface="ＭＳ Ｐゴシック" pitchFamily="34" charset="-128"/>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719138" y="4419600"/>
            <a:ext cx="5751512" cy="3598863"/>
          </a:xfrm>
          <a:noFill/>
          <a:ln/>
        </p:spPr>
        <p:txBody>
          <a:bodyPr/>
          <a:lstStyle/>
          <a:p>
            <a:pPr>
              <a:spcAft>
                <a:spcPts val="675"/>
              </a:spcAft>
            </a:pPr>
            <a:r>
              <a:rPr lang="en-US" b="1">
                <a:latin typeface="Times New Roman" pitchFamily="18" charset="0"/>
                <a:ea typeface="ＭＳ Ｐゴシック" pitchFamily="34" charset="-128"/>
              </a:rPr>
              <a:t>Category 1 (Leadership)</a:t>
            </a:r>
            <a:r>
              <a:rPr lang="en-US">
                <a:latin typeface="Times New Roman" pitchFamily="18" charset="0"/>
                <a:ea typeface="ＭＳ Ｐゴシック" pitchFamily="34" charset="-128"/>
              </a:rPr>
              <a:t> asks how senior leaders’ personal actions and your governance system guide and sustain your organization. </a:t>
            </a:r>
          </a:p>
          <a:p>
            <a:pPr>
              <a:spcAft>
                <a:spcPts val="675"/>
              </a:spcAft>
            </a:pPr>
            <a:r>
              <a:rPr lang="en-US" b="1">
                <a:latin typeface="Times New Roman" pitchFamily="18" charset="0"/>
                <a:ea typeface="ＭＳ Ｐゴシック" pitchFamily="34" charset="-128"/>
              </a:rPr>
              <a:t>1.1, Leading for Cybersecurity</a:t>
            </a:r>
            <a:r>
              <a:rPr lang="en-US">
                <a:latin typeface="Times New Roman" pitchFamily="18" charset="0"/>
                <a:ea typeface="ＭＳ Ｐゴシック" pitchFamily="34" charset="-128"/>
              </a:rPr>
              <a:t> asks about the key aspects of your senior leaders’ responsibilities, with the aim of creating an organization that is successful now and in the future. </a:t>
            </a:r>
          </a:p>
          <a:p>
            <a:r>
              <a:rPr lang="en-US" b="1">
                <a:latin typeface="Times New Roman" pitchFamily="18" charset="0"/>
                <a:ea typeface="ＭＳ Ｐゴシック" pitchFamily="34" charset="-128"/>
              </a:rPr>
              <a:t>1.2, Governance and Societal Responsibilities, </a:t>
            </a:r>
            <a:r>
              <a:rPr lang="en-US">
                <a:latin typeface="Times New Roman" pitchFamily="18" charset="0"/>
                <a:ea typeface="ＭＳ Ｐゴシック" pitchFamily="34" charset="-128"/>
              </a:rPr>
              <a:t>asks about key aspects of your organization’s governance system, including the improvement of leadership. It also asks how your organization ensures that everyone in the organization behaves legally and ethically and how it fulfills its societal responsibilities. </a:t>
            </a:r>
          </a:p>
          <a:p>
            <a:endParaRPr lang="en-US">
              <a:latin typeface="Times New Roman" pitchFamily="18" charset="0"/>
              <a:ea typeface="ＭＳ Ｐゴシック" pitchFamily="34" charset="-128"/>
            </a:endParaRPr>
          </a:p>
          <a:p>
            <a:r>
              <a:rPr lang="en-US">
                <a:latin typeface="Times New Roman" pitchFamily="18" charset="0"/>
                <a:ea typeface="ＭＳ Ｐゴシック" pitchFamily="34" charset="-128"/>
              </a:rPr>
              <a:t>From decades of the Standish Group Chaos Report – Top driver of project success is executive buy in.</a:t>
            </a:r>
          </a:p>
        </p:txBody>
      </p:sp>
    </p:spTree>
    <p:extLst>
      <p:ext uri="{BB962C8B-B14F-4D97-AF65-F5344CB8AC3E}">
        <p14:creationId xmlns:p14="http://schemas.microsoft.com/office/powerpoint/2010/main" val="3678053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pPr defTabSz="1038225"/>
            <a:fld id="{B0527DBB-461C-473A-B20A-F918063DA89F}" type="slidenum">
              <a:rPr lang="en-US" sz="1300" smtClean="0">
                <a:latin typeface="Times New Roman" pitchFamily="18" charset="0"/>
                <a:ea typeface="ＭＳ Ｐゴシック" pitchFamily="34" charset="-128"/>
              </a:rPr>
              <a:pPr defTabSz="1038225"/>
              <a:t>16</a:t>
            </a:fld>
            <a:endParaRPr lang="en-US" sz="1300">
              <a:latin typeface="Times New Roman" pitchFamily="18" charset="0"/>
              <a:ea typeface="ＭＳ Ｐゴシック" pitchFamily="34" charset="-128"/>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719138" y="4530725"/>
            <a:ext cx="5751512" cy="4408488"/>
          </a:xfrm>
          <a:noFill/>
          <a:ln/>
        </p:spPr>
        <p:txBody>
          <a:bodyPr/>
          <a:lstStyle/>
          <a:p>
            <a:pPr>
              <a:spcAft>
                <a:spcPts val="675"/>
              </a:spcAft>
            </a:pPr>
            <a:r>
              <a:rPr lang="en-US" b="1">
                <a:latin typeface="Times New Roman" pitchFamily="18" charset="0"/>
                <a:ea typeface="ＭＳ Ｐゴシック" pitchFamily="34" charset="-128"/>
              </a:rPr>
              <a:t>Category 2 (Strategy)</a:t>
            </a:r>
            <a:r>
              <a:rPr lang="en-US">
                <a:latin typeface="Times New Roman" pitchFamily="18" charset="0"/>
                <a:ea typeface="ＭＳ Ｐゴシック" pitchFamily="34" charset="-128"/>
              </a:rPr>
              <a:t> asks how your organization develops strategic objectives and action plans, implements them, changes them if circumstances require, and measures progress. </a:t>
            </a:r>
          </a:p>
          <a:p>
            <a:pPr>
              <a:spcAft>
                <a:spcPts val="675"/>
              </a:spcAft>
            </a:pPr>
            <a:r>
              <a:rPr lang="en-US">
                <a:latin typeface="Times New Roman" pitchFamily="18" charset="0"/>
                <a:ea typeface="ＭＳ Ｐゴシック" pitchFamily="34" charset="-128"/>
              </a:rPr>
              <a:t>The category stresses that your organization’s long‐term success and competitive environment are key strategic issues that need to be integral parts of your overall planning. Making decisions about your organization’s core competencies and work systems is an integral part of ensuring your organization’s success now and in the future, and these decisions are therefore key strategic decisions. </a:t>
            </a:r>
          </a:p>
          <a:p>
            <a:pPr>
              <a:spcAft>
                <a:spcPts val="675"/>
              </a:spcAft>
            </a:pPr>
            <a:r>
              <a:rPr lang="en-US" b="1">
                <a:latin typeface="Times New Roman" pitchFamily="18" charset="0"/>
                <a:ea typeface="ＭＳ Ｐゴシック" pitchFamily="34" charset="-128"/>
              </a:rPr>
              <a:t>2.1, Strategy Development, </a:t>
            </a:r>
            <a:r>
              <a:rPr lang="en-US">
                <a:latin typeface="Times New Roman" pitchFamily="18" charset="0"/>
                <a:ea typeface="ＭＳ Ｐゴシック" pitchFamily="34" charset="-128"/>
              </a:rPr>
              <a:t>asks how your organization establishes a strategy to address its challenges and leverage its advantages and how it makes decisions about key work systems and core competencies. It also asks about your key strategic objectives and their related goals. The aim is to strengthen your overall performance, competitiveness, and future success. </a:t>
            </a:r>
          </a:p>
          <a:p>
            <a:pPr>
              <a:spcAft>
                <a:spcPts val="675"/>
              </a:spcAft>
            </a:pPr>
            <a:r>
              <a:rPr lang="en-US" b="1">
                <a:latin typeface="Times New Roman" pitchFamily="18" charset="0"/>
                <a:ea typeface="ＭＳ Ｐゴシック" pitchFamily="34" charset="-128"/>
              </a:rPr>
              <a:t>2.2, Strategy Implementation, </a:t>
            </a:r>
            <a:r>
              <a:rPr lang="en-US">
                <a:latin typeface="Times New Roman" pitchFamily="18" charset="0"/>
                <a:ea typeface="ＭＳ Ｐゴシック" pitchFamily="34" charset="-128"/>
              </a:rPr>
              <a:t>asks how your organization converts your strategic objectives into action plans to accomplish the objectives and how your organization assesses progress relative to these action plans. The aim is to ensure that you deploy your strategies successfully and achieve your goals. </a:t>
            </a:r>
          </a:p>
          <a:p>
            <a:pPr>
              <a:spcAft>
                <a:spcPts val="675"/>
              </a:spcAft>
            </a:pPr>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287722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pPr defTabSz="1038225"/>
            <a:fld id="{3EAC550A-F678-4C17-BA5F-DB015E485944}" type="slidenum">
              <a:rPr lang="en-US" sz="1300" smtClean="0">
                <a:latin typeface="Times New Roman" pitchFamily="18" charset="0"/>
                <a:ea typeface="ＭＳ Ｐゴシック" pitchFamily="34" charset="-128"/>
              </a:rPr>
              <a:pPr defTabSz="1038225"/>
              <a:t>17</a:t>
            </a:fld>
            <a:endParaRPr lang="en-US" sz="1300">
              <a:latin typeface="Times New Roman" pitchFamily="18" charset="0"/>
              <a:ea typeface="ＭＳ Ｐゴシック" pitchFamily="34" charset="-128"/>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558800" y="4492625"/>
            <a:ext cx="6034088" cy="4032250"/>
          </a:xfrm>
          <a:noFill/>
          <a:ln/>
        </p:spPr>
        <p:txBody>
          <a:bodyPr/>
          <a:lstStyle/>
          <a:p>
            <a:pPr>
              <a:spcAft>
                <a:spcPts val="675"/>
              </a:spcAft>
            </a:pPr>
            <a:r>
              <a:rPr lang="en-US" b="1">
                <a:latin typeface="Times New Roman" pitchFamily="18" charset="0"/>
                <a:ea typeface="ＭＳ Ｐゴシック" pitchFamily="34" charset="-128"/>
              </a:rPr>
              <a:t>Category 3 (Customers)</a:t>
            </a:r>
            <a:r>
              <a:rPr lang="en-US">
                <a:latin typeface="Times New Roman" pitchFamily="18" charset="0"/>
                <a:ea typeface="ＭＳ Ｐゴシック" pitchFamily="34" charset="-128"/>
              </a:rPr>
              <a:t> asks how your organization listens to the voice of the customer and builds customer relationships. </a:t>
            </a:r>
          </a:p>
          <a:p>
            <a:pPr>
              <a:spcAft>
                <a:spcPts val="675"/>
              </a:spcAft>
            </a:pPr>
            <a:r>
              <a:rPr lang="en-US">
                <a:latin typeface="Times New Roman" pitchFamily="18" charset="0"/>
                <a:ea typeface="ＭＳ Ｐゴシック" pitchFamily="34" charset="-128"/>
              </a:rPr>
              <a:t>The category stresses customer engagement as an important outcome of an overall learning and performance excellence strategy.. </a:t>
            </a:r>
          </a:p>
          <a:p>
            <a:pPr>
              <a:spcAft>
                <a:spcPts val="675"/>
              </a:spcAft>
            </a:pPr>
            <a:r>
              <a:rPr lang="en-US" b="1">
                <a:latin typeface="Times New Roman" pitchFamily="18" charset="0"/>
                <a:ea typeface="ＭＳ Ｐゴシック" pitchFamily="34" charset="-128"/>
              </a:rPr>
              <a:t>3.1, Voice of the Customer, </a:t>
            </a:r>
            <a:r>
              <a:rPr lang="en-US">
                <a:latin typeface="Times New Roman" pitchFamily="18" charset="0"/>
                <a:ea typeface="ＭＳ Ｐゴシック" pitchFamily="34" charset="-128"/>
              </a:rPr>
              <a:t>asks about your organization’s processes for listening to your customers and determining their satisfaction, dissatisfaction, and engagement. The aim is to capture meaningful information in order to exceed your customers’ expectations. </a:t>
            </a:r>
          </a:p>
          <a:p>
            <a:pPr>
              <a:spcAft>
                <a:spcPts val="675"/>
              </a:spcAft>
            </a:pPr>
            <a:r>
              <a:rPr lang="en-US" b="1">
                <a:latin typeface="Times New Roman" pitchFamily="18" charset="0"/>
                <a:ea typeface="ＭＳ Ｐゴシック" pitchFamily="34" charset="-128"/>
              </a:rPr>
              <a:t>3.2, Customer Engagement, </a:t>
            </a:r>
            <a:r>
              <a:rPr lang="en-US">
                <a:latin typeface="Times New Roman" pitchFamily="18" charset="0"/>
                <a:ea typeface="ＭＳ Ｐゴシック" pitchFamily="34" charset="-128"/>
              </a:rPr>
              <a:t>asks</a:t>
            </a:r>
            <a:r>
              <a:rPr lang="en-US" b="1">
                <a:latin typeface="Times New Roman" pitchFamily="18" charset="0"/>
                <a:ea typeface="ＭＳ Ｐゴシック" pitchFamily="34" charset="-128"/>
              </a:rPr>
              <a:t> </a:t>
            </a:r>
            <a:r>
              <a:rPr lang="en-US">
                <a:latin typeface="Times New Roman" pitchFamily="18" charset="0"/>
                <a:ea typeface="ＭＳ Ｐゴシック" pitchFamily="34" charset="-128"/>
              </a:rPr>
              <a:t>about your organization’s processes for determining and customizing product offerings that serve your customers and markets; for enabling customers to seek information and support; and for identifying customer groups and market segments. The item also asks how you build relationships with your customers and manage complaints. The aim of these efforts is to improve marketing, build a more customer‐focused culture, and enhance customer loyalty.</a:t>
            </a:r>
          </a:p>
        </p:txBody>
      </p:sp>
    </p:spTree>
    <p:extLst>
      <p:ext uri="{BB962C8B-B14F-4D97-AF65-F5344CB8AC3E}">
        <p14:creationId xmlns:p14="http://schemas.microsoft.com/office/powerpoint/2010/main" val="2306179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pPr defTabSz="1038225"/>
            <a:fld id="{0DD2D9E7-DD01-47B1-BE29-4FE4EF65485F}" type="slidenum">
              <a:rPr lang="en-US" sz="1300" smtClean="0">
                <a:latin typeface="Times New Roman" pitchFamily="18" charset="0"/>
                <a:ea typeface="ＭＳ Ｐゴシック" pitchFamily="34" charset="-128"/>
              </a:rPr>
              <a:pPr defTabSz="1038225"/>
              <a:t>18</a:t>
            </a:fld>
            <a:endParaRPr lang="en-US" sz="1300">
              <a:latin typeface="Times New Roman" pitchFamily="18" charset="0"/>
              <a:ea typeface="ＭＳ Ｐゴシック" pitchFamily="34" charset="-128"/>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719138" y="4335463"/>
            <a:ext cx="5751512" cy="4497387"/>
          </a:xfrm>
          <a:noFill/>
          <a:ln/>
        </p:spPr>
        <p:txBody>
          <a:bodyPr/>
          <a:lstStyle/>
          <a:p>
            <a:pPr>
              <a:spcAft>
                <a:spcPts val="675"/>
              </a:spcAft>
            </a:pPr>
            <a:r>
              <a:rPr lang="en-US" b="1">
                <a:latin typeface="Times New Roman" pitchFamily="18" charset="0"/>
                <a:ea typeface="ＭＳ Ｐゴシック" pitchFamily="34" charset="-128"/>
              </a:rPr>
              <a:t>Category 4 (Measurement, Analysis, and Knowledge Management)</a:t>
            </a:r>
            <a:r>
              <a:rPr lang="en-US">
                <a:latin typeface="Times New Roman" pitchFamily="18" charset="0"/>
                <a:ea typeface="ＭＳ Ｐゴシック" pitchFamily="34" charset="-128"/>
              </a:rPr>
              <a:t> is the main point within the Criteria for all key information about effectively measuring, analyzing, and improving performance and managing organizational knowledge to drive improvement, innovation, and organizational competitiveness. In the simplest terms, category 4 is the “brain center” for aligning of your organization’s operations with its strategic objectives. </a:t>
            </a:r>
          </a:p>
          <a:p>
            <a:pPr>
              <a:spcAft>
                <a:spcPts val="675"/>
              </a:spcAft>
            </a:pPr>
            <a:r>
              <a:rPr lang="en-US" b="1">
                <a:latin typeface="Times New Roman" pitchFamily="18" charset="0"/>
                <a:ea typeface="ＭＳ Ｐゴシック" pitchFamily="34" charset="-128"/>
              </a:rPr>
              <a:t>4.1, Measurement, Analysis, and Improvement of Organizational Performance, </a:t>
            </a:r>
            <a:r>
              <a:rPr lang="en-US">
                <a:latin typeface="Times New Roman" pitchFamily="18" charset="0"/>
                <a:ea typeface="ＭＳ Ｐゴシック" pitchFamily="34" charset="-128"/>
              </a:rPr>
              <a:t>asks how your organization selects and uses data and information for performance measurement, analysis, and review in support of organizational planning and performance improvement. The aim is to guide your organization’s process management toward the achievement of key organizational results and strategic objectives, to anticipate and respond to rapid or unexpected organizational or external changes, and to identify best practices to share. </a:t>
            </a:r>
          </a:p>
          <a:p>
            <a:pPr>
              <a:spcAft>
                <a:spcPts val="675"/>
              </a:spcAft>
            </a:pPr>
            <a:r>
              <a:rPr lang="en-US" b="1">
                <a:latin typeface="Times New Roman" pitchFamily="18" charset="0"/>
                <a:ea typeface="ＭＳ Ｐゴシック" pitchFamily="34" charset="-128"/>
              </a:rPr>
              <a:t>4.2, Knowledge Management, </a:t>
            </a:r>
            <a:r>
              <a:rPr lang="en-US">
                <a:latin typeface="Times New Roman" pitchFamily="18" charset="0"/>
                <a:ea typeface="ＭＳ Ｐゴシック" pitchFamily="34" charset="-128"/>
              </a:rPr>
              <a:t>asks how your organization builds and manages its knowledge assets and how it ensures the quality and availability of data and information. The aim of this item is to improve organizational effectiveness and learning and to stimulate innovation. </a:t>
            </a:r>
          </a:p>
        </p:txBody>
      </p:sp>
    </p:spTree>
    <p:extLst>
      <p:ext uri="{BB962C8B-B14F-4D97-AF65-F5344CB8AC3E}">
        <p14:creationId xmlns:p14="http://schemas.microsoft.com/office/powerpoint/2010/main" val="1273853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pPr defTabSz="1038225"/>
            <a:fld id="{74BD49A6-05ED-4C3F-A2A0-C01A4F5A8851}" type="slidenum">
              <a:rPr lang="en-US" sz="1300" smtClean="0">
                <a:latin typeface="Times New Roman" pitchFamily="18" charset="0"/>
                <a:ea typeface="ＭＳ Ｐゴシック" pitchFamily="34" charset="-128"/>
              </a:rPr>
              <a:pPr defTabSz="1038225"/>
              <a:t>19</a:t>
            </a:fld>
            <a:endParaRPr lang="en-US" sz="1300">
              <a:latin typeface="Times New Roman" pitchFamily="18" charset="0"/>
              <a:ea typeface="ＭＳ Ｐゴシック" pitchFamily="34" charset="-128"/>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719138" y="4518025"/>
            <a:ext cx="5751512" cy="4364038"/>
          </a:xfrm>
          <a:noFill/>
          <a:ln/>
        </p:spPr>
        <p:txBody>
          <a:bodyPr/>
          <a:lstStyle/>
          <a:p>
            <a:pPr>
              <a:spcAft>
                <a:spcPts val="675"/>
              </a:spcAft>
            </a:pPr>
            <a:r>
              <a:rPr lang="en-US" b="1">
                <a:latin typeface="Times New Roman" pitchFamily="18" charset="0"/>
                <a:ea typeface="ＭＳ Ｐゴシック" pitchFamily="34" charset="-128"/>
              </a:rPr>
              <a:t>Category 5 (Workforce)</a:t>
            </a:r>
            <a:r>
              <a:rPr lang="en-US">
                <a:latin typeface="Times New Roman" pitchFamily="18" charset="0"/>
                <a:ea typeface="ＭＳ Ｐゴシック" pitchFamily="34" charset="-128"/>
              </a:rPr>
              <a:t> addresses key workforce practices—those directed toward creating and maintaining a high‐performance work environment and toward engaging your workforce to enable it and your organization to adapt to change and to succeed. </a:t>
            </a:r>
          </a:p>
          <a:p>
            <a:pPr>
              <a:spcAft>
                <a:spcPts val="675"/>
              </a:spcAft>
            </a:pPr>
            <a:r>
              <a:rPr lang="en-US" b="1">
                <a:latin typeface="Times New Roman" pitchFamily="18" charset="0"/>
                <a:ea typeface="ＭＳ Ｐゴシック" pitchFamily="34" charset="-128"/>
              </a:rPr>
              <a:t>5.1, Workforce Environment, </a:t>
            </a:r>
            <a:r>
              <a:rPr lang="en-US">
                <a:latin typeface="Times New Roman" pitchFamily="18" charset="0"/>
                <a:ea typeface="ＭＳ Ｐゴシック" pitchFamily="34" charset="-128"/>
              </a:rPr>
              <a:t>asks about your workforce capability and capacity needs, how you meet those needs to accomplish your organization’s work, and how you ensure a supportive work climate. The aim is to build an effective environment for accomplishing your work and supporting your workforce. </a:t>
            </a:r>
          </a:p>
          <a:p>
            <a:pPr>
              <a:spcAft>
                <a:spcPts val="675"/>
              </a:spcAft>
            </a:pPr>
            <a:r>
              <a:rPr lang="en-US" b="1">
                <a:latin typeface="Times New Roman" pitchFamily="18" charset="0"/>
                <a:ea typeface="ＭＳ Ｐゴシック" pitchFamily="34" charset="-128"/>
              </a:rPr>
              <a:t>5.2, Workforce Engagement, </a:t>
            </a:r>
            <a:r>
              <a:rPr lang="en-US">
                <a:latin typeface="Times New Roman" pitchFamily="18" charset="0"/>
                <a:ea typeface="ＭＳ Ｐゴシック" pitchFamily="34" charset="-128"/>
              </a:rPr>
              <a:t>asks about your organization’s systems for managing workforce performance and developing your workforce members to enable and encourage all workforce members to contribute effectively and to the best of their ability. These systems are intended to foster high performance, to address your core competencies, and to help accomplish your action plans and ensure organizational success now and in the future. </a:t>
            </a:r>
          </a:p>
          <a:p>
            <a:pPr>
              <a:spcAft>
                <a:spcPts val="675"/>
              </a:spcAft>
            </a:pPr>
            <a:endParaRPr lang="en-US">
              <a:latin typeface="Times New Roman" pitchFamily="18" charset="0"/>
              <a:ea typeface="ＭＳ Ｐゴシック" pitchFamily="34" charset="-128"/>
            </a:endParaRPr>
          </a:p>
          <a:p>
            <a:pPr>
              <a:spcAft>
                <a:spcPts val="675"/>
              </a:spcAft>
            </a:pPr>
            <a:endParaRPr lang="en-US">
              <a:latin typeface="Times New Roman" pitchFamily="18" charset="0"/>
              <a:ea typeface="ＭＳ Ｐゴシック" pitchFamily="34" charset="-128"/>
            </a:endParaRPr>
          </a:p>
          <a:p>
            <a:pPr>
              <a:spcAft>
                <a:spcPts val="675"/>
              </a:spcAft>
            </a:pPr>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48854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pPr defTabSz="1038225"/>
            <a:fld id="{0B973B84-E4B3-4D26-BB98-A5688AEC80F1}" type="slidenum">
              <a:rPr lang="en-US" sz="1300" smtClean="0">
                <a:latin typeface="Times New Roman" pitchFamily="18" charset="0"/>
                <a:ea typeface="ＭＳ Ｐゴシック" pitchFamily="34" charset="-128"/>
              </a:rPr>
              <a:pPr defTabSz="1038225"/>
              <a:t>2</a:t>
            </a:fld>
            <a:endParaRPr lang="en-US" sz="1300">
              <a:latin typeface="Times New Roman" pitchFamily="18" charset="0"/>
              <a:ea typeface="ＭＳ Ｐゴシック" pitchFamily="34" charset="-128"/>
            </a:endParaRPr>
          </a:p>
        </p:txBody>
      </p:sp>
      <p:sp>
        <p:nvSpPr>
          <p:cNvPr id="18434" name="Rectangle 2"/>
          <p:cNvSpPr>
            <a:spLocks noGrp="1" noRot="1" noChangeAspect="1" noChangeArrowheads="1" noTextEdit="1"/>
          </p:cNvSpPr>
          <p:nvPr>
            <p:ph type="sldImg"/>
          </p:nvPr>
        </p:nvSpPr>
        <p:spPr>
          <a:xfrm>
            <a:off x="835025" y="828675"/>
            <a:ext cx="5456238" cy="4216400"/>
          </a:xfrm>
          <a:ln/>
        </p:spPr>
      </p:sp>
      <p:sp>
        <p:nvSpPr>
          <p:cNvPr id="18435" name="Rectangle 3"/>
          <p:cNvSpPr>
            <a:spLocks noGrp="1" noChangeArrowheads="1"/>
          </p:cNvSpPr>
          <p:nvPr>
            <p:ph type="body" idx="1"/>
          </p:nvPr>
        </p:nvSpPr>
        <p:spPr>
          <a:xfrm>
            <a:off x="920750" y="5422900"/>
            <a:ext cx="5140325" cy="4184650"/>
          </a:xfrm>
          <a:noFill/>
          <a:ln/>
        </p:spPr>
        <p:txBody>
          <a:bodyPr/>
          <a:lstStyle/>
          <a:p>
            <a:r>
              <a:rPr lang="en-US">
                <a:latin typeface="Times New Roman" pitchFamily="18" charset="0"/>
                <a:ea typeface="ＭＳ Ｐゴシック" pitchFamily="34" charset="-128"/>
                <a:cs typeface="Times New Roman" pitchFamily="18" charset="0"/>
              </a:rPr>
              <a:t>NIST as national resource in cybersecurity. Some NIST cybersecurity initiatives.</a:t>
            </a:r>
            <a:endParaRPr lang="en-US">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806784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pPr defTabSz="1038225"/>
            <a:fld id="{E9F2B148-DDBA-4F12-B53B-904682D7BE03}" type="slidenum">
              <a:rPr lang="en-US" sz="1300" smtClean="0">
                <a:latin typeface="Times New Roman" pitchFamily="18" charset="0"/>
                <a:ea typeface="ＭＳ Ｐゴシック" pitchFamily="34" charset="-128"/>
              </a:rPr>
              <a:pPr defTabSz="1038225"/>
              <a:t>20</a:t>
            </a:fld>
            <a:endParaRPr lang="en-US" sz="1300">
              <a:latin typeface="Times New Roman" pitchFamily="18" charset="0"/>
              <a:ea typeface="ＭＳ Ｐゴシック" pitchFamily="34" charset="-128"/>
            </a:endParaRPr>
          </a:p>
        </p:txBody>
      </p:sp>
      <p:sp>
        <p:nvSpPr>
          <p:cNvPr id="49154" name="Rectangle 2"/>
          <p:cNvSpPr>
            <a:spLocks noGrp="1" noRot="1" noChangeAspect="1" noChangeArrowheads="1" noTextEdit="1"/>
          </p:cNvSpPr>
          <p:nvPr>
            <p:ph type="sldImg"/>
          </p:nvPr>
        </p:nvSpPr>
        <p:spPr>
          <a:xfrm>
            <a:off x="835025" y="828675"/>
            <a:ext cx="5456238" cy="4216400"/>
          </a:xfrm>
          <a:ln/>
        </p:spPr>
      </p:sp>
      <p:sp>
        <p:nvSpPr>
          <p:cNvPr id="49155" name="Rectangle 3"/>
          <p:cNvSpPr>
            <a:spLocks noGrp="1" noChangeArrowheads="1"/>
          </p:cNvSpPr>
          <p:nvPr>
            <p:ph type="body" idx="1"/>
          </p:nvPr>
        </p:nvSpPr>
        <p:spPr>
          <a:xfrm>
            <a:off x="719138" y="5337175"/>
            <a:ext cx="5751512" cy="3784600"/>
          </a:xfrm>
          <a:noFill/>
          <a:ln/>
        </p:spPr>
        <p:txBody>
          <a:bodyPr/>
          <a:lstStyle/>
          <a:p>
            <a:pPr>
              <a:spcAft>
                <a:spcPts val="675"/>
              </a:spcAft>
            </a:pPr>
            <a:r>
              <a:rPr lang="en-US" b="1">
                <a:latin typeface="Times New Roman" pitchFamily="18" charset="0"/>
                <a:ea typeface="ＭＳ Ｐゴシック" pitchFamily="34" charset="-128"/>
              </a:rPr>
              <a:t>Category 6 (Operations)</a:t>
            </a:r>
            <a:r>
              <a:rPr lang="en-US">
                <a:latin typeface="Times New Roman" pitchFamily="18" charset="0"/>
                <a:ea typeface="ＭＳ Ｐゴシック" pitchFamily="34" charset="-128"/>
              </a:rPr>
              <a:t> This category asks how your organization designs, manages, and improves its products and work process. It also asks how you improve operational effectiveness. </a:t>
            </a:r>
          </a:p>
          <a:p>
            <a:pPr>
              <a:spcAft>
                <a:spcPts val="675"/>
              </a:spcAft>
            </a:pPr>
            <a:r>
              <a:rPr lang="en-US" b="1">
                <a:latin typeface="Times New Roman" pitchFamily="18" charset="0"/>
                <a:ea typeface="ＭＳ Ｐゴシック" pitchFamily="34" charset="-128"/>
              </a:rPr>
              <a:t>Item 6.1, Work Processes,</a:t>
            </a:r>
            <a:r>
              <a:rPr lang="en-US">
                <a:latin typeface="Times New Roman" pitchFamily="18" charset="0"/>
                <a:ea typeface="ＭＳ Ｐゴシック" pitchFamily="34" charset="-128"/>
              </a:rPr>
              <a:t> asks about the management of your key products and work processes, with the aim of creating value for your customers and achieving organizational success now and in the future. It also asks how you manage your supply chain.</a:t>
            </a:r>
          </a:p>
          <a:p>
            <a:pPr>
              <a:spcAft>
                <a:spcPts val="675"/>
              </a:spcAft>
            </a:pPr>
            <a:r>
              <a:rPr lang="en-US" b="1">
                <a:latin typeface="Times New Roman" pitchFamily="18" charset="0"/>
                <a:ea typeface="ＭＳ Ｐゴシック" pitchFamily="34" charset="-128"/>
              </a:rPr>
              <a:t>Item 6.2, Operational Effectiveness, </a:t>
            </a:r>
            <a:r>
              <a:rPr lang="en-US">
                <a:latin typeface="Times New Roman" pitchFamily="18" charset="0"/>
                <a:ea typeface="ＭＳ Ｐゴシック" pitchFamily="34" charset="-128"/>
              </a:rPr>
              <a:t>asks how you ensure efficient and effective operations in order to have a safe workplace environment and deliver customer value. It also asks how you manage security and cybersecurity. </a:t>
            </a:r>
          </a:p>
          <a:p>
            <a:pPr>
              <a:spcAft>
                <a:spcPts val="675"/>
              </a:spcAft>
            </a:pPr>
            <a:endParaRPr lang="en-US">
              <a:latin typeface="Times New Roman" pitchFamily="18" charset="0"/>
              <a:ea typeface="ＭＳ Ｐゴシック" pitchFamily="34" charset="-128"/>
            </a:endParaRPr>
          </a:p>
          <a:p>
            <a:pPr>
              <a:spcAft>
                <a:spcPts val="675"/>
              </a:spcAft>
            </a:pPr>
            <a:endParaRPr lang="en-US">
              <a:latin typeface="Times New Roman" pitchFamily="18" charset="0"/>
              <a:ea typeface="ＭＳ Ｐゴシック" pitchFamily="34" charset="-128"/>
            </a:endParaRPr>
          </a:p>
          <a:p>
            <a:pPr>
              <a:spcAft>
                <a:spcPts val="675"/>
              </a:spcAft>
            </a:pPr>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341409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pPr defTabSz="1038225"/>
            <a:fld id="{5826F7A2-6A01-420B-858E-24CFC83854B6}" type="slidenum">
              <a:rPr lang="en-US" sz="1300" smtClean="0">
                <a:latin typeface="Times New Roman" pitchFamily="18" charset="0"/>
                <a:ea typeface="ＭＳ Ｐゴシック" pitchFamily="34" charset="-128"/>
              </a:rPr>
              <a:pPr defTabSz="1038225"/>
              <a:t>21</a:t>
            </a:fld>
            <a:endParaRPr lang="en-US" sz="1300">
              <a:latin typeface="Times New Roman" pitchFamily="18" charset="0"/>
              <a:ea typeface="ＭＳ Ｐゴシック" pitchFamily="34" charset="-128"/>
            </a:endParaRPr>
          </a:p>
        </p:txBody>
      </p:sp>
      <p:sp>
        <p:nvSpPr>
          <p:cNvPr id="51202" name="Rectangle 2"/>
          <p:cNvSpPr>
            <a:spLocks noGrp="1" noRot="1" noChangeAspect="1" noChangeArrowheads="1" noTextEdit="1"/>
          </p:cNvSpPr>
          <p:nvPr>
            <p:ph type="sldImg"/>
          </p:nvPr>
        </p:nvSpPr>
        <p:spPr>
          <a:xfrm>
            <a:off x="787400" y="328613"/>
            <a:ext cx="5089525" cy="3933825"/>
          </a:xfrm>
          <a:ln/>
        </p:spPr>
      </p:sp>
      <p:sp>
        <p:nvSpPr>
          <p:cNvPr id="51203" name="Rectangle 3"/>
          <p:cNvSpPr>
            <a:spLocks noGrp="1" noChangeArrowheads="1"/>
          </p:cNvSpPr>
          <p:nvPr>
            <p:ph type="body" idx="1"/>
          </p:nvPr>
        </p:nvSpPr>
        <p:spPr>
          <a:xfrm>
            <a:off x="525463" y="4378325"/>
            <a:ext cx="6223000" cy="5260975"/>
          </a:xfrm>
          <a:noFill/>
          <a:ln/>
        </p:spPr>
        <p:txBody>
          <a:bodyPr/>
          <a:lstStyle/>
          <a:p>
            <a:pPr>
              <a:spcAft>
                <a:spcPts val="675"/>
              </a:spcAft>
            </a:pPr>
            <a:r>
              <a:rPr lang="en-US" b="1">
                <a:latin typeface="Times New Roman" pitchFamily="18" charset="0"/>
                <a:ea typeface="ＭＳ Ｐゴシック" pitchFamily="34" charset="-128"/>
              </a:rPr>
              <a:t>Category 7 (Results)</a:t>
            </a:r>
            <a:r>
              <a:rPr lang="en-US">
                <a:latin typeface="Times New Roman" pitchFamily="18" charset="0"/>
                <a:ea typeface="ＭＳ Ｐゴシック" pitchFamily="34" charset="-128"/>
              </a:rPr>
              <a:t> provides a systems focus that encompasses all results necessary to sustaining an enterprise: your key process and product results, your customer‐focused results, your workforce results, your leadership and governance system results, and your overall financial and market performance. </a:t>
            </a:r>
          </a:p>
          <a:p>
            <a:pPr>
              <a:spcAft>
                <a:spcPts val="675"/>
              </a:spcAft>
            </a:pPr>
            <a:r>
              <a:rPr lang="en-US">
                <a:latin typeface="Times New Roman" pitchFamily="18" charset="0"/>
                <a:ea typeface="ＭＳ Ｐゴシック" pitchFamily="34" charset="-128"/>
              </a:rPr>
              <a:t>Category 7 provides “real‐time” information (measures of progress) for evaluating, improving, and innovating of processes and products, in alignment with your overall organizational strategy. </a:t>
            </a:r>
          </a:p>
          <a:p>
            <a:pPr>
              <a:spcAft>
                <a:spcPts val="675"/>
              </a:spcAft>
            </a:pPr>
            <a:r>
              <a:rPr lang="en-US" b="1">
                <a:latin typeface="Times New Roman" pitchFamily="18" charset="0"/>
                <a:ea typeface="ＭＳ Ｐゴシック" pitchFamily="34" charset="-128"/>
              </a:rPr>
              <a:t>7.1, Cybersecurity Process Results, </a:t>
            </a:r>
            <a:r>
              <a:rPr lang="en-US">
                <a:latin typeface="Times New Roman" pitchFamily="18" charset="0"/>
                <a:ea typeface="ＭＳ Ｐゴシック" pitchFamily="34" charset="-128"/>
              </a:rPr>
              <a:t>asks about your organization’s key product and operational performance results, which demonstrate product and service quality and value that lead to customer satisfaction and engagement. </a:t>
            </a:r>
          </a:p>
          <a:p>
            <a:pPr>
              <a:spcAft>
                <a:spcPts val="675"/>
              </a:spcAft>
            </a:pPr>
            <a:r>
              <a:rPr lang="en-US" b="1">
                <a:latin typeface="Times New Roman" pitchFamily="18" charset="0"/>
                <a:ea typeface="ＭＳ Ｐゴシック" pitchFamily="34" charset="-128"/>
              </a:rPr>
              <a:t>7.2, Customer Results, </a:t>
            </a:r>
            <a:r>
              <a:rPr lang="en-US">
                <a:latin typeface="Times New Roman" pitchFamily="18" charset="0"/>
                <a:ea typeface="ＭＳ Ｐゴシック" pitchFamily="34" charset="-128"/>
              </a:rPr>
              <a:t>asks about your organization’s customer‐focused performance results, which demonstrate how well your organization has been satisfying your customers and engaging them in loyalty‐building relationships. </a:t>
            </a:r>
          </a:p>
          <a:p>
            <a:pPr>
              <a:spcAft>
                <a:spcPts val="675"/>
              </a:spcAft>
            </a:pPr>
            <a:r>
              <a:rPr lang="en-US" b="1">
                <a:latin typeface="Times New Roman" pitchFamily="18" charset="0"/>
                <a:ea typeface="ＭＳ Ｐゴシック" pitchFamily="34" charset="-128"/>
              </a:rPr>
              <a:t>7.3, Workforce Results, </a:t>
            </a:r>
            <a:r>
              <a:rPr lang="en-US">
                <a:latin typeface="Times New Roman" pitchFamily="18" charset="0"/>
                <a:ea typeface="ＭＳ Ｐゴシック" pitchFamily="34" charset="-128"/>
              </a:rPr>
              <a:t>asks about your organization’s workforce‐focused performance results, which demonstrate how well your organization has been creating and maintaining a productive, caring, engaging, and learning environment for your workforce. </a:t>
            </a:r>
          </a:p>
          <a:p>
            <a:pPr>
              <a:spcAft>
                <a:spcPts val="675"/>
              </a:spcAft>
            </a:pPr>
            <a:r>
              <a:rPr lang="en-US" b="1">
                <a:latin typeface="Times New Roman" pitchFamily="18" charset="0"/>
                <a:ea typeface="ＭＳ Ｐゴシック" pitchFamily="34" charset="-128"/>
              </a:rPr>
              <a:t>7.4, Leadership and Governance Results, </a:t>
            </a:r>
            <a:r>
              <a:rPr lang="en-US">
                <a:latin typeface="Times New Roman" pitchFamily="18" charset="0"/>
                <a:ea typeface="ＭＳ Ｐゴシック" pitchFamily="34" charset="-128"/>
              </a:rPr>
              <a:t>asks about your key results in the areas of senior leadership and governance, which demonstrate the extent to which your organization is fiscally sound, ethical, and socially responsible. </a:t>
            </a:r>
          </a:p>
          <a:p>
            <a:pPr>
              <a:spcAft>
                <a:spcPts val="675"/>
              </a:spcAft>
            </a:pPr>
            <a:r>
              <a:rPr lang="en-US" b="1">
                <a:latin typeface="Times New Roman" pitchFamily="18" charset="0"/>
                <a:ea typeface="ＭＳ Ｐゴシック" pitchFamily="34" charset="-128"/>
              </a:rPr>
              <a:t>7.5, Financial Results, </a:t>
            </a:r>
            <a:r>
              <a:rPr lang="en-US">
                <a:latin typeface="Times New Roman" pitchFamily="18" charset="0"/>
                <a:ea typeface="ＭＳ Ｐゴシック" pitchFamily="34" charset="-128"/>
              </a:rPr>
              <a:t>asks about your key financial and market results, which demonstrate your financial sustainability and your marketplace achievements. </a:t>
            </a:r>
          </a:p>
          <a:p>
            <a:pPr>
              <a:spcAft>
                <a:spcPts val="675"/>
              </a:spcAft>
            </a:pPr>
            <a:endParaRPr lang="en-US" b="1">
              <a:latin typeface="Times New Roman" pitchFamily="18" charset="0"/>
              <a:ea typeface="ＭＳ Ｐゴシック" pitchFamily="34" charset="-128"/>
            </a:endParaRPr>
          </a:p>
          <a:p>
            <a:pPr>
              <a:spcAft>
                <a:spcPts val="675"/>
              </a:spcAft>
            </a:pPr>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237184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9900" y="498475"/>
            <a:ext cx="4003675" cy="3094038"/>
          </a:xfrm>
        </p:spPr>
      </p:sp>
      <p:sp>
        <p:nvSpPr>
          <p:cNvPr id="3" name="Notes Placeholder 2"/>
          <p:cNvSpPr>
            <a:spLocks noGrp="1"/>
          </p:cNvSpPr>
          <p:nvPr>
            <p:ph type="body" idx="1"/>
          </p:nvPr>
        </p:nvSpPr>
        <p:spPr>
          <a:xfrm>
            <a:off x="419101" y="3704044"/>
            <a:ext cx="6261100" cy="5439956"/>
          </a:xfrm>
        </p:spPr>
        <p:txBody>
          <a:bodyPr/>
          <a:lstStyle/>
          <a:p>
            <a:r>
              <a:rPr lang="en-US" sz="1100" kern="1200" dirty="0">
                <a:latin typeface="+mj-lt"/>
                <a:ea typeface="ＭＳ Ｐゴシック" pitchFamily="-107" charset="-128"/>
                <a:cs typeface="ＭＳ Ｐゴシック" pitchFamily="-110" charset="-128"/>
              </a:rPr>
              <a:t>This approach shown in this slide guides you through a process for using the BCEB as a self-assessment and action tool. </a:t>
            </a:r>
            <a:r>
              <a:rPr lang="en-US" dirty="0">
                <a:latin typeface="+mj-lt"/>
              </a:rPr>
              <a:t>The BCEB suggests</a:t>
            </a:r>
            <a:r>
              <a:rPr lang="en-US" baseline="0" dirty="0">
                <a:latin typeface="+mj-lt"/>
              </a:rPr>
              <a:t> seven steps in a full self-assessment:</a:t>
            </a:r>
          </a:p>
          <a:p>
            <a:pPr marL="228524" indent="-228524">
              <a:buFont typeface="+mj-lt"/>
              <a:buAutoNum type="arabicPeriod"/>
            </a:pPr>
            <a:r>
              <a:rPr lang="en-US" baseline="0" dirty="0">
                <a:latin typeface="+mj-lt"/>
              </a:rPr>
              <a:t>Scope: whole organization, or just a part?</a:t>
            </a:r>
          </a:p>
          <a:p>
            <a:pPr marL="228524" indent="-228524">
              <a:buFont typeface="+mj-lt"/>
              <a:buAutoNum type="arabicPeriod"/>
            </a:pPr>
            <a:r>
              <a:rPr lang="en-US" baseline="0" dirty="0">
                <a:latin typeface="+mj-lt"/>
              </a:rPr>
              <a:t>Answer the Organizational Context questions (What): </a:t>
            </a:r>
          </a:p>
          <a:p>
            <a:pPr marL="228524" indent="-228524">
              <a:buFont typeface="+mj-lt"/>
              <a:buAutoNum type="arabicPeriod"/>
            </a:pPr>
            <a:r>
              <a:rPr lang="en-US" baseline="0" dirty="0">
                <a:latin typeface="+mj-lt"/>
              </a:rPr>
              <a:t>Answer the Process questions (How and What)</a:t>
            </a:r>
          </a:p>
          <a:p>
            <a:pPr marL="228524" indent="-228524">
              <a:buFont typeface="+mj-lt"/>
              <a:buAutoNum type="arabicPeriod"/>
            </a:pPr>
            <a:r>
              <a:rPr lang="en-US" baseline="0" dirty="0">
                <a:latin typeface="+mj-lt"/>
              </a:rPr>
              <a:t>Answer the Results questions  (Outputs/Outcomes)</a:t>
            </a:r>
          </a:p>
          <a:p>
            <a:pPr marL="228524" indent="-228524">
              <a:buFont typeface="+mj-lt"/>
              <a:buAutoNum type="arabicPeriod"/>
            </a:pPr>
            <a:r>
              <a:rPr lang="en-US" baseline="0" dirty="0">
                <a:latin typeface="+mj-lt"/>
              </a:rPr>
              <a:t>Apply the Assessment Rubric -Helps to assess the maturity of the cybersecurity risk management program</a:t>
            </a:r>
          </a:p>
          <a:p>
            <a:pPr marL="228524" indent="-228524">
              <a:buFont typeface="+mj-lt"/>
              <a:buAutoNum type="arabicPeriod"/>
            </a:pPr>
            <a:r>
              <a:rPr lang="en-US" baseline="0" dirty="0">
                <a:latin typeface="+mj-lt"/>
              </a:rPr>
              <a:t>Prioritize: you can’t do everything at once; create an Action plan</a:t>
            </a:r>
          </a:p>
          <a:p>
            <a:pPr marL="228524" indent="-228524">
              <a:buFont typeface="+mj-lt"/>
              <a:buAutoNum type="arabicPeriod"/>
            </a:pPr>
            <a:r>
              <a:rPr lang="en-US" dirty="0">
                <a:latin typeface="+mj-lt"/>
              </a:rPr>
              <a:t>Measure and evaluate your progress.</a:t>
            </a:r>
            <a:endParaRPr lang="en-US" baseline="0" dirty="0">
              <a:latin typeface="+mj-lt"/>
            </a:endParaRPr>
          </a:p>
          <a:p>
            <a:pPr marL="228524" indent="-228524">
              <a:buFont typeface="+mj-lt"/>
              <a:buAutoNum type="arabicPeriod"/>
            </a:pPr>
            <a:endParaRPr lang="en-US" baseline="0" dirty="0">
              <a:latin typeface="+mj-lt"/>
            </a:endParaRPr>
          </a:p>
          <a:p>
            <a:r>
              <a:rPr lang="en-US" baseline="0" dirty="0">
                <a:latin typeface="+mj-lt"/>
              </a:rPr>
              <a:t>Using the BCEB is not an “all or nothing” effort. The steps are iterative. </a:t>
            </a:r>
            <a:r>
              <a:rPr lang="en-US" dirty="0">
                <a:latin typeface="+mj-lt"/>
              </a:rPr>
              <a:t>Depending on its situation and goals, an organization might spend a fair amount of time on a particular step. It might realize that it needs to go back and redefine the scope, or concentrate on one or more of the process and results items.</a:t>
            </a:r>
            <a:endParaRPr lang="en-US" baseline="0" dirty="0">
              <a:latin typeface="+mj-lt"/>
            </a:endParaRPr>
          </a:p>
          <a:p>
            <a:endParaRPr lang="en-US" baseline="0" dirty="0">
              <a:latin typeface="+mj-lt"/>
            </a:endParaRPr>
          </a:p>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1045986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pPr defTabSz="1046163"/>
            <a:fld id="{2D5F4CA5-9E8C-42C4-B97C-0EF697F10034}" type="slidenum">
              <a:rPr lang="en-US" sz="1300" smtClean="0">
                <a:latin typeface="Times New Roman" pitchFamily="18" charset="0"/>
                <a:ea typeface="ＭＳ Ｐゴシック" pitchFamily="34" charset="-128"/>
              </a:rPr>
              <a:pPr defTabSz="1046163"/>
              <a:t>23</a:t>
            </a:fld>
            <a:endParaRPr lang="en-US" sz="1300">
              <a:latin typeface="Times New Roman" pitchFamily="18" charset="0"/>
              <a:ea typeface="ＭＳ Ｐゴシック" pitchFamily="34" charset="-128"/>
            </a:endParaRPr>
          </a:p>
        </p:txBody>
      </p:sp>
      <p:sp>
        <p:nvSpPr>
          <p:cNvPr id="53250" name="Rectangle 2"/>
          <p:cNvSpPr>
            <a:spLocks noGrp="1" noRot="1" noChangeAspect="1" noChangeArrowheads="1" noTextEdit="1"/>
          </p:cNvSpPr>
          <p:nvPr>
            <p:ph type="sldImg"/>
          </p:nvPr>
        </p:nvSpPr>
        <p:spPr>
          <a:xfrm>
            <a:off x="852488" y="828675"/>
            <a:ext cx="5486400" cy="4241800"/>
          </a:xfrm>
          <a:ln/>
        </p:spPr>
      </p:sp>
      <p:sp>
        <p:nvSpPr>
          <p:cNvPr id="53251" name="Rectangle 3"/>
          <p:cNvSpPr>
            <a:spLocks noGrp="1" noChangeArrowheads="1"/>
          </p:cNvSpPr>
          <p:nvPr>
            <p:ph type="body" idx="1"/>
          </p:nvPr>
        </p:nvSpPr>
        <p:spPr>
          <a:xfrm>
            <a:off x="782638" y="5345113"/>
            <a:ext cx="5624512" cy="5789612"/>
          </a:xfrm>
          <a:noFill/>
          <a:ln/>
        </p:spPr>
        <p:txBody>
          <a:bodyPr lIns="103585" tIns="51794" rIns="103585" bIns="51794"/>
          <a:lstStyle/>
          <a:p>
            <a:pPr defTabSz="1023938"/>
            <a:r>
              <a:rPr lang="en-US">
                <a:latin typeface="Times New Roman" pitchFamily="18" charset="0"/>
                <a:ea typeface="ＭＳ Ｐゴシック" pitchFamily="34" charset="-128"/>
              </a:rPr>
              <a:t>Once you have answered the questions in the Criteria for Performance Excellence, the scoring guidelines allow you (in a self-assessment) or outside assessors to evaluate your processes and your results and gauge your organizational maturity.</a:t>
            </a:r>
            <a:r>
              <a:rPr lang="en-US" sz="1300">
                <a:latin typeface="Times New Roman" pitchFamily="18" charset="0"/>
                <a:ea typeface="ＭＳ Ｐゴシック" pitchFamily="34" charset="-128"/>
              </a:rPr>
              <a:t> </a:t>
            </a:r>
          </a:p>
          <a:p>
            <a:pPr defTabSz="1023938"/>
            <a:r>
              <a:rPr lang="en-US">
                <a:latin typeface="Times New Roman" pitchFamily="18" charset="0"/>
                <a:ea typeface="ＭＳ Ｐゴシック" pitchFamily="34" charset="-128"/>
              </a:rPr>
              <a:t>In doing this evaluation, a major consideration is what is important to your organization, as described in the Organizational Profile. </a:t>
            </a:r>
          </a:p>
          <a:p>
            <a:pPr defTabSz="1023938"/>
            <a:r>
              <a:rPr lang="en-US">
                <a:latin typeface="Times New Roman" pitchFamily="18" charset="0"/>
                <a:ea typeface="ＭＳ Ｐゴシック" pitchFamily="34" charset="-128"/>
              </a:rPr>
              <a:t>In a Baldrige Cybersecurity Excellence Builder assessment, your organization is evaluated on two dimensions: process and results.</a:t>
            </a:r>
          </a:p>
          <a:p>
            <a:pPr defTabSz="1023938"/>
            <a:r>
              <a:rPr lang="en-US">
                <a:latin typeface="Times New Roman" pitchFamily="18" charset="0"/>
                <a:ea typeface="ＭＳ Ｐゴシック" pitchFamily="34" charset="-128"/>
              </a:rPr>
              <a:t>Rubrick showing Maturity Levels vs Evaluation Factors.</a:t>
            </a:r>
          </a:p>
          <a:p>
            <a:pPr defTabSz="1023938"/>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45931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pPr defTabSz="1046163"/>
            <a:fld id="{13EC7B28-BE86-4B2A-8CEC-5FEE9DEA70BF}" type="slidenum">
              <a:rPr lang="en-US" sz="1300" smtClean="0">
                <a:latin typeface="Times New Roman" pitchFamily="18" charset="0"/>
                <a:ea typeface="ＭＳ Ｐゴシック" pitchFamily="34" charset="-128"/>
              </a:rPr>
              <a:pPr defTabSz="1046163"/>
              <a:t>24</a:t>
            </a:fld>
            <a:endParaRPr lang="en-US" sz="1300">
              <a:latin typeface="Times New Roman" pitchFamily="18" charset="0"/>
              <a:ea typeface="ＭＳ Ｐゴシック" pitchFamily="34" charset="-128"/>
            </a:endParaRPr>
          </a:p>
        </p:txBody>
      </p:sp>
      <p:sp>
        <p:nvSpPr>
          <p:cNvPr id="55298" name="Rectangle 2"/>
          <p:cNvSpPr>
            <a:spLocks noGrp="1" noRot="1" noChangeAspect="1" noChangeArrowheads="1" noTextEdit="1"/>
          </p:cNvSpPr>
          <p:nvPr>
            <p:ph type="sldImg"/>
          </p:nvPr>
        </p:nvSpPr>
        <p:spPr>
          <a:xfrm>
            <a:off x="852488" y="828675"/>
            <a:ext cx="5486400" cy="4241800"/>
          </a:xfrm>
          <a:ln/>
        </p:spPr>
      </p:sp>
      <p:sp>
        <p:nvSpPr>
          <p:cNvPr id="55299" name="Rectangle 3"/>
          <p:cNvSpPr>
            <a:spLocks noGrp="1" noChangeArrowheads="1"/>
          </p:cNvSpPr>
          <p:nvPr>
            <p:ph type="body" idx="1"/>
          </p:nvPr>
        </p:nvSpPr>
        <p:spPr>
          <a:xfrm>
            <a:off x="782638" y="5345113"/>
            <a:ext cx="5624512" cy="5789612"/>
          </a:xfrm>
          <a:noFill/>
          <a:ln/>
        </p:spPr>
        <p:txBody>
          <a:bodyPr lIns="103585" tIns="51794" rIns="103585" bIns="51794"/>
          <a:lstStyle/>
          <a:p>
            <a:pPr defTabSz="1023938"/>
            <a:r>
              <a:rPr lang="en-US">
                <a:latin typeface="Times New Roman" pitchFamily="18" charset="0"/>
                <a:ea typeface="ＭＳ Ｐゴシック" pitchFamily="34" charset="-128"/>
              </a:rPr>
              <a:t>Results assessment rubrick shwing Maturity Levels vs Evaluation Factors.</a:t>
            </a:r>
          </a:p>
          <a:p>
            <a:pPr defTabSz="1023938"/>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796048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pPr defTabSz="1046163"/>
            <a:fld id="{FF204A9D-5264-4517-9676-B660740CD189}" type="slidenum">
              <a:rPr lang="en-US" sz="1300" smtClean="0">
                <a:latin typeface="Times New Roman" pitchFamily="18" charset="0"/>
                <a:ea typeface="ＭＳ Ｐゴシック" pitchFamily="34" charset="-128"/>
              </a:rPr>
              <a:pPr defTabSz="1046163"/>
              <a:t>25</a:t>
            </a:fld>
            <a:endParaRPr lang="en-US" sz="1300">
              <a:latin typeface="Times New Roman" pitchFamily="18" charset="0"/>
              <a:ea typeface="ＭＳ Ｐゴシック" pitchFamily="34" charset="-128"/>
            </a:endParaRPr>
          </a:p>
        </p:txBody>
      </p:sp>
      <p:sp>
        <p:nvSpPr>
          <p:cNvPr id="57346"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357188" y="5256213"/>
            <a:ext cx="6416675" cy="3808412"/>
          </a:xfrm>
          <a:ln/>
        </p:spPr>
        <p:txBody>
          <a:bodyPr/>
          <a:lstStyle/>
          <a:p>
            <a:pPr>
              <a:defRPr/>
            </a:pPr>
            <a:r>
              <a:rPr lang="en-US" dirty="0"/>
              <a:t>Your processes are evaluated based on these four factors:</a:t>
            </a:r>
          </a:p>
          <a:p>
            <a:pPr marL="192247" indent="-192247">
              <a:buFont typeface="Arial" panose="020B0604020202020204" pitchFamily="34" charset="0"/>
              <a:buChar char="•"/>
              <a:defRPr/>
            </a:pPr>
            <a:r>
              <a:rPr lang="en-US" i="1" dirty="0"/>
              <a:t>Approach: </a:t>
            </a:r>
            <a:r>
              <a:rPr lang="en-US" dirty="0"/>
              <a:t>How do you accomplish the work of your organization? How systematic are the key processes you use?</a:t>
            </a:r>
          </a:p>
          <a:p>
            <a:pPr marL="192247" indent="-192247">
              <a:buFont typeface="Arial" panose="020B0604020202020204" pitchFamily="34" charset="0"/>
              <a:buChar char="•"/>
              <a:defRPr/>
            </a:pPr>
            <a:r>
              <a:rPr lang="en-US" i="1" dirty="0"/>
              <a:t>Deployment: </a:t>
            </a:r>
            <a:r>
              <a:rPr lang="en-US" dirty="0"/>
              <a:t>How consistently are your key processes used throughout your organization?</a:t>
            </a:r>
          </a:p>
          <a:p>
            <a:pPr marL="192247" indent="-192247">
              <a:buFont typeface="Arial" panose="020B0604020202020204" pitchFamily="34" charset="0"/>
              <a:buChar char="•"/>
              <a:defRPr/>
            </a:pPr>
            <a:r>
              <a:rPr lang="en-US" i="1" dirty="0"/>
              <a:t>Learning: </a:t>
            </a:r>
            <a:r>
              <a:rPr lang="en-US" dirty="0"/>
              <a:t>How well have you evaluated and improved your key processes? How well have improvements been shared within your organization?</a:t>
            </a:r>
          </a:p>
          <a:p>
            <a:pPr marL="192247" indent="-192247">
              <a:buFont typeface="Arial" panose="020B0604020202020204" pitchFamily="34" charset="0"/>
              <a:buChar char="•"/>
              <a:defRPr/>
            </a:pPr>
            <a:r>
              <a:rPr lang="en-US" i="1" dirty="0"/>
              <a:t>Integration: </a:t>
            </a:r>
            <a:r>
              <a:rPr lang="en-US" dirty="0"/>
              <a:t>How well do your processes address your current and future organizational needs?</a:t>
            </a:r>
          </a:p>
        </p:txBody>
      </p:sp>
    </p:spTree>
    <p:extLst>
      <p:ext uri="{BB962C8B-B14F-4D97-AF65-F5344CB8AC3E}">
        <p14:creationId xmlns:p14="http://schemas.microsoft.com/office/powerpoint/2010/main" val="2933564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pPr defTabSz="1038225"/>
            <a:fld id="{42BED97D-A608-4E54-AA58-9B405DF6B5EF}" type="slidenum">
              <a:rPr lang="en-US" sz="1300" smtClean="0">
                <a:latin typeface="Times New Roman" pitchFamily="18" charset="0"/>
                <a:ea typeface="ＭＳ Ｐゴシック" pitchFamily="34" charset="-128"/>
              </a:rPr>
              <a:pPr defTabSz="1038225"/>
              <a:t>26</a:t>
            </a:fld>
            <a:endParaRPr lang="en-US" sz="1300">
              <a:latin typeface="Times New Roman" pitchFamily="18" charset="0"/>
              <a:ea typeface="ＭＳ Ｐゴシック" pitchFamily="34" charset="-128"/>
            </a:endParaRPr>
          </a:p>
        </p:txBody>
      </p:sp>
      <p:sp>
        <p:nvSpPr>
          <p:cNvPr id="59394"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06438" y="4448175"/>
            <a:ext cx="5878512" cy="4384675"/>
          </a:xfrm>
          <a:ln/>
        </p:spPr>
        <p:txBody>
          <a:bodyPr/>
          <a:lstStyle/>
          <a:p>
            <a:pPr>
              <a:spcBef>
                <a:spcPts val="686"/>
              </a:spcBef>
              <a:defRPr/>
            </a:pPr>
            <a:r>
              <a:rPr lang="en-US" dirty="0"/>
              <a:t>This graphic is an aid for assessing process items (categories 1 through 6). In each case, the arrows indicate the degree of consistency and coordination among organizational units. The circular shapes shown next to the arrows depict the relative clarity or definition of an organization’s goals. The steps are as follows:</a:t>
            </a:r>
          </a:p>
          <a:p>
            <a:pPr marL="293758" indent="-293758">
              <a:spcBef>
                <a:spcPts val="686"/>
              </a:spcBef>
              <a:buFont typeface="Arial" pitchFamily="34" charset="0"/>
              <a:buChar char="•"/>
              <a:defRPr/>
            </a:pPr>
            <a:r>
              <a:rPr lang="en-US" b="1" dirty="0"/>
              <a:t>Reacting to Problems</a:t>
            </a:r>
            <a:r>
              <a:rPr lang="en-US" dirty="0"/>
              <a:t>: Here operations are characterized by activities rather than by processes, and they are largely responsive to immediate needs or problems.</a:t>
            </a:r>
          </a:p>
          <a:p>
            <a:pPr marL="293758" indent="-293758">
              <a:spcBef>
                <a:spcPts val="686"/>
              </a:spcBef>
              <a:buFont typeface="Arial" pitchFamily="34" charset="0"/>
              <a:buChar char="•"/>
              <a:defRPr/>
            </a:pPr>
            <a:r>
              <a:rPr lang="en-US" b="1" dirty="0"/>
              <a:t>Early Systematic Approaches</a:t>
            </a:r>
            <a:r>
              <a:rPr lang="en-US" dirty="0"/>
              <a:t>: Here the organization is at the beginning stages of conducting operations by processes with repeatability, evaluation and improvement, and some early coordination among organizational units.</a:t>
            </a:r>
          </a:p>
          <a:p>
            <a:pPr marL="293758" indent="-293758">
              <a:spcBef>
                <a:spcPts val="686"/>
              </a:spcBef>
              <a:buFont typeface="Arial" pitchFamily="34" charset="0"/>
              <a:buChar char="•"/>
              <a:defRPr/>
            </a:pPr>
            <a:r>
              <a:rPr lang="en-US" b="1" dirty="0"/>
              <a:t>Aligned Approaches</a:t>
            </a:r>
            <a:r>
              <a:rPr lang="en-US" dirty="0"/>
              <a:t> occur in the third step toward a mature process. At this stage, operations are repeatable and are regularly evaluated for improvement, with learnings shared and with coordination among organizational units. </a:t>
            </a:r>
          </a:p>
          <a:p>
            <a:pPr marL="293758" indent="-293758">
              <a:spcBef>
                <a:spcPts val="686"/>
              </a:spcBef>
              <a:buFont typeface="Arial" pitchFamily="34" charset="0"/>
              <a:buChar char="•"/>
              <a:defRPr/>
            </a:pPr>
            <a:r>
              <a:rPr lang="en-US" b="1" dirty="0"/>
              <a:t>Integrated Approaches</a:t>
            </a:r>
            <a:r>
              <a:rPr lang="en-US" dirty="0"/>
              <a:t> occur at the final stage of a mature process. The arrows indicate the evolution of the organization into an interconnected unit. At this stage, not only are processes repeatable, but also, in collaboration with other affected units, they are regularly evaluated for change and improvement. This collaboration and interconnection help organizations achieve efficiencies across units.</a:t>
            </a:r>
          </a:p>
          <a:p>
            <a:pPr>
              <a:spcBef>
                <a:spcPts val="686"/>
              </a:spcBef>
              <a:defRPr/>
            </a:pPr>
            <a:endParaRPr lang="en-US" dirty="0"/>
          </a:p>
        </p:txBody>
      </p:sp>
    </p:spTree>
    <p:extLst>
      <p:ext uri="{BB962C8B-B14F-4D97-AF65-F5344CB8AC3E}">
        <p14:creationId xmlns:p14="http://schemas.microsoft.com/office/powerpoint/2010/main" val="3463416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pPr defTabSz="1038225"/>
            <a:fld id="{A3B382A7-ECBF-4DBF-A33F-027204385FA8}" type="slidenum">
              <a:rPr lang="en-US" sz="1300" smtClean="0">
                <a:latin typeface="Times New Roman" pitchFamily="18" charset="0"/>
                <a:ea typeface="ＭＳ Ｐゴシック" pitchFamily="34" charset="-128"/>
              </a:rPr>
              <a:pPr defTabSz="1038225"/>
              <a:t>27</a:t>
            </a:fld>
            <a:endParaRPr lang="en-US" sz="1300">
              <a:latin typeface="Times New Roman" pitchFamily="18" charset="0"/>
              <a:ea typeface="ＭＳ Ｐゴシック" pitchFamily="34" charset="-128"/>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649288" y="4848225"/>
            <a:ext cx="5911850" cy="3563938"/>
          </a:xfrm>
          <a:noFill/>
          <a:ln/>
        </p:spPr>
        <p:txBody>
          <a:bodyPr/>
          <a:lstStyle/>
          <a:p>
            <a:r>
              <a:rPr lang="en-US">
                <a:latin typeface="Times New Roman" pitchFamily="18" charset="0"/>
                <a:ea typeface="ＭＳ Ｐゴシック" pitchFamily="34" charset="-128"/>
              </a:rPr>
              <a:t>Learning is an essential attribute of high-performing organizations and, therefore, a critical concept in performance excellence. It is a key term used throughout the Baldrige Excellence Framework booklet and is one of the four scoring factors used to assess the maturity of an organization’s processes.</a:t>
            </a:r>
          </a:p>
          <a:p>
            <a:r>
              <a:rPr lang="en-US">
                <a:latin typeface="Times New Roman" pitchFamily="18" charset="0"/>
                <a:ea typeface="ＭＳ Ｐゴシック" pitchFamily="34" charset="-128"/>
              </a:rPr>
              <a:t>Effective, well-deployed organizational learning can help an organization improve from the early stages of reacting to problems to the highest levels of organization-wide improvement, refinement, and innovation. The firefighting analogy illustrated here shows a progression through the levels of maturity for this scoring dimension.</a:t>
            </a:r>
          </a:p>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209199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pPr defTabSz="1046163"/>
            <a:fld id="{C804EF64-F135-4938-B211-8542EEF09C25}" type="slidenum">
              <a:rPr lang="en-US" sz="1300" smtClean="0">
                <a:latin typeface="Times New Roman" pitchFamily="18" charset="0"/>
                <a:ea typeface="ＭＳ Ｐゴシック" pitchFamily="34" charset="-128"/>
              </a:rPr>
              <a:pPr defTabSz="1046163"/>
              <a:t>28</a:t>
            </a:fld>
            <a:endParaRPr lang="en-US" sz="1300">
              <a:latin typeface="Times New Roman" pitchFamily="18" charset="0"/>
              <a:ea typeface="ＭＳ Ｐゴシック" pitchFamily="34" charset="-128"/>
            </a:endParaRPr>
          </a:p>
        </p:txBody>
      </p:sp>
      <p:sp>
        <p:nvSpPr>
          <p:cNvPr id="63490" name="Rectangle 2"/>
          <p:cNvSpPr>
            <a:spLocks noGrp="1" noRot="1" noChangeAspect="1" noChangeArrowheads="1" noTextEdit="1"/>
          </p:cNvSpPr>
          <p:nvPr>
            <p:ph type="sldImg"/>
          </p:nvPr>
        </p:nvSpPr>
        <p:spPr>
          <a:xfrm>
            <a:off x="838200" y="828675"/>
            <a:ext cx="5454650" cy="4216400"/>
          </a:xfrm>
          <a:ln/>
        </p:spPr>
      </p:sp>
      <p:sp>
        <p:nvSpPr>
          <p:cNvPr id="63491" name="Rectangle 3"/>
          <p:cNvSpPr>
            <a:spLocks noGrp="1" noChangeArrowheads="1"/>
          </p:cNvSpPr>
          <p:nvPr>
            <p:ph type="body" idx="1"/>
          </p:nvPr>
        </p:nvSpPr>
        <p:spPr>
          <a:xfrm>
            <a:off x="646113" y="5348288"/>
            <a:ext cx="5838825" cy="2754312"/>
          </a:xfrm>
          <a:noFill/>
          <a:ln/>
        </p:spPr>
        <p:txBody>
          <a:bodyPr/>
          <a:lstStyle/>
          <a:p>
            <a:r>
              <a:rPr lang="en-US">
                <a:latin typeface="Times New Roman" pitchFamily="18" charset="0"/>
                <a:ea typeface="ＭＳ Ｐゴシック" pitchFamily="34" charset="-128"/>
              </a:rPr>
              <a:t>Your results are evaluated based on these four factors:</a:t>
            </a:r>
          </a:p>
          <a:p>
            <a:r>
              <a:rPr lang="en-US" i="1">
                <a:latin typeface="Times New Roman" pitchFamily="18" charset="0"/>
                <a:ea typeface="ＭＳ Ｐゴシック" pitchFamily="34" charset="-128"/>
              </a:rPr>
              <a:t>Levels: </a:t>
            </a:r>
            <a:r>
              <a:rPr lang="en-US">
                <a:latin typeface="Times New Roman" pitchFamily="18" charset="0"/>
                <a:ea typeface="ＭＳ Ｐゴシック" pitchFamily="34" charset="-128"/>
              </a:rPr>
              <a:t>What is your current performance?</a:t>
            </a:r>
          </a:p>
          <a:p>
            <a:r>
              <a:rPr lang="en-US" i="1">
                <a:latin typeface="Times New Roman" pitchFamily="18" charset="0"/>
                <a:ea typeface="ＭＳ Ｐゴシック" pitchFamily="34" charset="-128"/>
              </a:rPr>
              <a:t>Trends: </a:t>
            </a:r>
            <a:r>
              <a:rPr lang="en-US">
                <a:latin typeface="Times New Roman" pitchFamily="18" charset="0"/>
                <a:ea typeface="ＭＳ Ｐゴシック" pitchFamily="34" charset="-128"/>
              </a:rPr>
              <a:t>Are the results improving, staying the same, or getting worse?</a:t>
            </a:r>
          </a:p>
          <a:p>
            <a:r>
              <a:rPr lang="en-US" i="1">
                <a:latin typeface="Times New Roman" pitchFamily="18" charset="0"/>
                <a:ea typeface="ＭＳ Ｐゴシック" pitchFamily="34" charset="-128"/>
              </a:rPr>
              <a:t>Comparisons: </a:t>
            </a:r>
            <a:r>
              <a:rPr lang="en-US">
                <a:latin typeface="Times New Roman" pitchFamily="18" charset="0"/>
                <a:ea typeface="ＭＳ Ｐゴシック" pitchFamily="34" charset="-128"/>
              </a:rPr>
              <a:t>How does your performance compare with that of other organizations and competitors, or with benchmarks?</a:t>
            </a:r>
          </a:p>
          <a:p>
            <a:r>
              <a:rPr lang="en-US" i="1">
                <a:latin typeface="Times New Roman" pitchFamily="18" charset="0"/>
                <a:ea typeface="ＭＳ Ｐゴシック" pitchFamily="34" charset="-128"/>
              </a:rPr>
              <a:t>Integration: </a:t>
            </a:r>
            <a:r>
              <a:rPr lang="en-US">
                <a:latin typeface="Times New Roman" pitchFamily="18" charset="0"/>
                <a:ea typeface="ＭＳ Ｐゴシック" pitchFamily="34" charset="-128"/>
              </a:rPr>
              <a:t>Are you tracking results that are important to your organization? Are you using the results in organizational decision making?</a:t>
            </a:r>
          </a:p>
        </p:txBody>
      </p:sp>
    </p:spTree>
    <p:extLst>
      <p:ext uri="{BB962C8B-B14F-4D97-AF65-F5344CB8AC3E}">
        <p14:creationId xmlns:p14="http://schemas.microsoft.com/office/powerpoint/2010/main" val="1501168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pPr defTabSz="1046163"/>
            <a:fld id="{F3CED4C9-AA5C-4BA8-A026-5A93C6EBFB66}" type="slidenum">
              <a:rPr lang="en-US" sz="1300" smtClean="0">
                <a:latin typeface="Times New Roman" pitchFamily="18" charset="0"/>
                <a:ea typeface="ＭＳ Ｐゴシック" pitchFamily="34" charset="-128"/>
              </a:rPr>
              <a:pPr defTabSz="1046163"/>
              <a:t>29</a:t>
            </a:fld>
            <a:endParaRPr lang="en-US" sz="1300">
              <a:latin typeface="Times New Roman" pitchFamily="18" charset="0"/>
              <a:ea typeface="ＭＳ Ｐゴシック" pitchFamily="34" charset="-128"/>
            </a:endParaRPr>
          </a:p>
        </p:txBody>
      </p:sp>
      <p:sp>
        <p:nvSpPr>
          <p:cNvPr id="65538" name="Rectangle 2"/>
          <p:cNvSpPr>
            <a:spLocks noGrp="1" noRot="1" noChangeAspect="1" noChangeArrowheads="1" noTextEdit="1"/>
          </p:cNvSpPr>
          <p:nvPr>
            <p:ph type="sldImg"/>
          </p:nvPr>
        </p:nvSpPr>
        <p:spPr>
          <a:xfrm>
            <a:off x="838200" y="828675"/>
            <a:ext cx="5454650" cy="4216400"/>
          </a:xfrm>
          <a:ln/>
        </p:spPr>
      </p:sp>
      <p:sp>
        <p:nvSpPr>
          <p:cNvPr id="65539" name="Rectangle 3"/>
          <p:cNvSpPr>
            <a:spLocks noGrp="1" noChangeArrowheads="1"/>
          </p:cNvSpPr>
          <p:nvPr>
            <p:ph type="body" idx="1"/>
          </p:nvPr>
        </p:nvSpPr>
        <p:spPr>
          <a:xfrm>
            <a:off x="646113" y="5348288"/>
            <a:ext cx="5838825" cy="2754312"/>
          </a:xfrm>
          <a:noFill/>
          <a:ln/>
        </p:spPr>
        <p:txBody>
          <a:bodyPr/>
          <a:lstStyle/>
          <a:p>
            <a:r>
              <a:rPr lang="en-US">
                <a:latin typeface="Times New Roman" pitchFamily="18" charset="0"/>
                <a:ea typeface="ＭＳ Ｐゴシック" pitchFamily="34" charset="-128"/>
              </a:rPr>
              <a:t>Shows power of Cybersecurity Excellence Builder when used with Cybersecurity Framework. Able to drive down from a Category to a detailed specification section.</a:t>
            </a:r>
          </a:p>
        </p:txBody>
      </p:sp>
    </p:spTree>
    <p:extLst>
      <p:ext uri="{BB962C8B-B14F-4D97-AF65-F5344CB8AC3E}">
        <p14:creationId xmlns:p14="http://schemas.microsoft.com/office/powerpoint/2010/main" val="833463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defTabSz="1038225"/>
            <a:fld id="{583532DA-E946-4962-BDD1-BBF0263DE394}" type="slidenum">
              <a:rPr lang="en-US" sz="1300" smtClean="0">
                <a:latin typeface="Times New Roman" pitchFamily="18" charset="0"/>
                <a:ea typeface="ＭＳ Ｐゴシック" pitchFamily="34" charset="-128"/>
              </a:rPr>
              <a:pPr defTabSz="1038225"/>
              <a:t>3</a:t>
            </a:fld>
            <a:endParaRPr lang="en-US" sz="1300">
              <a:latin typeface="Times New Roman" pitchFamily="18" charset="0"/>
              <a:ea typeface="ＭＳ Ｐゴシック" pitchFamily="34" charset="-128"/>
            </a:endParaRPr>
          </a:p>
        </p:txBody>
      </p:sp>
      <p:sp>
        <p:nvSpPr>
          <p:cNvPr id="20482" name="Rectangle 2"/>
          <p:cNvSpPr>
            <a:spLocks noGrp="1" noRot="1" noChangeAspect="1" noChangeArrowheads="1" noTextEdit="1"/>
          </p:cNvSpPr>
          <p:nvPr>
            <p:ph type="sldImg"/>
          </p:nvPr>
        </p:nvSpPr>
        <p:spPr>
          <a:xfrm>
            <a:off x="835025" y="828675"/>
            <a:ext cx="5456238" cy="4216400"/>
          </a:xfrm>
          <a:ln/>
        </p:spPr>
      </p:sp>
      <p:sp>
        <p:nvSpPr>
          <p:cNvPr id="20483" name="Rectangle 3"/>
          <p:cNvSpPr>
            <a:spLocks noGrp="1" noChangeArrowheads="1"/>
          </p:cNvSpPr>
          <p:nvPr>
            <p:ph type="body" idx="1"/>
          </p:nvPr>
        </p:nvSpPr>
        <p:spPr>
          <a:xfrm>
            <a:off x="920750" y="5422900"/>
            <a:ext cx="5140325" cy="4184650"/>
          </a:xfrm>
          <a:noFill/>
          <a:ln/>
        </p:spPr>
        <p:txBody>
          <a:bodyPr/>
          <a:lstStyle/>
          <a:p>
            <a:r>
              <a:rPr lang="en-US">
                <a:latin typeface="Times New Roman" pitchFamily="18" charset="0"/>
                <a:ea typeface="ＭＳ Ｐゴシック" pitchFamily="34" charset="-128"/>
                <a:cs typeface="Times New Roman" pitchFamily="18" charset="0"/>
              </a:rPr>
              <a:t>List of major cybersecurity breaches and number of stakeholders impacted.</a:t>
            </a:r>
            <a:endParaRPr lang="en-US">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32202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p:spPr>
        <p:txBody>
          <a:bodyPr/>
          <a:lstStyle/>
          <a:p>
            <a:r>
              <a:rPr lang="en-US">
                <a:latin typeface="Times New Roman" pitchFamily="18" charset="0"/>
                <a:ea typeface="ＭＳ Ｐゴシック" pitchFamily="34" charset="-128"/>
              </a:rPr>
              <a:t>Information links</a:t>
            </a:r>
          </a:p>
        </p:txBody>
      </p:sp>
      <p:sp>
        <p:nvSpPr>
          <p:cNvPr id="67587" name="Slide Number Placeholder 3"/>
          <p:cNvSpPr>
            <a:spLocks noGrp="1"/>
          </p:cNvSpPr>
          <p:nvPr>
            <p:ph type="sldNum" sz="quarter" idx="5"/>
          </p:nvPr>
        </p:nvSpPr>
        <p:spPr>
          <a:noFill/>
        </p:spPr>
        <p:txBody>
          <a:bodyPr/>
          <a:lstStyle/>
          <a:p>
            <a:pPr defTabSz="925513"/>
            <a:fld id="{9C2E50D2-4BD8-4485-8BB7-595CF3516728}" type="slidenum">
              <a:rPr lang="en-US" smtClean="0">
                <a:latin typeface="Times New Roman" pitchFamily="18" charset="0"/>
                <a:ea typeface="ＭＳ Ｐゴシック" pitchFamily="34" charset="-128"/>
              </a:rPr>
              <a:pPr defTabSz="925513"/>
              <a:t>30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275224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defTabSz="1038225"/>
            <a:fld id="{583532DA-E946-4962-BDD1-BBF0263DE394}" type="slidenum">
              <a:rPr lang="en-US" sz="1300" smtClean="0">
                <a:latin typeface="Times New Roman" pitchFamily="18" charset="0"/>
                <a:ea typeface="ＭＳ Ｐゴシック" pitchFamily="34" charset="-128"/>
              </a:rPr>
              <a:pPr defTabSz="1038225"/>
              <a:t>4</a:t>
            </a:fld>
            <a:endParaRPr lang="en-US" sz="1300">
              <a:latin typeface="Times New Roman" pitchFamily="18" charset="0"/>
              <a:ea typeface="ＭＳ Ｐゴシック" pitchFamily="34" charset="-128"/>
            </a:endParaRPr>
          </a:p>
        </p:txBody>
      </p:sp>
      <p:sp>
        <p:nvSpPr>
          <p:cNvPr id="20482" name="Rectangle 2"/>
          <p:cNvSpPr>
            <a:spLocks noGrp="1" noRot="1" noChangeAspect="1" noChangeArrowheads="1" noTextEdit="1"/>
          </p:cNvSpPr>
          <p:nvPr>
            <p:ph type="sldImg"/>
          </p:nvPr>
        </p:nvSpPr>
        <p:spPr>
          <a:xfrm>
            <a:off x="835025" y="828675"/>
            <a:ext cx="5456238" cy="4216400"/>
          </a:xfrm>
          <a:ln/>
        </p:spPr>
      </p:sp>
      <p:sp>
        <p:nvSpPr>
          <p:cNvPr id="20483" name="Rectangle 3"/>
          <p:cNvSpPr>
            <a:spLocks noGrp="1" noChangeArrowheads="1"/>
          </p:cNvSpPr>
          <p:nvPr>
            <p:ph type="body" idx="1"/>
          </p:nvPr>
        </p:nvSpPr>
        <p:spPr>
          <a:xfrm>
            <a:off x="920750" y="5422900"/>
            <a:ext cx="5140325" cy="4184650"/>
          </a:xfrm>
          <a:noFill/>
          <a:ln/>
        </p:spPr>
        <p:txBody>
          <a:bodyPr/>
          <a:lstStyle/>
          <a:p>
            <a:r>
              <a:rPr lang="en-US">
                <a:latin typeface="Times New Roman" pitchFamily="18" charset="0"/>
                <a:ea typeface="ＭＳ Ｐゴシック" pitchFamily="34" charset="-128"/>
                <a:cs typeface="Times New Roman" pitchFamily="18" charset="0"/>
              </a:rPr>
              <a:t>List of major cybersecurity breaches and number of stakeholders impacted.</a:t>
            </a:r>
            <a:endParaRPr lang="en-US">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3293451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29125" cy="3424238"/>
          </a:xfrm>
        </p:spPr>
      </p:sp>
      <p:sp>
        <p:nvSpPr>
          <p:cNvPr id="3" name="Notes Placeholder 2"/>
          <p:cNvSpPr>
            <a:spLocks noGrp="1"/>
          </p:cNvSpPr>
          <p:nvPr>
            <p:ph type="body" idx="1"/>
          </p:nvPr>
        </p:nvSpPr>
        <p:spPr/>
        <p:txBody>
          <a:bodyPr/>
          <a:lstStyle/>
          <a:p>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The voluntary </a:t>
            </a:r>
            <a:r>
              <a:rPr lang="en-US" dirty="0"/>
              <a:t>Framework for Improving Critical Infrastructure Cybersecurity</a:t>
            </a:r>
            <a:r>
              <a:rPr lang="en-US" sz="1100" b="0" i="0" kern="1200" dirty="0">
                <a:solidFill>
                  <a:schemeClr val="tx1"/>
                </a:solidFill>
                <a:effectLst/>
                <a:latin typeface="Times New Roman" pitchFamily="-107" charset="0"/>
                <a:ea typeface="ＭＳ Ｐゴシック" pitchFamily="-107" charset="-128"/>
                <a:cs typeface="ＭＳ Ｐゴシック" pitchFamily="-110" charset="-128"/>
              </a:rPr>
              <a:t> consists of standards, guidelines, and best practices to manage cybersecurity-related risk.  The Cybersecurity Framework’s prioritized, flexible, and cost-effective approach helps to promote the protection and resilience of critical infrastructure and other sectors important to the economy and national security.</a:t>
            </a:r>
          </a:p>
          <a:p>
            <a:r>
              <a:rPr lang="en-US" dirty="0"/>
              <a:t>The Cybersecurity Framework has three components:</a:t>
            </a:r>
          </a:p>
          <a:p>
            <a:pPr marL="171450" indent="-171450">
              <a:buFont typeface="Arial" panose="020B0604020202020204" pitchFamily="34" charset="0"/>
              <a:buChar char="•"/>
            </a:pPr>
            <a:r>
              <a:rPr lang="en-US" dirty="0"/>
              <a:t>The Core includes cybersecurity activities and informative references, organized around particular outcomes.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Tiers d</a:t>
            </a:r>
            <a:r>
              <a:rPr kumimoji="0" lang="en-US" sz="1100" b="0" i="0" u="none" strike="noStrike" kern="0" cap="none" spc="0" normalizeH="0" baseline="0" noProof="0" dirty="0">
                <a:ln>
                  <a:noFill/>
                </a:ln>
                <a:solidFill>
                  <a:srgbClr val="595959"/>
                </a:solidFill>
                <a:effectLst/>
                <a:uLnTx/>
                <a:uFillTx/>
                <a:latin typeface="Arial"/>
                <a:ea typeface="ＭＳ Ｐゴシック" pitchFamily="-107" charset="-128"/>
                <a:cs typeface="Arial"/>
              </a:rPr>
              <a:t>escribe how cybersecurity risk is managed by an organization and to what degree the risk management practices exhibit key characteristics.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0" cap="none" spc="0" normalizeH="0" baseline="0" noProof="0" dirty="0">
                <a:ln>
                  <a:noFill/>
                </a:ln>
                <a:solidFill>
                  <a:srgbClr val="595959"/>
                </a:solidFill>
                <a:effectLst/>
                <a:uLnTx/>
                <a:uFillTx/>
                <a:latin typeface="Arial"/>
                <a:ea typeface="ＭＳ Ｐゴシック" pitchFamily="-107" charset="-128"/>
                <a:cs typeface="Arial"/>
              </a:rPr>
              <a:t>Profiles a</a:t>
            </a:r>
            <a:r>
              <a:rPr kumimoji="0" lang="en-US" sz="1980" b="0" i="0" u="none" strike="noStrike" kern="0" cap="none" spc="0" normalizeH="0" baseline="0" noProof="0" dirty="0">
                <a:ln>
                  <a:noFill/>
                </a:ln>
                <a:solidFill>
                  <a:srgbClr val="595959"/>
                </a:solidFill>
                <a:effectLst/>
                <a:uLnTx/>
                <a:uFillTx/>
                <a:latin typeface="Arial"/>
                <a:ea typeface="ヒラギノ角ゴ Pro W3" pitchFamily="-65" charset="-128"/>
                <a:cs typeface="Arial"/>
              </a:rPr>
              <a:t>lign industry standards and best practices to the Framework Core in a particular implementation scenario. This supports prioritization and measurement while factoring in business needs.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13096" eaLnBrk="1" fontAlgn="auto" hangingPunct="1">
              <a:spcBef>
                <a:spcPts val="0"/>
              </a:spcBef>
              <a:spcAft>
                <a:spcPts val="0"/>
              </a:spcAft>
              <a:defRPr/>
            </a:pPr>
            <a:fld id="{67C02A33-D6ED-8345-92B5-FE0B6F3F946F}" type="slidenum">
              <a:rPr lang="en-US" sz="1800" kern="0">
                <a:solidFill>
                  <a:sysClr val="windowText" lastClr="000000"/>
                </a:solidFill>
              </a:rPr>
              <a:pPr defTabSz="913096" eaLnBrk="1" fontAlgn="auto" hangingPunct="1">
                <a:spcBef>
                  <a:spcPts val="0"/>
                </a:spcBef>
                <a:spcAft>
                  <a:spcPts val="0"/>
                </a:spcAft>
                <a:defRPr/>
              </a:pPr>
              <a:t>5</a:t>
            </a:fld>
            <a:endParaRPr lang="en-US" sz="1800" kern="0" dirty="0">
              <a:solidFill>
                <a:sysClr val="windowText" lastClr="000000"/>
              </a:solidFill>
            </a:endParaRPr>
          </a:p>
        </p:txBody>
      </p:sp>
    </p:spTree>
    <p:extLst>
      <p:ext uri="{BB962C8B-B14F-4D97-AF65-F5344CB8AC3E}">
        <p14:creationId xmlns:p14="http://schemas.microsoft.com/office/powerpoint/2010/main" val="1310381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Core includes five functions representing cybersecurity activities at their highest level. </a:t>
            </a:r>
          </a:p>
          <a:p>
            <a:r>
              <a:rPr lang="en-US" dirty="0"/>
              <a:t>Within these functions, activities are presented in more detail as categories, subcategories, and informative references.</a:t>
            </a:r>
          </a:p>
        </p:txBody>
      </p:sp>
      <p:sp>
        <p:nvSpPr>
          <p:cNvPr id="4" name="Slide Number Placeholder 3"/>
          <p:cNvSpPr>
            <a:spLocks noGrp="1"/>
          </p:cNvSpPr>
          <p:nvPr>
            <p:ph type="sldNum" sz="quarter" idx="10"/>
          </p:nvPr>
        </p:nvSpPr>
        <p:spPr/>
        <p:txBody>
          <a:bodyPr/>
          <a:lstStyle/>
          <a:p>
            <a:pPr defTabSz="913096" eaLnBrk="1" fontAlgn="auto" hangingPunct="1">
              <a:spcBef>
                <a:spcPts val="0"/>
              </a:spcBef>
              <a:spcAft>
                <a:spcPts val="0"/>
              </a:spcAft>
              <a:defRPr/>
            </a:pPr>
            <a:fld id="{67C02A33-D6ED-8345-92B5-FE0B6F3F946F}" type="slidenum">
              <a:rPr lang="en-US" sz="1800" kern="0">
                <a:solidFill>
                  <a:sysClr val="windowText" lastClr="000000"/>
                </a:solidFill>
              </a:rPr>
              <a:pPr defTabSz="913096" eaLnBrk="1" fontAlgn="auto" hangingPunct="1">
                <a:spcBef>
                  <a:spcPts val="0"/>
                </a:spcBef>
                <a:spcAft>
                  <a:spcPts val="0"/>
                </a:spcAft>
                <a:defRPr/>
              </a:pPr>
              <a:t>6</a:t>
            </a:fld>
            <a:endParaRPr lang="en-US" sz="1800" kern="0" dirty="0">
              <a:solidFill>
                <a:sysClr val="windowText" lastClr="000000"/>
              </a:solidFill>
            </a:endParaRPr>
          </a:p>
        </p:txBody>
      </p:sp>
    </p:spTree>
    <p:extLst>
      <p:ext uri="{BB962C8B-B14F-4D97-AF65-F5344CB8AC3E}">
        <p14:creationId xmlns:p14="http://schemas.microsoft.com/office/powerpoint/2010/main" val="382890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r>
              <a:rPr lang="en-US">
                <a:latin typeface="Times New Roman" pitchFamily="18" charset="0"/>
                <a:ea typeface="ＭＳ Ｐゴシック" pitchFamily="34" charset="-128"/>
              </a:rPr>
              <a:t>Detailed framework diagram.</a:t>
            </a:r>
          </a:p>
        </p:txBody>
      </p:sp>
      <p:sp>
        <p:nvSpPr>
          <p:cNvPr id="24579" name="Slide Number Placeholder 3"/>
          <p:cNvSpPr>
            <a:spLocks noGrp="1"/>
          </p:cNvSpPr>
          <p:nvPr>
            <p:ph type="sldNum" sz="quarter" idx="5"/>
          </p:nvPr>
        </p:nvSpPr>
        <p:spPr>
          <a:noFill/>
        </p:spPr>
        <p:txBody>
          <a:bodyPr/>
          <a:lstStyle/>
          <a:p>
            <a:pPr defTabSz="925513"/>
            <a:fld id="{D31F6486-8896-4293-822C-2D505248D7A0}" type="slidenum">
              <a:rPr lang="en-US" smtClean="0">
                <a:latin typeface="Times New Roman" pitchFamily="18" charset="0"/>
                <a:ea typeface="ＭＳ Ｐゴシック" pitchFamily="34" charset="-128"/>
              </a:rPr>
              <a:pPr defTabSz="925513"/>
              <a:t>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3336713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r>
              <a:rPr lang="en-US">
                <a:latin typeface="Times New Roman" pitchFamily="18" charset="0"/>
                <a:ea typeface="ＭＳ Ｐゴシック" pitchFamily="34" charset="-128"/>
              </a:rPr>
              <a:t>Background on Baldrige program.</a:t>
            </a:r>
          </a:p>
        </p:txBody>
      </p:sp>
      <p:sp>
        <p:nvSpPr>
          <p:cNvPr id="26627" name="Slide Number Placeholder 3"/>
          <p:cNvSpPr>
            <a:spLocks noGrp="1"/>
          </p:cNvSpPr>
          <p:nvPr>
            <p:ph type="sldNum" sz="quarter" idx="5"/>
          </p:nvPr>
        </p:nvSpPr>
        <p:spPr>
          <a:noFill/>
        </p:spPr>
        <p:txBody>
          <a:bodyPr/>
          <a:lstStyle/>
          <a:p>
            <a:pPr defTabSz="925513"/>
            <a:fld id="{E3934248-0B9F-49A1-BDFB-CB1782685C36}" type="slidenum">
              <a:rPr lang="en-US" smtClean="0">
                <a:latin typeface="Times New Roman" pitchFamily="18" charset="0"/>
                <a:ea typeface="ＭＳ Ｐゴシック" pitchFamily="34" charset="-128"/>
              </a:rPr>
              <a:pPr defTabSz="925513"/>
              <a:t>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87176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xfrm>
            <a:off x="3878263" y="8670925"/>
            <a:ext cx="3038475" cy="465138"/>
          </a:xfrm>
          <a:noFill/>
        </p:spPr>
        <p:txBody>
          <a:bodyPr/>
          <a:lstStyle/>
          <a:p>
            <a:pPr defTabSz="1038225"/>
            <a:fld id="{ACB15F5D-F3FE-4D76-A22C-4BABD15EEC2B}" type="slidenum">
              <a:rPr lang="en-US" smtClean="0">
                <a:latin typeface="Times New Roman" pitchFamily="18" charset="0"/>
                <a:ea typeface="ＭＳ Ｐゴシック" pitchFamily="34" charset="-128"/>
              </a:rPr>
              <a:pPr defTabSz="1038225"/>
              <a:t>9</a:t>
            </a:fld>
            <a:endParaRPr lang="en-US">
              <a:latin typeface="Times New Roman" pitchFamily="18" charset="0"/>
              <a:ea typeface="ＭＳ Ｐゴシック" pitchFamily="34" charset="-128"/>
            </a:endParaRPr>
          </a:p>
        </p:txBody>
      </p:sp>
      <p:sp>
        <p:nvSpPr>
          <p:cNvPr id="28674" name="Rectangle 2"/>
          <p:cNvSpPr>
            <a:spLocks noGrp="1" noRot="1" noChangeAspect="1" noChangeArrowheads="1" noTextEdit="1"/>
          </p:cNvSpPr>
          <p:nvPr>
            <p:ph type="sldImg"/>
          </p:nvPr>
        </p:nvSpPr>
        <p:spPr>
          <a:xfrm>
            <a:off x="835025" y="481013"/>
            <a:ext cx="5456238" cy="4216400"/>
          </a:xfrm>
          <a:ln/>
        </p:spPr>
      </p:sp>
      <p:sp>
        <p:nvSpPr>
          <p:cNvPr id="28675" name="Rectangle 3"/>
          <p:cNvSpPr>
            <a:spLocks noGrp="1" noChangeArrowheads="1"/>
          </p:cNvSpPr>
          <p:nvPr>
            <p:ph type="body" idx="1"/>
          </p:nvPr>
        </p:nvSpPr>
        <p:spPr>
          <a:xfrm>
            <a:off x="347663" y="4911725"/>
            <a:ext cx="6430962" cy="4224338"/>
          </a:xfrm>
          <a:noFill/>
          <a:ln/>
        </p:spPr>
        <p:txBody>
          <a:bodyPr/>
          <a:lstStyle/>
          <a:p>
            <a:r>
              <a:rPr lang="en-US">
                <a:latin typeface="Times New Roman" pitchFamily="18" charset="0"/>
                <a:ea typeface="ＭＳ Ｐゴシック" pitchFamily="34" charset="-128"/>
              </a:rPr>
              <a:t>This overview shows how the Criteria provide a systems perspective for managing your organization. The </a:t>
            </a:r>
            <a:r>
              <a:rPr lang="en-US" b="1">
                <a:latin typeface="Times New Roman" pitchFamily="18" charset="0"/>
                <a:ea typeface="ＭＳ Ｐゴシック" pitchFamily="34" charset="-128"/>
              </a:rPr>
              <a:t>Organizational Profile </a:t>
            </a:r>
            <a:r>
              <a:rPr lang="en-US">
                <a:latin typeface="Times New Roman" pitchFamily="18" charset="0"/>
                <a:ea typeface="ＭＳ Ｐゴシック" pitchFamily="34" charset="-128"/>
              </a:rPr>
              <a:t>sets the context for your organization. It serves as the background for all you do.</a:t>
            </a:r>
          </a:p>
          <a:p>
            <a:r>
              <a:rPr lang="en-US">
                <a:latin typeface="Times New Roman" pitchFamily="18" charset="0"/>
                <a:ea typeface="ＭＳ Ｐゴシック" pitchFamily="34" charset="-128"/>
              </a:rPr>
              <a:t>The </a:t>
            </a:r>
            <a:r>
              <a:rPr lang="en-US" b="1">
                <a:latin typeface="Times New Roman" pitchFamily="18" charset="0"/>
                <a:ea typeface="ＭＳ Ｐゴシック" pitchFamily="34" charset="-128"/>
              </a:rPr>
              <a:t>performance system </a:t>
            </a:r>
            <a:r>
              <a:rPr lang="en-US">
                <a:latin typeface="Times New Roman" pitchFamily="18" charset="0"/>
                <a:ea typeface="ＭＳ Ｐゴシック" pitchFamily="34" charset="-128"/>
              </a:rPr>
              <a:t>consists of the six categories in the center of the figure. These categories define your processes and the results you achieve.</a:t>
            </a:r>
          </a:p>
          <a:p>
            <a:r>
              <a:rPr lang="en-US">
                <a:latin typeface="Times New Roman" pitchFamily="18" charset="0"/>
                <a:ea typeface="ＭＳ Ｐゴシック" pitchFamily="34" charset="-128"/>
              </a:rPr>
              <a:t>Performance excellence requires strong </a:t>
            </a:r>
            <a:r>
              <a:rPr lang="en-US" b="1">
                <a:latin typeface="Times New Roman" pitchFamily="18" charset="0"/>
                <a:ea typeface="ＭＳ Ｐゴシック" pitchFamily="34" charset="-128"/>
              </a:rPr>
              <a:t>Leadership </a:t>
            </a:r>
            <a:r>
              <a:rPr lang="en-US">
                <a:latin typeface="Times New Roman" pitchFamily="18" charset="0"/>
                <a:ea typeface="ＭＳ Ｐゴシック" pitchFamily="34" charset="-128"/>
              </a:rPr>
              <a:t>and is demonstrated through outstanding </a:t>
            </a:r>
            <a:r>
              <a:rPr lang="en-US" b="1">
                <a:latin typeface="Times New Roman" pitchFamily="18" charset="0"/>
                <a:ea typeface="ＭＳ Ｐゴシック" pitchFamily="34" charset="-128"/>
              </a:rPr>
              <a:t>Results. </a:t>
            </a:r>
            <a:r>
              <a:rPr lang="en-US">
                <a:latin typeface="Times New Roman" pitchFamily="18" charset="0"/>
                <a:ea typeface="ＭＳ Ｐゴシック" pitchFamily="34" charset="-128"/>
              </a:rPr>
              <a:t>Those categories are highlighted in the figure. The word “</a:t>
            </a:r>
            <a:r>
              <a:rPr lang="en-US" b="1">
                <a:latin typeface="Times New Roman" pitchFamily="18" charset="0"/>
                <a:ea typeface="ＭＳ Ｐゴシック" pitchFamily="34" charset="-128"/>
              </a:rPr>
              <a:t>integration</a:t>
            </a:r>
            <a:r>
              <a:rPr lang="en-US">
                <a:latin typeface="Times New Roman" pitchFamily="18" charset="0"/>
                <a:ea typeface="ＭＳ Ｐゴシック" pitchFamily="34" charset="-128"/>
              </a:rPr>
              <a:t>” at the center of the figure shows that all the elements of the system are interrelated.</a:t>
            </a:r>
          </a:p>
          <a:p>
            <a:r>
              <a:rPr lang="en-US">
                <a:latin typeface="Times New Roman" pitchFamily="18" charset="0"/>
                <a:ea typeface="ＭＳ Ｐゴシック" pitchFamily="34" charset="-128"/>
              </a:rPr>
              <a:t>The </a:t>
            </a:r>
            <a:r>
              <a:rPr lang="en-US" b="1">
                <a:latin typeface="Times New Roman" pitchFamily="18" charset="0"/>
                <a:ea typeface="ＭＳ Ｐゴシック" pitchFamily="34" charset="-128"/>
              </a:rPr>
              <a:t>center horizontal arrowheads </a:t>
            </a:r>
            <a:r>
              <a:rPr lang="en-US">
                <a:latin typeface="Times New Roman" pitchFamily="18" charset="0"/>
                <a:ea typeface="ＭＳ Ｐゴシック" pitchFamily="34" charset="-128"/>
              </a:rPr>
              <a:t>show the critical linkage between the leadership triad and the results triad and the central relationship between the Leadership and Results categories.</a:t>
            </a:r>
          </a:p>
          <a:p>
            <a:r>
              <a:rPr lang="en-US">
                <a:latin typeface="Times New Roman" pitchFamily="18" charset="0"/>
                <a:ea typeface="ＭＳ Ｐゴシック" pitchFamily="34" charset="-128"/>
              </a:rPr>
              <a:t>The</a:t>
            </a:r>
            <a:r>
              <a:rPr lang="en-US" b="1">
                <a:latin typeface="Times New Roman" pitchFamily="18" charset="0"/>
                <a:ea typeface="ＭＳ Ｐゴシック" pitchFamily="34" charset="-128"/>
              </a:rPr>
              <a:t> leadership </a:t>
            </a:r>
            <a:r>
              <a:rPr lang="en-US">
                <a:latin typeface="Times New Roman" pitchFamily="18" charset="0"/>
                <a:ea typeface="ＭＳ Ｐゴシック" pitchFamily="34" charset="-128"/>
              </a:rPr>
              <a:t>triad (</a:t>
            </a:r>
            <a:r>
              <a:rPr lang="en-US" b="1">
                <a:latin typeface="Times New Roman" pitchFamily="18" charset="0"/>
                <a:ea typeface="ＭＳ Ｐゴシック" pitchFamily="34" charset="-128"/>
              </a:rPr>
              <a:t>Leadership, Strategy, and Customers</a:t>
            </a:r>
            <a:r>
              <a:rPr lang="en-US">
                <a:latin typeface="Times New Roman" pitchFamily="18" charset="0"/>
                <a:ea typeface="ＭＳ Ｐゴシック" pitchFamily="34" charset="-128"/>
              </a:rPr>
              <a:t>) emphasizes the importance of a leadership focus on strategy and customers. </a:t>
            </a:r>
          </a:p>
          <a:p>
            <a:r>
              <a:rPr lang="en-US">
                <a:latin typeface="Times New Roman" pitchFamily="18" charset="0"/>
                <a:ea typeface="ＭＳ Ｐゴシック" pitchFamily="34" charset="-128"/>
              </a:rPr>
              <a:t>The </a:t>
            </a:r>
            <a:r>
              <a:rPr lang="en-US" b="1">
                <a:latin typeface="Times New Roman" pitchFamily="18" charset="0"/>
                <a:ea typeface="ＭＳ Ｐゴシック" pitchFamily="34" charset="-128"/>
              </a:rPr>
              <a:t>results </a:t>
            </a:r>
            <a:r>
              <a:rPr lang="en-US">
                <a:latin typeface="Times New Roman" pitchFamily="18" charset="0"/>
                <a:ea typeface="ＭＳ Ｐゴシック" pitchFamily="34" charset="-128"/>
              </a:rPr>
              <a:t>triad</a:t>
            </a:r>
            <a:r>
              <a:rPr lang="en-US" b="1">
                <a:latin typeface="Times New Roman" pitchFamily="18" charset="0"/>
                <a:ea typeface="ＭＳ Ｐゴシック" pitchFamily="34" charset="-128"/>
              </a:rPr>
              <a:t> (Workforce, Operations, and Results) </a:t>
            </a:r>
            <a:r>
              <a:rPr lang="en-US">
                <a:latin typeface="Times New Roman" pitchFamily="18" charset="0"/>
                <a:ea typeface="ＭＳ Ｐゴシック" pitchFamily="34" charset="-128"/>
              </a:rPr>
              <a:t>includes your workforce-focused processes, your key operational processes, and the performance results they yield.</a:t>
            </a:r>
          </a:p>
          <a:p>
            <a:r>
              <a:rPr lang="en-US">
                <a:latin typeface="Times New Roman" pitchFamily="18" charset="0"/>
                <a:ea typeface="ＭＳ Ｐゴシック" pitchFamily="34" charset="-128"/>
              </a:rPr>
              <a:t>The </a:t>
            </a:r>
            <a:r>
              <a:rPr lang="en-US" b="1">
                <a:latin typeface="Times New Roman" pitchFamily="18" charset="0"/>
                <a:ea typeface="ＭＳ Ｐゴシック" pitchFamily="34" charset="-128"/>
              </a:rPr>
              <a:t>center vertical arrowheads </a:t>
            </a:r>
            <a:r>
              <a:rPr lang="en-US">
                <a:latin typeface="Times New Roman" pitchFamily="18" charset="0"/>
                <a:ea typeface="ＭＳ Ｐゴシック" pitchFamily="34" charset="-128"/>
              </a:rPr>
              <a:t>point to and from the system foundation, which provides information on and feedback to key processes and the organizational environment.</a:t>
            </a:r>
          </a:p>
          <a:p>
            <a:pPr fontAlgn="b"/>
            <a:r>
              <a:rPr lang="en-US">
                <a:latin typeface="Times New Roman" pitchFamily="18" charset="0"/>
                <a:ea typeface="ＭＳ Ｐゴシック" pitchFamily="34" charset="-128"/>
              </a:rPr>
              <a:t>The </a:t>
            </a:r>
            <a:r>
              <a:rPr lang="en-US" b="1">
                <a:latin typeface="Times New Roman" pitchFamily="18" charset="0"/>
                <a:ea typeface="ＭＳ Ｐゴシック" pitchFamily="34" charset="-128"/>
              </a:rPr>
              <a:t>system foundation (Measurement, Analysis, and Knowledge Management) </a:t>
            </a:r>
            <a:r>
              <a:rPr lang="en-US">
                <a:latin typeface="Times New Roman" pitchFamily="18" charset="0"/>
                <a:ea typeface="ＭＳ Ｐゴシック" pitchFamily="34" charset="-128"/>
              </a:rPr>
              <a:t>is critical to effective management and to a fact-based, knowledge-driven, agile system for improving performance and competitiveness. </a:t>
            </a:r>
          </a:p>
          <a:p>
            <a:pPr fontAlgn="b"/>
            <a:r>
              <a:rPr lang="en-US">
                <a:latin typeface="Times New Roman" pitchFamily="18" charset="0"/>
                <a:ea typeface="ＭＳ Ｐゴシック" pitchFamily="34" charset="-128"/>
              </a:rPr>
              <a:t>The basis of the Criteria is a set of </a:t>
            </a:r>
            <a:r>
              <a:rPr lang="en-US" b="1">
                <a:latin typeface="Times New Roman" pitchFamily="18" charset="0"/>
                <a:ea typeface="ＭＳ Ｐゴシック" pitchFamily="34" charset="-128"/>
              </a:rPr>
              <a:t>Core Values and Concepts</a:t>
            </a:r>
            <a:r>
              <a:rPr lang="en-US">
                <a:latin typeface="Times New Roman" pitchFamily="18" charset="0"/>
                <a:ea typeface="ＭＳ Ｐゴシック" pitchFamily="34" charset="-128"/>
              </a:rPr>
              <a:t> that are embedded in high-performing organizations.</a:t>
            </a:r>
          </a:p>
          <a:p>
            <a:pPr fontAlgn="b"/>
            <a:r>
              <a:rPr lang="en-US">
                <a:latin typeface="Times New Roman" pitchFamily="18" charset="0"/>
                <a:ea typeface="ＭＳ Ｐゴシック" pitchFamily="34" charset="-128"/>
              </a:rPr>
              <a:t>All actions lead to </a:t>
            </a:r>
            <a:r>
              <a:rPr lang="en-US" b="1">
                <a:latin typeface="Times New Roman" pitchFamily="18" charset="0"/>
                <a:ea typeface="ＭＳ Ｐゴシック" pitchFamily="34" charset="-128"/>
              </a:rPr>
              <a:t>Results</a:t>
            </a:r>
            <a:r>
              <a:rPr lang="en-US">
                <a:latin typeface="Times New Roman" pitchFamily="18" charset="0"/>
                <a:ea typeface="ＭＳ Ｐゴシック" pitchFamily="34" charset="-128"/>
              </a:rPr>
              <a:t>—a composite of product and process, customer-focused, workforce-focused, leadership and governance, and financial and market results.</a:t>
            </a:r>
          </a:p>
          <a:p>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69947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15553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9431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72367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759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019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0327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857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817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663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8959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176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51460" y="345440"/>
            <a:ext cx="9304020" cy="863600"/>
          </a:xfrm>
        </p:spPr>
        <p:txBody>
          <a:bodyPr anchor="b">
            <a:noAutofit/>
          </a:bodyPr>
          <a:lstStyle>
            <a:lvl1pPr algn="l">
              <a:lnSpc>
                <a:spcPts val="2860"/>
              </a:lnSpc>
              <a:defRPr sz="264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502920" y="1381760"/>
            <a:ext cx="9052560" cy="6131560"/>
          </a:xfrm>
        </p:spPr>
        <p:txBody>
          <a:bodyPr/>
          <a:lstStyle>
            <a:lvl1pPr>
              <a:buFontTx/>
              <a:buNone/>
              <a:defRPr sz="2200">
                <a:solidFill>
                  <a:schemeClr val="tx1">
                    <a:lumMod val="65000"/>
                    <a:lumOff val="35000"/>
                  </a:schemeClr>
                </a:solidFill>
                <a:latin typeface="Arial" pitchFamily="34" charset="0"/>
                <a:cs typeface="Arial" pitchFamily="34" charset="0"/>
              </a:defRPr>
            </a:lvl1pPr>
            <a:lvl2pPr>
              <a:buFont typeface="Wingdings" pitchFamily="2" charset="2"/>
              <a:buChar char="§"/>
              <a:defRPr sz="2200">
                <a:solidFill>
                  <a:schemeClr val="accent5">
                    <a:lumMod val="50000"/>
                  </a:schemeClr>
                </a:solidFill>
                <a:latin typeface="Arial" pitchFamily="34" charset="0"/>
                <a:cs typeface="Arial" pitchFamily="34" charset="0"/>
              </a:defRPr>
            </a:lvl2pPr>
            <a:lvl3pPr>
              <a:lnSpc>
                <a:spcPts val="2530"/>
              </a:lnSpc>
              <a:buSzPct val="120000"/>
              <a:defRPr sz="1980">
                <a:solidFill>
                  <a:schemeClr val="tx1">
                    <a:lumMod val="65000"/>
                    <a:lumOff val="35000"/>
                  </a:schemeClr>
                </a:solidFill>
                <a:latin typeface="Arial" pitchFamily="34" charset="0"/>
                <a:cs typeface="Arial" pitchFamily="34" charset="0"/>
              </a:defRPr>
            </a:lvl3pPr>
            <a:lvl4pPr>
              <a:lnSpc>
                <a:spcPts val="2530"/>
              </a:lnSpc>
              <a:defRPr sz="198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userDrawn="1"/>
        </p:nvCxnSpPr>
        <p:spPr>
          <a:xfrm>
            <a:off x="335280" y="1209040"/>
            <a:ext cx="92202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502920" y="7203865"/>
            <a:ext cx="2346960" cy="413808"/>
          </a:xfrm>
          <a:prstGeom prst="rect">
            <a:avLst/>
          </a:prstGeom>
        </p:spPr>
        <p:txBody>
          <a:bodyPr/>
          <a:lstStyle>
            <a:lvl1pPr>
              <a:defRPr>
                <a:latin typeface="Arial"/>
                <a:cs typeface="Arial"/>
              </a:defRPr>
            </a:lvl1pPr>
          </a:lstStyle>
          <a:p>
            <a:pPr defTabSz="1005840" eaLnBrk="0" hangingPunct="0"/>
            <a:endParaRPr lang="en-US" dirty="0">
              <a:solidFill>
                <a:prstClr val="black">
                  <a:tint val="75000"/>
                </a:prstClr>
              </a:solidFill>
              <a:ea typeface="ＭＳ Ｐゴシック" charset="0"/>
            </a:endParaRPr>
          </a:p>
        </p:txBody>
      </p:sp>
      <p:sp>
        <p:nvSpPr>
          <p:cNvPr id="4" name="Slide Number Placeholder 3"/>
          <p:cNvSpPr>
            <a:spLocks noGrp="1"/>
          </p:cNvSpPr>
          <p:nvPr>
            <p:ph type="sldNum" sz="quarter" idx="12"/>
          </p:nvPr>
        </p:nvSpPr>
        <p:spPr>
          <a:xfrm>
            <a:off x="7208520" y="7203865"/>
            <a:ext cx="2346960" cy="413808"/>
          </a:xfrm>
          <a:prstGeom prst="rect">
            <a:avLst/>
          </a:prstGeom>
        </p:spPr>
        <p:txBody>
          <a:bodyPr/>
          <a:lstStyle>
            <a:lvl1pPr algn="r">
              <a:defRPr>
                <a:latin typeface="Arial"/>
                <a:cs typeface="Arial"/>
              </a:defRPr>
            </a:lvl1pPr>
          </a:lstStyle>
          <a:p>
            <a:pPr defTabSz="1005840" eaLnBrk="0" hangingPunct="0"/>
            <a:fld id="{C90B5FB4-1AE6-4CC4-B374-7CA8E5916470}" type="slidenum">
              <a:rPr lang="en-US" smtClean="0">
                <a:solidFill>
                  <a:prstClr val="black">
                    <a:tint val="75000"/>
                  </a:prstClr>
                </a:solidFill>
                <a:ea typeface="ＭＳ Ｐゴシック" charset="0"/>
              </a:rPr>
              <a:pPr defTabSz="1005840" eaLnBrk="0" hangingPunct="0"/>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2806777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67385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0540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26598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6579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0289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472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898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32775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56912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6871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27926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51460" y="345440"/>
            <a:ext cx="9304020" cy="863600"/>
          </a:xfrm>
        </p:spPr>
        <p:txBody>
          <a:bodyPr anchor="b">
            <a:noAutofit/>
          </a:bodyPr>
          <a:lstStyle>
            <a:lvl1pPr algn="l">
              <a:lnSpc>
                <a:spcPts val="2860"/>
              </a:lnSpc>
              <a:defRPr sz="264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502920" y="1381760"/>
            <a:ext cx="9052560" cy="6131560"/>
          </a:xfrm>
        </p:spPr>
        <p:txBody>
          <a:bodyPr/>
          <a:lstStyle>
            <a:lvl1pPr>
              <a:buFontTx/>
              <a:buNone/>
              <a:defRPr sz="2200">
                <a:solidFill>
                  <a:schemeClr val="tx1">
                    <a:lumMod val="65000"/>
                    <a:lumOff val="35000"/>
                  </a:schemeClr>
                </a:solidFill>
                <a:latin typeface="Arial" pitchFamily="34" charset="0"/>
                <a:cs typeface="Arial" pitchFamily="34" charset="0"/>
              </a:defRPr>
            </a:lvl1pPr>
            <a:lvl2pPr>
              <a:buFont typeface="Wingdings" pitchFamily="2" charset="2"/>
              <a:buChar char="§"/>
              <a:defRPr sz="2200">
                <a:solidFill>
                  <a:schemeClr val="accent5">
                    <a:lumMod val="50000"/>
                  </a:schemeClr>
                </a:solidFill>
                <a:latin typeface="Arial" pitchFamily="34" charset="0"/>
                <a:cs typeface="Arial" pitchFamily="34" charset="0"/>
              </a:defRPr>
            </a:lvl2pPr>
            <a:lvl3pPr>
              <a:lnSpc>
                <a:spcPts val="2530"/>
              </a:lnSpc>
              <a:buSzPct val="120000"/>
              <a:defRPr sz="1980">
                <a:solidFill>
                  <a:schemeClr val="tx1">
                    <a:lumMod val="65000"/>
                    <a:lumOff val="35000"/>
                  </a:schemeClr>
                </a:solidFill>
                <a:latin typeface="Arial" pitchFamily="34" charset="0"/>
                <a:cs typeface="Arial" pitchFamily="34" charset="0"/>
              </a:defRPr>
            </a:lvl3pPr>
            <a:lvl4pPr>
              <a:lnSpc>
                <a:spcPts val="2530"/>
              </a:lnSpc>
              <a:defRPr sz="198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userDrawn="1"/>
        </p:nvCxnSpPr>
        <p:spPr>
          <a:xfrm>
            <a:off x="335280" y="1209040"/>
            <a:ext cx="92202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502920" y="7203865"/>
            <a:ext cx="2346960" cy="413808"/>
          </a:xfrm>
          <a:prstGeom prst="rect">
            <a:avLst/>
          </a:prstGeom>
        </p:spPr>
        <p:txBody>
          <a:bodyPr/>
          <a:lstStyle>
            <a:lvl1pPr>
              <a:defRPr>
                <a:latin typeface="Arial"/>
                <a:cs typeface="Arial"/>
              </a:defRPr>
            </a:lvl1pPr>
          </a:lstStyle>
          <a:p>
            <a:pPr defTabSz="1005840" eaLnBrk="0" hangingPunct="0"/>
            <a:endParaRPr lang="en-US" dirty="0">
              <a:solidFill>
                <a:prstClr val="black">
                  <a:tint val="75000"/>
                </a:prstClr>
              </a:solidFill>
              <a:ea typeface="ＭＳ Ｐゴシック" charset="0"/>
            </a:endParaRPr>
          </a:p>
        </p:txBody>
      </p:sp>
      <p:sp>
        <p:nvSpPr>
          <p:cNvPr id="4" name="Slide Number Placeholder 3"/>
          <p:cNvSpPr>
            <a:spLocks noGrp="1"/>
          </p:cNvSpPr>
          <p:nvPr>
            <p:ph type="sldNum" sz="quarter" idx="12"/>
          </p:nvPr>
        </p:nvSpPr>
        <p:spPr>
          <a:xfrm>
            <a:off x="7208520" y="7203865"/>
            <a:ext cx="2346960" cy="413808"/>
          </a:xfrm>
          <a:prstGeom prst="rect">
            <a:avLst/>
          </a:prstGeom>
        </p:spPr>
        <p:txBody>
          <a:bodyPr/>
          <a:lstStyle>
            <a:lvl1pPr algn="r">
              <a:defRPr>
                <a:latin typeface="Arial"/>
                <a:cs typeface="Arial"/>
              </a:defRPr>
            </a:lvl1pPr>
          </a:lstStyle>
          <a:p>
            <a:pPr defTabSz="1005840" eaLnBrk="0" hangingPunct="0"/>
            <a:fld id="{C90B5FB4-1AE6-4CC4-B374-7CA8E5916470}" type="slidenum">
              <a:rPr lang="en-US" smtClean="0">
                <a:solidFill>
                  <a:prstClr val="black">
                    <a:tint val="75000"/>
                  </a:prstClr>
                </a:solidFill>
                <a:ea typeface="ＭＳ Ｐゴシック" charset="0"/>
              </a:rPr>
              <a:pPr defTabSz="1005840" eaLnBrk="0" hangingPunct="0"/>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1854839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80961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77667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87809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13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0763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493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441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96383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0460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3297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873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51460" y="345440"/>
            <a:ext cx="9304020" cy="863600"/>
          </a:xfrm>
        </p:spPr>
        <p:txBody>
          <a:bodyPr anchor="b">
            <a:noAutofit/>
          </a:bodyPr>
          <a:lstStyle>
            <a:lvl1pPr algn="l">
              <a:lnSpc>
                <a:spcPts val="2860"/>
              </a:lnSpc>
              <a:defRPr sz="264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502920" y="1381760"/>
            <a:ext cx="9052560" cy="6131560"/>
          </a:xfrm>
        </p:spPr>
        <p:txBody>
          <a:bodyPr/>
          <a:lstStyle>
            <a:lvl1pPr>
              <a:buFontTx/>
              <a:buNone/>
              <a:defRPr sz="2200">
                <a:solidFill>
                  <a:schemeClr val="tx1">
                    <a:lumMod val="65000"/>
                    <a:lumOff val="35000"/>
                  </a:schemeClr>
                </a:solidFill>
                <a:latin typeface="Arial" pitchFamily="34" charset="0"/>
                <a:cs typeface="Arial" pitchFamily="34" charset="0"/>
              </a:defRPr>
            </a:lvl1pPr>
            <a:lvl2pPr>
              <a:buFont typeface="Wingdings" pitchFamily="2" charset="2"/>
              <a:buChar char="§"/>
              <a:defRPr sz="2200">
                <a:solidFill>
                  <a:schemeClr val="accent5">
                    <a:lumMod val="50000"/>
                  </a:schemeClr>
                </a:solidFill>
                <a:latin typeface="Arial" pitchFamily="34" charset="0"/>
                <a:cs typeface="Arial" pitchFamily="34" charset="0"/>
              </a:defRPr>
            </a:lvl2pPr>
            <a:lvl3pPr>
              <a:lnSpc>
                <a:spcPts val="2530"/>
              </a:lnSpc>
              <a:buSzPct val="120000"/>
              <a:defRPr sz="1980">
                <a:solidFill>
                  <a:schemeClr val="tx1">
                    <a:lumMod val="65000"/>
                    <a:lumOff val="35000"/>
                  </a:schemeClr>
                </a:solidFill>
                <a:latin typeface="Arial" pitchFamily="34" charset="0"/>
                <a:cs typeface="Arial" pitchFamily="34" charset="0"/>
              </a:defRPr>
            </a:lvl3pPr>
            <a:lvl4pPr>
              <a:lnSpc>
                <a:spcPts val="2530"/>
              </a:lnSpc>
              <a:defRPr sz="198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userDrawn="1"/>
        </p:nvCxnSpPr>
        <p:spPr>
          <a:xfrm>
            <a:off x="335280" y="1209040"/>
            <a:ext cx="92202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502920" y="7203865"/>
            <a:ext cx="2346960" cy="413808"/>
          </a:xfrm>
          <a:prstGeom prst="rect">
            <a:avLst/>
          </a:prstGeom>
        </p:spPr>
        <p:txBody>
          <a:bodyPr/>
          <a:lstStyle>
            <a:lvl1pPr>
              <a:defRPr>
                <a:latin typeface="Arial"/>
                <a:cs typeface="Arial"/>
              </a:defRPr>
            </a:lvl1pPr>
          </a:lstStyle>
          <a:p>
            <a:pPr defTabSz="1005840" eaLnBrk="0" hangingPunct="0"/>
            <a:endParaRPr lang="en-US" dirty="0">
              <a:solidFill>
                <a:prstClr val="black">
                  <a:tint val="75000"/>
                </a:prstClr>
              </a:solidFill>
              <a:ea typeface="ＭＳ Ｐゴシック" charset="0"/>
            </a:endParaRPr>
          </a:p>
        </p:txBody>
      </p:sp>
      <p:sp>
        <p:nvSpPr>
          <p:cNvPr id="4" name="Slide Number Placeholder 3"/>
          <p:cNvSpPr>
            <a:spLocks noGrp="1"/>
          </p:cNvSpPr>
          <p:nvPr>
            <p:ph type="sldNum" sz="quarter" idx="12"/>
          </p:nvPr>
        </p:nvSpPr>
        <p:spPr>
          <a:xfrm>
            <a:off x="7208520" y="7203865"/>
            <a:ext cx="2346960" cy="413808"/>
          </a:xfrm>
          <a:prstGeom prst="rect">
            <a:avLst/>
          </a:prstGeom>
        </p:spPr>
        <p:txBody>
          <a:bodyPr/>
          <a:lstStyle>
            <a:lvl1pPr algn="r">
              <a:defRPr>
                <a:latin typeface="Arial"/>
                <a:cs typeface="Arial"/>
              </a:defRPr>
            </a:lvl1pPr>
          </a:lstStyle>
          <a:p>
            <a:pPr defTabSz="1005840" eaLnBrk="0" hangingPunct="0"/>
            <a:fld id="{C90B5FB4-1AE6-4CC4-B374-7CA8E5916470}" type="slidenum">
              <a:rPr lang="en-US" smtClean="0">
                <a:solidFill>
                  <a:prstClr val="black">
                    <a:tint val="75000"/>
                  </a:prstClr>
                </a:solidFill>
                <a:ea typeface="ＭＳ Ｐゴシック" charset="0"/>
              </a:rPr>
              <a:pPr defTabSz="1005840" eaLnBrk="0" hangingPunct="0"/>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198826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598881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853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8756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8610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13710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06701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686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54981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85029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05276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25422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51460" y="345440"/>
            <a:ext cx="9304020" cy="863600"/>
          </a:xfrm>
        </p:spPr>
        <p:txBody>
          <a:bodyPr anchor="b">
            <a:noAutofit/>
          </a:bodyPr>
          <a:lstStyle>
            <a:lvl1pPr algn="l">
              <a:lnSpc>
                <a:spcPts val="2860"/>
              </a:lnSpc>
              <a:defRPr sz="264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502920" y="1381760"/>
            <a:ext cx="9052560" cy="6131560"/>
          </a:xfrm>
        </p:spPr>
        <p:txBody>
          <a:bodyPr/>
          <a:lstStyle>
            <a:lvl1pPr>
              <a:buFontTx/>
              <a:buNone/>
              <a:defRPr sz="2200">
                <a:solidFill>
                  <a:schemeClr val="tx1">
                    <a:lumMod val="65000"/>
                    <a:lumOff val="35000"/>
                  </a:schemeClr>
                </a:solidFill>
                <a:latin typeface="Arial" pitchFamily="34" charset="0"/>
                <a:cs typeface="Arial" pitchFamily="34" charset="0"/>
              </a:defRPr>
            </a:lvl1pPr>
            <a:lvl2pPr>
              <a:buFont typeface="Wingdings" pitchFamily="2" charset="2"/>
              <a:buChar char="§"/>
              <a:defRPr sz="2200">
                <a:solidFill>
                  <a:schemeClr val="accent5">
                    <a:lumMod val="50000"/>
                  </a:schemeClr>
                </a:solidFill>
                <a:latin typeface="Arial" pitchFamily="34" charset="0"/>
                <a:cs typeface="Arial" pitchFamily="34" charset="0"/>
              </a:defRPr>
            </a:lvl2pPr>
            <a:lvl3pPr>
              <a:lnSpc>
                <a:spcPts val="2530"/>
              </a:lnSpc>
              <a:buSzPct val="120000"/>
              <a:defRPr sz="1980">
                <a:solidFill>
                  <a:schemeClr val="tx1">
                    <a:lumMod val="65000"/>
                    <a:lumOff val="35000"/>
                  </a:schemeClr>
                </a:solidFill>
                <a:latin typeface="Arial" pitchFamily="34" charset="0"/>
                <a:cs typeface="Arial" pitchFamily="34" charset="0"/>
              </a:defRPr>
            </a:lvl3pPr>
            <a:lvl4pPr>
              <a:lnSpc>
                <a:spcPts val="2530"/>
              </a:lnSpc>
              <a:defRPr sz="198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p:cNvCxnSpPr/>
          <p:nvPr userDrawn="1"/>
        </p:nvCxnSpPr>
        <p:spPr>
          <a:xfrm>
            <a:off x="335280" y="1209040"/>
            <a:ext cx="92202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a:xfrm>
            <a:off x="502920" y="7203865"/>
            <a:ext cx="2346960" cy="413808"/>
          </a:xfrm>
          <a:prstGeom prst="rect">
            <a:avLst/>
          </a:prstGeom>
        </p:spPr>
        <p:txBody>
          <a:bodyPr/>
          <a:lstStyle>
            <a:lvl1pPr>
              <a:defRPr>
                <a:latin typeface="Arial"/>
                <a:cs typeface="Arial"/>
              </a:defRPr>
            </a:lvl1pPr>
          </a:lstStyle>
          <a:p>
            <a:pPr defTabSz="1005840" eaLnBrk="0" hangingPunct="0"/>
            <a:endParaRPr lang="en-US" dirty="0">
              <a:solidFill>
                <a:prstClr val="black">
                  <a:tint val="75000"/>
                </a:prstClr>
              </a:solidFill>
              <a:ea typeface="ＭＳ Ｐゴシック" charset="0"/>
            </a:endParaRPr>
          </a:p>
        </p:txBody>
      </p:sp>
      <p:sp>
        <p:nvSpPr>
          <p:cNvPr id="4" name="Slide Number Placeholder 3"/>
          <p:cNvSpPr>
            <a:spLocks noGrp="1"/>
          </p:cNvSpPr>
          <p:nvPr>
            <p:ph type="sldNum" sz="quarter" idx="12"/>
          </p:nvPr>
        </p:nvSpPr>
        <p:spPr>
          <a:xfrm>
            <a:off x="7208520" y="7203865"/>
            <a:ext cx="2346960" cy="413808"/>
          </a:xfrm>
          <a:prstGeom prst="rect">
            <a:avLst/>
          </a:prstGeom>
        </p:spPr>
        <p:txBody>
          <a:bodyPr/>
          <a:lstStyle>
            <a:lvl1pPr algn="r">
              <a:defRPr>
                <a:latin typeface="Arial"/>
                <a:cs typeface="Arial"/>
              </a:defRPr>
            </a:lvl1pPr>
          </a:lstStyle>
          <a:p>
            <a:pPr defTabSz="1005840" eaLnBrk="0" hangingPunct="0"/>
            <a:fld id="{C90B5FB4-1AE6-4CC4-B374-7CA8E5916470}" type="slidenum">
              <a:rPr lang="en-US" smtClean="0">
                <a:solidFill>
                  <a:prstClr val="black">
                    <a:tint val="75000"/>
                  </a:prstClr>
                </a:solidFill>
                <a:ea typeface="ＭＳ Ｐゴシック" charset="0"/>
              </a:rPr>
              <a:pPr defTabSz="1005840" eaLnBrk="0" hangingPunct="0"/>
              <a:t>‹#›</a:t>
            </a:fld>
            <a:endParaRPr lang="en-US" dirty="0">
              <a:solidFill>
                <a:prstClr val="black">
                  <a:tint val="75000"/>
                </a:prstClr>
              </a:solidFill>
              <a:ea typeface="ＭＳ Ｐゴシック" charset="0"/>
            </a:endParaRPr>
          </a:p>
        </p:txBody>
      </p:sp>
    </p:spTree>
    <p:extLst>
      <p:ext uri="{BB962C8B-B14F-4D97-AF65-F5344CB8AC3E}">
        <p14:creationId xmlns:p14="http://schemas.microsoft.com/office/powerpoint/2010/main" val="3820234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3.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emf"/><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3.emf"/><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emf"/><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3.emf"/><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emf"/><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Master Style Text</a:t>
            </a:r>
          </a:p>
          <a:p>
            <a:pPr lvl="1"/>
            <a:r>
              <a:rPr lang="en-US"/>
              <a:t>Second level</a:t>
            </a:r>
          </a:p>
          <a:p>
            <a:pPr lvl="2"/>
            <a:r>
              <a:rPr lang="en-US"/>
              <a:t>Third level</a:t>
            </a:r>
          </a:p>
          <a:p>
            <a:pPr lvl="3"/>
            <a:r>
              <a:rPr lang="en-US"/>
              <a:t>Fourth level</a:t>
            </a:r>
          </a:p>
          <a:p>
            <a:pPr lvl="4"/>
            <a:r>
              <a:rPr lang="en-US"/>
              <a:t>Fifth level</a:t>
            </a:r>
          </a:p>
        </p:txBody>
      </p:sp>
      <p:grpSp>
        <p:nvGrpSpPr>
          <p:cNvPr id="1028" name="Group 16"/>
          <p:cNvGrpSpPr>
            <a:grpSpLocks/>
          </p:cNvGrpSpPr>
          <p:nvPr userDrawn="1"/>
        </p:nvGrpSpPr>
        <p:grpSpPr bwMode="auto">
          <a:xfrm>
            <a:off x="-3175" y="-7938"/>
            <a:ext cx="10061575" cy="7866063"/>
            <a:chOff x="-3876" y="-8640"/>
            <a:chExt cx="10061403" cy="7866865"/>
          </a:xfrm>
        </p:grpSpPr>
        <p:pic>
          <p:nvPicPr>
            <p:cNvPr id="1031" name="Picture 14" descr="shutterstock_40118065#5D201C_cmyk.ai"/>
            <p:cNvPicPr>
              <a:picLocks noChangeAspect="1"/>
            </p:cNvPicPr>
            <p:nvPr userDrawn="1"/>
          </p:nvPicPr>
          <p:blipFill>
            <a:blip r:embed="rId13"/>
            <a:srcRect/>
            <a:stretch>
              <a:fillRect/>
            </a:stretch>
          </p:blipFill>
          <p:spPr bwMode="auto">
            <a:xfrm>
              <a:off x="-3876" y="5420285"/>
              <a:ext cx="10058400" cy="2437940"/>
            </a:xfrm>
            <a:prstGeom prst="rect">
              <a:avLst/>
            </a:prstGeom>
            <a:noFill/>
            <a:ln w="9525">
              <a:noFill/>
              <a:miter lim="800000"/>
              <a:headEnd/>
              <a:tailEnd/>
            </a:ln>
          </p:spPr>
        </p:pic>
        <p:pic>
          <p:nvPicPr>
            <p:cNvPr id="1032" name="Picture 15" descr="top"/>
            <p:cNvPicPr>
              <a:picLocks noChangeAspect="1"/>
            </p:cNvPicPr>
            <p:nvPr userDrawn="1"/>
          </p:nvPicPr>
          <p:blipFill>
            <a:blip r:embed="rId14"/>
            <a:srcRect/>
            <a:stretch>
              <a:fillRect/>
            </a:stretch>
          </p:blipFill>
          <p:spPr bwMode="auto">
            <a:xfrm>
              <a:off x="7301627" y="-8640"/>
              <a:ext cx="2755900" cy="1219200"/>
            </a:xfrm>
            <a:prstGeom prst="rect">
              <a:avLst/>
            </a:prstGeom>
            <a:noFill/>
            <a:ln w="9525">
              <a:noFill/>
              <a:miter lim="800000"/>
              <a:headEnd/>
              <a:tailEnd/>
            </a:ln>
          </p:spPr>
        </p:pic>
        <p:sp>
          <p:nvSpPr>
            <p:cNvPr id="1033" name="Text Box 12"/>
            <p:cNvSpPr txBox="1">
              <a:spLocks noChangeArrowheads="1"/>
            </p:cNvSpPr>
            <p:nvPr userDrawn="1"/>
          </p:nvSpPr>
          <p:spPr bwMode="auto">
            <a:xfrm>
              <a:off x="9241566" y="-701"/>
              <a:ext cx="812786" cy="276253"/>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eaLnBrk="0" hangingPunct="0">
                <a:defRPr/>
              </a:pPr>
              <a:r>
                <a:rPr lang="en-US" sz="1200" dirty="0">
                  <a:solidFill>
                    <a:srgbClr val="A6A6A6"/>
                  </a:solidFill>
                  <a:latin typeface="Arial" charset="0"/>
                  <a:cs typeface="Arial" charset="0"/>
                </a:rPr>
                <a:t>2017</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a:srcRect/>
          <a:stretch>
            <a:fillRect/>
          </a:stretch>
        </p:blipFill>
        <p:spPr bwMode="auto">
          <a:xfrm>
            <a:off x="95250" y="6438900"/>
            <a:ext cx="896938" cy="1028700"/>
          </a:xfrm>
          <a:prstGeom prst="rect">
            <a:avLst/>
          </a:prstGeom>
          <a:noFill/>
          <a:ln w="9525">
            <a:noFill/>
            <a:miter lim="800000"/>
            <a:headEnd/>
            <a:tailEnd/>
          </a:ln>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0" hangingPunct="0">
              <a:defRPr/>
            </a:pPr>
            <a:r>
              <a:rPr lang="en-US" sz="1000" dirty="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cs typeface="ヒラギノ角ゴ Pro W3"/>
        </a:defRPr>
      </a:lvl4pPr>
      <a:lvl5pPr marL="2292350" indent="-254000" algn="l" defTabSz="1019175" rtl="0" eaLnBrk="0" fontAlgn="base" hangingPunct="0">
        <a:lnSpc>
          <a:spcPts val="2200"/>
        </a:lnSpc>
        <a:spcBef>
          <a:spcPts val="400"/>
        </a:spcBef>
        <a:spcAft>
          <a:spcPct val="0"/>
        </a:spcAft>
        <a:buFont typeface="CommonBullets"/>
        <a:defRPr sz="2200">
          <a:solidFill>
            <a:schemeClr val="tx1"/>
          </a:solidFill>
          <a:latin typeface="+mn-lt"/>
          <a:ea typeface="ヒラギノ角ゴ Pro W3" pitchFamily="-65" charset="-128"/>
          <a:cs typeface="ヒラギノ角ゴ Pro W3"/>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948613"/>
            <a:chOff x="-3876" y="-8640"/>
            <a:chExt cx="10061403" cy="7950005"/>
          </a:xfrm>
        </p:grpSpPr>
        <p:pic>
          <p:nvPicPr>
            <p:cNvPr id="1031" name="Picture 14" descr="shutterstock_40118065#5D201C_cmyk.ai"/>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5">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eaLnBrk="0" hangingPunct="0">
                <a:defRPr/>
              </a:pPr>
              <a:r>
                <a:rPr lang="en-US" sz="1200" dirty="0">
                  <a:solidFill>
                    <a:srgbClr val="A6A6A6"/>
                  </a:solidFill>
                  <a:latin typeface="Arial" charset="0"/>
                  <a:cs typeface="Arial" charset="0"/>
                </a:rPr>
                <a:t>2018</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0" hangingPunct="0">
              <a:defRPr/>
            </a:pPr>
            <a:r>
              <a:rPr lang="en-US" sz="1000" dirty="0">
                <a:solidFill>
                  <a:srgbClr val="FFFFFF"/>
                </a:solidFill>
                <a:latin typeface="Arial" charset="0"/>
                <a:cs typeface="Arial" charset="0"/>
              </a:rPr>
              <a:t>Baldrige Performance Excellence Program | www.nist.gov/baldrige</a:t>
            </a:r>
          </a:p>
        </p:txBody>
      </p:sp>
    </p:spTree>
    <p:extLst>
      <p:ext uri="{BB962C8B-B14F-4D97-AF65-F5344CB8AC3E}">
        <p14:creationId xmlns:p14="http://schemas.microsoft.com/office/powerpoint/2010/main" val="4213520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948613"/>
            <a:chOff x="-3876" y="-8640"/>
            <a:chExt cx="10061403" cy="7950005"/>
          </a:xfrm>
        </p:grpSpPr>
        <p:pic>
          <p:nvPicPr>
            <p:cNvPr id="1031" name="Picture 14" descr="shutterstock_40118065#5D201C_cmyk.ai"/>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5">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eaLnBrk="0" hangingPunct="0">
                <a:defRPr/>
              </a:pPr>
              <a:r>
                <a:rPr lang="en-US" sz="1200" dirty="0">
                  <a:solidFill>
                    <a:srgbClr val="A6A6A6"/>
                  </a:solidFill>
                  <a:latin typeface="Arial" charset="0"/>
                  <a:cs typeface="Arial" charset="0"/>
                </a:rPr>
                <a:t>2018</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0" hangingPunct="0">
              <a:defRPr/>
            </a:pPr>
            <a:r>
              <a:rPr lang="en-US" sz="1000" dirty="0">
                <a:solidFill>
                  <a:srgbClr val="FFFFFF"/>
                </a:solidFill>
                <a:latin typeface="Arial" charset="0"/>
                <a:cs typeface="Arial" charset="0"/>
              </a:rPr>
              <a:t>Baldrige Performance Excellence Program | www.nist.gov/baldrige</a:t>
            </a:r>
          </a:p>
        </p:txBody>
      </p:sp>
    </p:spTree>
    <p:extLst>
      <p:ext uri="{BB962C8B-B14F-4D97-AF65-F5344CB8AC3E}">
        <p14:creationId xmlns:p14="http://schemas.microsoft.com/office/powerpoint/2010/main" val="12201467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948613"/>
            <a:chOff x="-3876" y="-8640"/>
            <a:chExt cx="10061403" cy="7950005"/>
          </a:xfrm>
        </p:grpSpPr>
        <p:pic>
          <p:nvPicPr>
            <p:cNvPr id="1031" name="Picture 14" descr="shutterstock_40118065#5D201C_cmyk.ai"/>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5">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eaLnBrk="0" hangingPunct="0">
                <a:defRPr/>
              </a:pPr>
              <a:r>
                <a:rPr lang="en-US" sz="1200" dirty="0">
                  <a:solidFill>
                    <a:srgbClr val="A6A6A6"/>
                  </a:solidFill>
                  <a:latin typeface="Arial" charset="0"/>
                  <a:cs typeface="Arial" charset="0"/>
                </a:rPr>
                <a:t>2018</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0" hangingPunct="0">
              <a:defRPr/>
            </a:pPr>
            <a:r>
              <a:rPr lang="en-US" sz="1000" dirty="0">
                <a:solidFill>
                  <a:srgbClr val="FFFFFF"/>
                </a:solidFill>
                <a:latin typeface="Arial" charset="0"/>
                <a:cs typeface="Arial" charset="0"/>
              </a:rPr>
              <a:t>Baldrige Performance Excellence Program | www.nist.gov/baldrige</a:t>
            </a:r>
          </a:p>
        </p:txBody>
      </p:sp>
    </p:spTree>
    <p:extLst>
      <p:ext uri="{BB962C8B-B14F-4D97-AF65-F5344CB8AC3E}">
        <p14:creationId xmlns:p14="http://schemas.microsoft.com/office/powerpoint/2010/main" val="314719702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948613"/>
            <a:chOff x="-3876" y="-8640"/>
            <a:chExt cx="10061403" cy="7950005"/>
          </a:xfrm>
        </p:grpSpPr>
        <p:pic>
          <p:nvPicPr>
            <p:cNvPr id="1031" name="Picture 14" descr="shutterstock_40118065#5D201C_cmyk.ai"/>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3876" y="550342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5">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eaLnBrk="0" hangingPunct="0">
                <a:defRPr/>
              </a:pPr>
              <a:r>
                <a:rPr lang="en-US" sz="1200" dirty="0">
                  <a:solidFill>
                    <a:srgbClr val="A6A6A6"/>
                  </a:solidFill>
                  <a:latin typeface="Arial" charset="0"/>
                  <a:cs typeface="Arial" charset="0"/>
                </a:rPr>
                <a:t>2018</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eaLnBrk="0" hangingPunct="0">
              <a:defRPr/>
            </a:pPr>
            <a:r>
              <a:rPr lang="en-US" sz="1000" dirty="0">
                <a:solidFill>
                  <a:srgbClr val="FFFFFF"/>
                </a:solidFill>
                <a:latin typeface="Arial" charset="0"/>
                <a:cs typeface="Arial" charset="0"/>
              </a:rPr>
              <a:t>Baldrige Performance Excellence Program | www.nist.gov/baldrige</a:t>
            </a:r>
          </a:p>
        </p:txBody>
      </p:sp>
    </p:spTree>
    <p:extLst>
      <p:ext uri="{BB962C8B-B14F-4D97-AF65-F5344CB8AC3E}">
        <p14:creationId xmlns:p14="http://schemas.microsoft.com/office/powerpoint/2010/main" val="351478746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file:///\\localhost\Users\rossl\Desktop\Design%20Center\2014%20New%20Logo\Final\All%20black%20no%20white\2014_Baldrige_Program_Logo.p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4" descr="shutterstock_40118065#5D201C_cmyk.ai"/>
          <p:cNvPicPr>
            <a:picLocks noChangeAspect="1"/>
          </p:cNvPicPr>
          <p:nvPr/>
        </p:nvPicPr>
        <p:blipFill>
          <a:blip r:embed="rId3"/>
          <a:srcRect/>
          <a:stretch>
            <a:fillRect/>
          </a:stretch>
        </p:blipFill>
        <p:spPr bwMode="auto">
          <a:xfrm>
            <a:off x="0" y="5387975"/>
            <a:ext cx="10058400" cy="2438400"/>
          </a:xfrm>
          <a:prstGeom prst="rect">
            <a:avLst/>
          </a:prstGeom>
          <a:noFill/>
          <a:ln w="9525">
            <a:noFill/>
            <a:miter lim="800000"/>
            <a:headEnd/>
            <a:tailEnd/>
          </a:ln>
        </p:spPr>
      </p:pic>
      <p:pic>
        <p:nvPicPr>
          <p:cNvPr id="15362" name="Baldrige_Program_Logo_2010.whitebkgd.eps" descr="\\localhost\Users\rossl\Desktop\Design Center\2014 New Logo\Final\All black no white\2014_Baldrige_Program_Logo.png"/>
          <p:cNvPicPr>
            <a:picLocks noChangeAspect="1"/>
          </p:cNvPicPr>
          <p:nvPr/>
        </p:nvPicPr>
        <p:blipFill>
          <a:blip r:embed="rId4" r:link="rId5"/>
          <a:srcRect/>
          <a:stretch>
            <a:fillRect/>
          </a:stretch>
        </p:blipFill>
        <p:spPr bwMode="auto">
          <a:xfrm>
            <a:off x="144463" y="6594475"/>
            <a:ext cx="2084387" cy="892175"/>
          </a:xfrm>
          <a:prstGeom prst="rect">
            <a:avLst/>
          </a:prstGeom>
          <a:noFill/>
          <a:ln w="9525">
            <a:noFill/>
            <a:miter lim="800000"/>
            <a:headEnd/>
            <a:tailEnd/>
          </a:ln>
        </p:spPr>
      </p:pic>
      <p:pic>
        <p:nvPicPr>
          <p:cNvPr id="15363" name="nistident_flright_vec.eps" descr="/Users/louannross/Desktop/Design Center/Art Folder/Logo Folder/N/ New Identifiers 11.09.07/nistident_flright_vec.eps"/>
          <p:cNvPicPr>
            <a:picLocks noChangeAspect="1"/>
          </p:cNvPicPr>
          <p:nvPr/>
        </p:nvPicPr>
        <p:blipFill>
          <a:blip r:embed="rId6"/>
          <a:srcRect/>
          <a:stretch>
            <a:fillRect/>
          </a:stretch>
        </p:blipFill>
        <p:spPr bwMode="auto">
          <a:xfrm>
            <a:off x="8975725" y="7285038"/>
            <a:ext cx="933450" cy="412750"/>
          </a:xfrm>
          <a:prstGeom prst="rect">
            <a:avLst/>
          </a:prstGeom>
          <a:noFill/>
          <a:ln w="9525">
            <a:noFill/>
            <a:miter lim="800000"/>
            <a:headEnd/>
            <a:tailEnd/>
          </a:ln>
        </p:spPr>
      </p:pic>
      <p:sp>
        <p:nvSpPr>
          <p:cNvPr id="15364" name="Rectangle 2"/>
          <p:cNvSpPr>
            <a:spLocks noGrp="1" noChangeArrowheads="1"/>
          </p:cNvSpPr>
          <p:nvPr>
            <p:ph type="ctrTitle"/>
          </p:nvPr>
        </p:nvSpPr>
        <p:spPr>
          <a:xfrm>
            <a:off x="2371725" y="5764213"/>
            <a:ext cx="7537450" cy="906462"/>
          </a:xfrm>
        </p:spPr>
        <p:txBody>
          <a:bodyPr anchor="t"/>
          <a:lstStyle/>
          <a:p>
            <a:pPr>
              <a:lnSpc>
                <a:spcPts val="5300"/>
              </a:lnSpc>
            </a:pPr>
            <a:r>
              <a:rPr lang="en-US" sz="2600" b="0" dirty="0">
                <a:solidFill>
                  <a:srgbClr val="A6A6A6"/>
                </a:solidFill>
                <a:latin typeface="Arial" charset="0"/>
                <a:ea typeface="ＭＳ Ｐゴシック" pitchFamily="34" charset="-128"/>
                <a:cs typeface="Arial" charset="0"/>
              </a:rPr>
              <a:t>Baldrige Performance Excellence Program | 2019</a:t>
            </a:r>
            <a:endParaRPr lang="en-US" sz="2600" b="0" dirty="0">
              <a:latin typeface="Arial" charset="0"/>
              <a:ea typeface="ＭＳ Ｐゴシック" pitchFamily="34" charset="-128"/>
              <a:cs typeface="Arial" charset="0"/>
            </a:endParaRPr>
          </a:p>
        </p:txBody>
      </p:sp>
      <p:sp>
        <p:nvSpPr>
          <p:cNvPr id="12" name="Rectangle 2"/>
          <p:cNvSpPr txBox="1">
            <a:spLocks noChangeArrowheads="1"/>
          </p:cNvSpPr>
          <p:nvPr/>
        </p:nvSpPr>
        <p:spPr bwMode="auto">
          <a:xfrm>
            <a:off x="4660900" y="906463"/>
            <a:ext cx="4314825" cy="2138362"/>
          </a:xfrm>
          <a:prstGeom prst="rect">
            <a:avLst/>
          </a:prstGeom>
          <a:noFill/>
          <a:ln>
            <a:noFill/>
          </a:ln>
          <a:extLst>
            <a:ext uri="{909E8E84-426E-40dd-AFC4-6F175D3DCCD1}"/>
            <a:ext uri="{91240B29-F687-4f45-9708-019B960494DF}"/>
            <a:ext uri="{FAA26D3D-D897-4be2-8F04-BA451C77F1D7}"/>
          </a:extLst>
        </p:spPr>
        <p:txBody>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ts val="4730"/>
              </a:lnSpc>
              <a:defRPr/>
            </a:pPr>
            <a:r>
              <a:rPr lang="en-US" kern="0" dirty="0">
                <a:solidFill>
                  <a:schemeClr val="tx1"/>
                </a:solidFill>
                <a:latin typeface="Arial" pitchFamily="34" charset="0"/>
                <a:ea typeface="ＭＳ Ｐゴシック" pitchFamily="34" charset="-128"/>
                <a:cs typeface="Arial" pitchFamily="34" charset="0"/>
              </a:rPr>
              <a:t>Baldrige Cybersecurity </a:t>
            </a:r>
          </a:p>
          <a:p>
            <a:pPr>
              <a:lnSpc>
                <a:spcPts val="4730"/>
              </a:lnSpc>
              <a:defRPr/>
            </a:pPr>
            <a:r>
              <a:rPr lang="en-US" kern="0" dirty="0">
                <a:solidFill>
                  <a:schemeClr val="tx1"/>
                </a:solidFill>
                <a:latin typeface="Arial" pitchFamily="34" charset="0"/>
                <a:ea typeface="ＭＳ Ｐゴシック" pitchFamily="34" charset="-128"/>
                <a:cs typeface="Arial" pitchFamily="34" charset="0"/>
              </a:rPr>
              <a:t>Excellence </a:t>
            </a:r>
          </a:p>
          <a:p>
            <a:pPr>
              <a:lnSpc>
                <a:spcPts val="4730"/>
              </a:lnSpc>
              <a:defRPr/>
            </a:pPr>
            <a:r>
              <a:rPr lang="en-US" kern="0" dirty="0">
                <a:solidFill>
                  <a:schemeClr val="tx1"/>
                </a:solidFill>
                <a:latin typeface="Arial" pitchFamily="34" charset="0"/>
                <a:ea typeface="ＭＳ Ｐゴシック" pitchFamily="34" charset="-128"/>
                <a:cs typeface="Arial" pitchFamily="34" charset="0"/>
              </a:rPr>
              <a:t>Builder</a:t>
            </a:r>
          </a:p>
        </p:txBody>
      </p:sp>
      <p:sp>
        <p:nvSpPr>
          <p:cNvPr id="8" name="Rectangle 2"/>
          <p:cNvSpPr txBox="1">
            <a:spLocks noChangeArrowheads="1"/>
          </p:cNvSpPr>
          <p:nvPr/>
        </p:nvSpPr>
        <p:spPr bwMode="auto">
          <a:xfrm>
            <a:off x="4564063" y="3421063"/>
            <a:ext cx="4716462" cy="1189037"/>
          </a:xfrm>
          <a:prstGeom prst="rect">
            <a:avLst/>
          </a:prstGeom>
          <a:noFill/>
          <a:ln>
            <a:noFill/>
          </a:ln>
          <a:extLst>
            <a:ext uri="{909E8E84-426E-40dd-AFC4-6F175D3DCCD1}"/>
            <a:ext uri="{91240B29-F687-4f45-9708-019B960494DF}"/>
            <a:ext uri="{FAA26D3D-D897-4be2-8F04-BA451C77F1D7}"/>
          </a:extLst>
        </p:spPr>
        <p:txBody>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ct val="100000"/>
              </a:lnSpc>
              <a:defRPr/>
            </a:pPr>
            <a:endParaRPr lang="en-US" sz="3600" b="0" kern="0" dirty="0">
              <a:solidFill>
                <a:schemeClr val="tx1"/>
              </a:solidFill>
              <a:latin typeface="Arial" pitchFamily="34" charset="0"/>
              <a:ea typeface="ＭＳ Ｐゴシック" pitchFamily="34" charset="-128"/>
              <a:cs typeface="Arial"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11300" y="666750"/>
            <a:ext cx="2844800" cy="3657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4">
            <a:extLst>
              <a:ext uri="{FF2B5EF4-FFF2-40B4-BE49-F238E27FC236}">
                <a16:creationId xmlns:a16="http://schemas.microsoft.com/office/drawing/2014/main" id="{CCB63116-E56E-4368-AB3F-36FB90732D13}"/>
              </a:ext>
            </a:extLst>
          </p:cNvPr>
          <p:cNvGraphicFramePr>
            <a:graphicFrameLocks/>
          </p:cNvGraphicFramePr>
          <p:nvPr>
            <p:extLst/>
          </p:nvPr>
        </p:nvGraphicFramePr>
        <p:xfrm>
          <a:off x="704693" y="1538432"/>
          <a:ext cx="8351143" cy="4238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peech Bubble: Rectangle with Corners Rounded 10"/>
          <p:cNvSpPr/>
          <p:nvPr/>
        </p:nvSpPr>
        <p:spPr bwMode="auto">
          <a:xfrm>
            <a:off x="218762" y="1428616"/>
            <a:ext cx="2413115" cy="2305091"/>
          </a:xfrm>
          <a:prstGeom prst="wedgeRoundRectCallout">
            <a:avLst>
              <a:gd name="adj1" fmla="val 84628"/>
              <a:gd name="adj2" fmla="val -6070"/>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dirty="0">
                <a:solidFill>
                  <a:srgbClr val="000000"/>
                </a:solidFill>
                <a:latin typeface="Arial Narrow"/>
                <a:ea typeface="ＭＳ Ｐゴシック" charset="0"/>
              </a:rPr>
              <a:t>BCEB: How well are you achieving this scenario? Where do you need to improve? </a:t>
            </a:r>
          </a:p>
        </p:txBody>
      </p:sp>
      <p:sp>
        <p:nvSpPr>
          <p:cNvPr id="12" name="Speech Bubble: Rectangle with Corners Rounded 11"/>
          <p:cNvSpPr/>
          <p:nvPr/>
        </p:nvSpPr>
        <p:spPr bwMode="auto">
          <a:xfrm>
            <a:off x="6909328" y="5151120"/>
            <a:ext cx="2889992" cy="2381675"/>
          </a:xfrm>
          <a:prstGeom prst="wedgeRoundRectCallout">
            <a:avLst>
              <a:gd name="adj1" fmla="val -46928"/>
              <a:gd name="adj2" fmla="val -65990"/>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dirty="0">
                <a:solidFill>
                  <a:srgbClr val="000000"/>
                </a:solidFill>
                <a:latin typeface="Arial Narrow"/>
                <a:ea typeface="ＭＳ Ｐゴシック" charset="0"/>
              </a:rPr>
              <a:t>How effective and efficient are your cybersecurity-related processes? How good are your results? </a:t>
            </a:r>
          </a:p>
        </p:txBody>
      </p:sp>
      <p:sp>
        <p:nvSpPr>
          <p:cNvPr id="8" name="Right Brace 7">
            <a:extLst>
              <a:ext uri="{FF2B5EF4-FFF2-40B4-BE49-F238E27FC236}">
                <a16:creationId xmlns:a16="http://schemas.microsoft.com/office/drawing/2014/main" id="{E7CDBDFB-6C38-492D-96F9-64814410DC0E}"/>
              </a:ext>
            </a:extLst>
          </p:cNvPr>
          <p:cNvSpPr/>
          <p:nvPr/>
        </p:nvSpPr>
        <p:spPr bwMode="auto">
          <a:xfrm rot="1026395">
            <a:off x="6605190" y="2926070"/>
            <a:ext cx="437322" cy="284921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000000"/>
              </a:solidFill>
              <a:latin typeface="Times New Roman" pitchFamily="-107" charset="0"/>
              <a:ea typeface="ＭＳ Ｐゴシック" charset="0"/>
            </a:endParaRPr>
          </a:p>
        </p:txBody>
      </p:sp>
      <p:sp>
        <p:nvSpPr>
          <p:cNvPr id="2" name="Title 1">
            <a:extLst>
              <a:ext uri="{FF2B5EF4-FFF2-40B4-BE49-F238E27FC236}">
                <a16:creationId xmlns:a16="http://schemas.microsoft.com/office/drawing/2014/main" id="{B668125D-DAAC-8347-BBB6-76B0F3A7BE96}"/>
              </a:ext>
            </a:extLst>
          </p:cNvPr>
          <p:cNvSpPr>
            <a:spLocks noGrp="1"/>
          </p:cNvSpPr>
          <p:nvPr>
            <p:ph type="title"/>
          </p:nvPr>
        </p:nvSpPr>
        <p:spPr>
          <a:xfrm>
            <a:off x="406400" y="470732"/>
            <a:ext cx="9531350" cy="957884"/>
          </a:xfrm>
        </p:spPr>
        <p:txBody>
          <a:bodyPr/>
          <a:lstStyle/>
          <a:p>
            <a:pPr rtl="0" fontAlgn="base"/>
            <a:r>
              <a:rPr lang="en-US" sz="3600" dirty="0">
                <a:solidFill>
                  <a:srgbClr val="000000"/>
                </a:solidFill>
                <a:effectLst/>
                <a:latin typeface="Times New Roman" panose="02020603050405020304" pitchFamily="18" charset="0"/>
                <a:ea typeface="ＭＳ Ｐゴシック" panose="020B0600070205080204" pitchFamily="34" charset="-128"/>
                <a:cs typeface="Arial" panose="020B0604020202020204" pitchFamily="34" charset="0"/>
              </a:rPr>
              <a:t>The BCEB and the Cybersecurity Framework</a:t>
            </a:r>
            <a:endParaRPr lang="en-US" sz="6000" dirty="0">
              <a:effectLst/>
            </a:endParaRPr>
          </a:p>
        </p:txBody>
      </p:sp>
    </p:spTree>
    <p:extLst>
      <p:ext uri="{BB962C8B-B14F-4D97-AF65-F5344CB8AC3E}">
        <p14:creationId xmlns:p14="http://schemas.microsoft.com/office/powerpoint/2010/main" val="104162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260350" y="198438"/>
            <a:ext cx="9201150" cy="1089025"/>
          </a:xfrm>
        </p:spPr>
        <p:txBody>
          <a:bodyPr/>
          <a:lstStyle/>
          <a:p>
            <a:pPr>
              <a:lnSpc>
                <a:spcPts val="4938"/>
              </a:lnSpc>
            </a:pPr>
            <a:r>
              <a:rPr lang="en-US" dirty="0">
                <a:latin typeface="Arial Narrow" pitchFamily="34" charset="0"/>
                <a:ea typeface="ＭＳ Ｐゴシック" pitchFamily="34" charset="-128"/>
                <a:cs typeface="Arial Narrow" pitchFamily="34" charset="0"/>
              </a:rPr>
              <a:t>Criteria Categories</a:t>
            </a:r>
          </a:p>
        </p:txBody>
      </p:sp>
      <p:sp>
        <p:nvSpPr>
          <p:cNvPr id="29698" name="Rectangle 3"/>
          <p:cNvSpPr>
            <a:spLocks noGrp="1" noChangeArrowheads="1"/>
          </p:cNvSpPr>
          <p:nvPr>
            <p:ph idx="1"/>
          </p:nvPr>
        </p:nvSpPr>
        <p:spPr>
          <a:xfrm>
            <a:off x="503238" y="1455738"/>
            <a:ext cx="5275262" cy="2933700"/>
          </a:xfrm>
        </p:spPr>
        <p:txBody>
          <a:bodyPr/>
          <a:lstStyle/>
          <a:p>
            <a:pPr marL="565150" indent="-565150">
              <a:buFont typeface="Arial Narrow" pitchFamily="34" charset="0"/>
              <a:buAutoNum type="arabicPeriod"/>
            </a:pPr>
            <a:r>
              <a:rPr lang="en-US" sz="3300">
                <a:ea typeface="ＭＳ Ｐゴシック" pitchFamily="34" charset="-128"/>
              </a:rPr>
              <a:t>Leadership</a:t>
            </a:r>
          </a:p>
          <a:p>
            <a:pPr marL="565150" indent="-565150">
              <a:buFont typeface="Arial Narrow" pitchFamily="34" charset="0"/>
              <a:buAutoNum type="arabicPeriod"/>
            </a:pPr>
            <a:r>
              <a:rPr lang="en-US" sz="3300">
                <a:ea typeface="ＭＳ Ｐゴシック" pitchFamily="34" charset="-128"/>
              </a:rPr>
              <a:t>Strategy</a:t>
            </a:r>
          </a:p>
          <a:p>
            <a:pPr marL="565150" indent="-565150">
              <a:buFont typeface="Arial Narrow" pitchFamily="34" charset="0"/>
              <a:buAutoNum type="arabicPeriod"/>
            </a:pPr>
            <a:r>
              <a:rPr lang="en-US" sz="3300">
                <a:ea typeface="ＭＳ Ｐゴシック" pitchFamily="34" charset="-128"/>
              </a:rPr>
              <a:t>Customers</a:t>
            </a:r>
          </a:p>
          <a:p>
            <a:pPr marL="565150" indent="-565150">
              <a:buFont typeface="Arial Narrow" pitchFamily="34" charset="0"/>
              <a:buAutoNum type="arabicPeriod"/>
            </a:pPr>
            <a:r>
              <a:rPr lang="en-US" sz="3300">
                <a:ea typeface="ＭＳ Ｐゴシック" pitchFamily="34" charset="-128"/>
              </a:rPr>
              <a:t>Measurement, Analysis, and Knowledge Management</a:t>
            </a:r>
          </a:p>
        </p:txBody>
      </p:sp>
      <p:sp>
        <p:nvSpPr>
          <p:cNvPr id="29699" name="Rectangle 3"/>
          <p:cNvSpPr txBox="1">
            <a:spLocks noChangeArrowheads="1"/>
          </p:cNvSpPr>
          <p:nvPr/>
        </p:nvSpPr>
        <p:spPr bwMode="auto">
          <a:xfrm>
            <a:off x="4860925" y="1371600"/>
            <a:ext cx="3889375" cy="1760538"/>
          </a:xfrm>
          <a:prstGeom prst="rect">
            <a:avLst/>
          </a:prstGeom>
          <a:noFill/>
          <a:ln w="9525">
            <a:noFill/>
            <a:miter lim="800000"/>
            <a:headEnd/>
            <a:tailEnd/>
          </a:ln>
        </p:spPr>
        <p:txBody>
          <a:bodyPr lIns="90134" tIns="45065" rIns="90134" bIns="45065"/>
          <a:lstStyle/>
          <a:p>
            <a:pPr marL="565150" indent="-565150" defTabSz="1019175" eaLnBrk="0" hangingPunct="0">
              <a:lnSpc>
                <a:spcPts val="3800"/>
              </a:lnSpc>
              <a:spcBef>
                <a:spcPts val="1000"/>
              </a:spcBef>
              <a:buSzPct val="100000"/>
              <a:buFont typeface="Arial Narrow" pitchFamily="34" charset="0"/>
              <a:buAutoNum type="arabicPeriod" startAt="5"/>
            </a:pPr>
            <a:r>
              <a:rPr lang="en-US" sz="3300">
                <a:latin typeface="Arial Narrow" pitchFamily="34" charset="0"/>
              </a:rPr>
              <a:t>Workforce</a:t>
            </a:r>
          </a:p>
          <a:p>
            <a:pPr marL="565150" indent="-565150" defTabSz="1019175" eaLnBrk="0" hangingPunct="0">
              <a:lnSpc>
                <a:spcPts val="3800"/>
              </a:lnSpc>
              <a:spcBef>
                <a:spcPts val="1000"/>
              </a:spcBef>
              <a:buSzPct val="100000"/>
              <a:buFont typeface="Arial Narrow" pitchFamily="34" charset="0"/>
              <a:buAutoNum type="arabicPeriod" startAt="5"/>
            </a:pPr>
            <a:r>
              <a:rPr lang="en-US" sz="3300">
                <a:latin typeface="Arial Narrow" pitchFamily="34" charset="0"/>
              </a:rPr>
              <a:t>Operations</a:t>
            </a:r>
          </a:p>
          <a:p>
            <a:pPr marL="565150" indent="-565150" defTabSz="1019175" eaLnBrk="0" hangingPunct="0">
              <a:lnSpc>
                <a:spcPts val="3800"/>
              </a:lnSpc>
              <a:spcBef>
                <a:spcPts val="1000"/>
              </a:spcBef>
              <a:buSzPct val="100000"/>
              <a:buFont typeface="Arial Narrow" pitchFamily="34" charset="0"/>
              <a:buAutoNum type="arabicPeriod" startAt="5"/>
            </a:pPr>
            <a:r>
              <a:rPr lang="en-US" sz="3300">
                <a:latin typeface="Arial Narrow" pitchFamily="34" charset="0"/>
              </a:rPr>
              <a:t>Results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246063" y="330200"/>
            <a:ext cx="8896350" cy="768350"/>
          </a:xfrm>
        </p:spPr>
        <p:txBody>
          <a:bodyPr/>
          <a:lstStyle/>
          <a:p>
            <a:pPr>
              <a:lnSpc>
                <a:spcPts val="4938"/>
              </a:lnSpc>
            </a:pPr>
            <a:r>
              <a:rPr lang="en-US" dirty="0">
                <a:latin typeface="Arial Narrow" pitchFamily="34" charset="0"/>
                <a:ea typeface="ＭＳ Ｐゴシック" pitchFamily="34" charset="-128"/>
                <a:cs typeface="Arial Narrow" pitchFamily="34" charset="0"/>
              </a:rPr>
              <a:t>The Role of Core Values and Concepts</a:t>
            </a:r>
          </a:p>
        </p:txBody>
      </p:sp>
      <p:pic>
        <p:nvPicPr>
          <p:cNvPr id="31746" name="Picture 3"/>
          <p:cNvPicPr>
            <a:picLocks noChangeAspect="1"/>
          </p:cNvPicPr>
          <p:nvPr/>
        </p:nvPicPr>
        <p:blipFill>
          <a:blip r:embed="rId3"/>
          <a:srcRect/>
          <a:stretch>
            <a:fillRect/>
          </a:stretch>
        </p:blipFill>
        <p:spPr bwMode="auto">
          <a:xfrm>
            <a:off x="1398588" y="1258888"/>
            <a:ext cx="7175500" cy="52117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a:xfrm>
            <a:off x="784225" y="2289175"/>
            <a:ext cx="8896350" cy="4492625"/>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defRPr/>
            </a:pPr>
            <a:endParaRPr lang="en-US" kern="0" dirty="0"/>
          </a:p>
        </p:txBody>
      </p:sp>
      <p:sp>
        <p:nvSpPr>
          <p:cNvPr id="4" name="Content Placeholder 1"/>
          <p:cNvSpPr txBox="1">
            <a:spLocks/>
          </p:cNvSpPr>
          <p:nvPr/>
        </p:nvSpPr>
        <p:spPr>
          <a:xfrm>
            <a:off x="125413" y="2608263"/>
            <a:ext cx="3219450" cy="2081212"/>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defRPr/>
            </a:pPr>
            <a:r>
              <a:rPr lang="en-US" sz="2800" kern="0" dirty="0"/>
              <a:t>Systems perspective</a:t>
            </a:r>
          </a:p>
          <a:p>
            <a:pPr>
              <a:lnSpc>
                <a:spcPct val="100000"/>
              </a:lnSpc>
              <a:defRPr/>
            </a:pPr>
            <a:r>
              <a:rPr lang="en-US" sz="2800" kern="0" dirty="0"/>
              <a:t>Visionary leadership</a:t>
            </a:r>
          </a:p>
        </p:txBody>
      </p:sp>
      <p:sp>
        <p:nvSpPr>
          <p:cNvPr id="5" name="Content Placeholder 1"/>
          <p:cNvSpPr txBox="1">
            <a:spLocks/>
          </p:cNvSpPr>
          <p:nvPr/>
        </p:nvSpPr>
        <p:spPr bwMode="auto">
          <a:xfrm>
            <a:off x="6883400" y="2590800"/>
            <a:ext cx="3175000" cy="2114550"/>
          </a:xfrm>
          <a:prstGeom prst="rect">
            <a:avLst/>
          </a:prstGeom>
          <a:noFill/>
          <a:ln>
            <a:noFill/>
          </a:ln>
          <a:extLst>
            <a:ext uri="{909E8E84-426E-40dd-AFC4-6F175D3DCCD1}"/>
            <a:ext uri="{91240B29-F687-4f45-9708-019B960494DF}"/>
            <a:ext uri="{FAA26D3D-D897-4be2-8F04-BA451C77F1D7}"/>
          </a:extLst>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defRPr/>
            </a:pPr>
            <a:r>
              <a:rPr lang="en-US" sz="2800" kern="0" dirty="0"/>
              <a:t>Ethics and transparency</a:t>
            </a:r>
          </a:p>
          <a:p>
            <a:pPr>
              <a:lnSpc>
                <a:spcPct val="100000"/>
              </a:lnSpc>
              <a:defRPr/>
            </a:pPr>
            <a:r>
              <a:rPr lang="en-US" sz="2800" kern="0" dirty="0"/>
              <a:t>Delivering value and results</a:t>
            </a:r>
          </a:p>
        </p:txBody>
      </p:sp>
      <p:sp>
        <p:nvSpPr>
          <p:cNvPr id="6" name="Content Placeholder 1"/>
          <p:cNvSpPr txBox="1">
            <a:spLocks/>
          </p:cNvSpPr>
          <p:nvPr/>
        </p:nvSpPr>
        <p:spPr>
          <a:xfrm>
            <a:off x="3000375" y="1692275"/>
            <a:ext cx="3883025" cy="5686425"/>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defRPr/>
            </a:pPr>
            <a:r>
              <a:rPr lang="en-US" sz="2800" kern="0" dirty="0"/>
              <a:t>Customer-focused excellence</a:t>
            </a:r>
          </a:p>
          <a:p>
            <a:pPr>
              <a:lnSpc>
                <a:spcPct val="100000"/>
              </a:lnSpc>
              <a:defRPr/>
            </a:pPr>
            <a:r>
              <a:rPr lang="en-US" sz="2800" kern="0" dirty="0"/>
              <a:t>Valuing people</a:t>
            </a:r>
          </a:p>
          <a:p>
            <a:pPr>
              <a:lnSpc>
                <a:spcPct val="100000"/>
              </a:lnSpc>
              <a:defRPr/>
            </a:pPr>
            <a:r>
              <a:rPr lang="en-US" sz="2800" kern="0" dirty="0"/>
              <a:t>Organizational learning and agility</a:t>
            </a:r>
          </a:p>
          <a:p>
            <a:pPr>
              <a:lnSpc>
                <a:spcPct val="100000"/>
              </a:lnSpc>
              <a:defRPr/>
            </a:pPr>
            <a:r>
              <a:rPr lang="en-US" sz="2800" dirty="0"/>
              <a:t>Focus on success</a:t>
            </a:r>
          </a:p>
          <a:p>
            <a:pPr>
              <a:lnSpc>
                <a:spcPct val="100000"/>
              </a:lnSpc>
              <a:defRPr/>
            </a:pPr>
            <a:r>
              <a:rPr lang="en-US" sz="2800" kern="0" dirty="0"/>
              <a:t>Managing for innovation</a:t>
            </a:r>
          </a:p>
          <a:p>
            <a:pPr>
              <a:lnSpc>
                <a:spcPct val="100000"/>
              </a:lnSpc>
              <a:defRPr/>
            </a:pPr>
            <a:r>
              <a:rPr lang="en-US" sz="2800" kern="0" dirty="0"/>
              <a:t>Management by fact</a:t>
            </a:r>
          </a:p>
          <a:p>
            <a:pPr>
              <a:lnSpc>
                <a:spcPct val="100000"/>
              </a:lnSpc>
              <a:defRPr/>
            </a:pPr>
            <a:r>
              <a:rPr lang="en-US" sz="2800" kern="0" dirty="0"/>
              <a:t>Societal responsibility</a:t>
            </a:r>
          </a:p>
          <a:p>
            <a:pPr>
              <a:lnSpc>
                <a:spcPct val="100000"/>
              </a:lnSpc>
              <a:defRPr/>
            </a:pPr>
            <a:endParaRPr lang="en-US" sz="2800" kern="0" dirty="0"/>
          </a:p>
        </p:txBody>
      </p:sp>
      <p:sp>
        <p:nvSpPr>
          <p:cNvPr id="2" name="Title 1">
            <a:extLst>
              <a:ext uri="{FF2B5EF4-FFF2-40B4-BE49-F238E27FC236}">
                <a16:creationId xmlns:a16="http://schemas.microsoft.com/office/drawing/2014/main" id="{725AEE5A-D0AA-AF4D-A0C0-72F2447E401A}"/>
              </a:ext>
            </a:extLst>
          </p:cNvPr>
          <p:cNvSpPr>
            <a:spLocks noGrp="1"/>
          </p:cNvSpPr>
          <p:nvPr>
            <p:ph type="title" idx="4294967295"/>
          </p:nvPr>
        </p:nvSpPr>
        <p:spPr>
          <a:xfrm>
            <a:off x="821267" y="505619"/>
            <a:ext cx="8896350" cy="1295400"/>
          </a:xfrm>
        </p:spPr>
        <p:txBody>
          <a:bodyPr/>
          <a:lstStyle/>
          <a:p>
            <a:pPr rtl="0" eaLnBrk="0" fontAlgn="base" hangingPunct="0"/>
            <a:r>
              <a:rPr lang="en-US" sz="4840" b="1" kern="1200" dirty="0">
                <a:solidFill>
                  <a:srgbClr val="000000"/>
                </a:solidFill>
                <a:effectLst/>
                <a:latin typeface="Arial Narrow" panose="020B0604020202020204" pitchFamily="34" charset="0"/>
                <a:ea typeface="ＭＳ Ｐゴシック" panose="020B0600070205080204" pitchFamily="34" charset="-128"/>
                <a:cs typeface="ＭＳ Ｐゴシック" panose="020B0600070205080204" pitchFamily="34" charset="-128"/>
              </a:rPr>
              <a:t>Core Values and Concepts</a:t>
            </a:r>
            <a:endParaRPr lang="en-US" dirty="0">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19100" y="925513"/>
            <a:ext cx="8594725" cy="1120775"/>
          </a:xfrm>
        </p:spPr>
        <p:txBody>
          <a:bodyPr/>
          <a:lstStyle/>
          <a:p>
            <a:pPr>
              <a:defRPr/>
            </a:pPr>
            <a:r>
              <a:rPr lang="en-US" sz="4840" dirty="0">
                <a:latin typeface="Arial Narrow" pitchFamily="34" charset="0"/>
                <a:ea typeface="ＭＳ Ｐゴシック" pitchFamily="34" charset="-128"/>
                <a:cs typeface="Arial Narrow" pitchFamily="34" charset="0"/>
              </a:rPr>
              <a:t>Organizational Context</a:t>
            </a:r>
          </a:p>
        </p:txBody>
      </p:sp>
      <p:sp>
        <p:nvSpPr>
          <p:cNvPr id="7" name="Rectangle 3"/>
          <p:cNvSpPr txBox="1">
            <a:spLocks noChangeArrowheads="1"/>
          </p:cNvSpPr>
          <p:nvPr/>
        </p:nvSpPr>
        <p:spPr bwMode="auto">
          <a:xfrm>
            <a:off x="1446213" y="2082800"/>
            <a:ext cx="8277225" cy="4117975"/>
          </a:xfrm>
          <a:prstGeom prst="rect">
            <a:avLst/>
          </a:prstGeom>
          <a:noFill/>
          <a:ln w="9525">
            <a:noFill/>
            <a:miter lim="800000"/>
            <a:headEnd/>
            <a:tailEnd/>
          </a:ln>
        </p:spPr>
        <p:txBody>
          <a:bodyPr lIns="90134" tIns="45065" rIns="90134" bIns="45065"/>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a:lnSpc>
                <a:spcPct val="100000"/>
              </a:lnSpc>
              <a:spcBef>
                <a:spcPts val="0"/>
              </a:spcBef>
              <a:spcAft>
                <a:spcPts val="1320"/>
              </a:spcAft>
              <a:buFont typeface="Monotype Sorts" pitchFamily="2" charset="2"/>
              <a:buNone/>
              <a:defRPr/>
            </a:pPr>
            <a:r>
              <a:rPr lang="en-US" sz="3520" kern="0" dirty="0">
                <a:ea typeface="ＭＳ Ｐゴシック" pitchFamily="34" charset="-128"/>
              </a:rPr>
              <a:t>P.1  Organizational Description</a:t>
            </a:r>
          </a:p>
          <a:p>
            <a:pPr>
              <a:lnSpc>
                <a:spcPct val="100000"/>
              </a:lnSpc>
              <a:spcBef>
                <a:spcPts val="0"/>
              </a:spcBef>
              <a:spcAft>
                <a:spcPts val="1320"/>
              </a:spcAft>
              <a:buFont typeface="Monotype Sorts" pitchFamily="2" charset="2"/>
              <a:buNone/>
              <a:defRPr/>
            </a:pPr>
            <a:r>
              <a:rPr lang="en-US" sz="3520" kern="0" dirty="0">
                <a:ea typeface="ＭＳ Ｐゴシック" pitchFamily="34" charset="-128"/>
              </a:rPr>
              <a:t>P.2  Organizational Situation</a:t>
            </a:r>
          </a:p>
          <a:p>
            <a:pPr>
              <a:lnSpc>
                <a:spcPct val="100000"/>
              </a:lnSpc>
              <a:spcBef>
                <a:spcPts val="0"/>
              </a:spcBef>
              <a:spcAft>
                <a:spcPts val="1320"/>
              </a:spcAft>
              <a:defRPr/>
            </a:pPr>
            <a:r>
              <a:rPr lang="en-US" sz="3520" kern="0" dirty="0">
                <a:ea typeface="ＭＳ Ｐゴシック" pitchFamily="34" charset="-128"/>
              </a:rPr>
              <a:t>Starting point for self-assessment </a:t>
            </a:r>
          </a:p>
          <a:p>
            <a:pPr>
              <a:lnSpc>
                <a:spcPct val="100000"/>
              </a:lnSpc>
              <a:spcBef>
                <a:spcPts val="0"/>
              </a:spcBef>
              <a:spcAft>
                <a:spcPts val="1320"/>
              </a:spcAft>
              <a:defRPr/>
            </a:pPr>
            <a:r>
              <a:rPr lang="en-US" sz="3520" kern="0" dirty="0">
                <a:ea typeface="ＭＳ Ｐゴシック" pitchFamily="34" charset="-128"/>
              </a:rPr>
              <a:t>Basis for early action planning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085850" y="2832100"/>
            <a:ext cx="8686800" cy="3736975"/>
          </a:xfrm>
          <a:prstGeom prst="rect">
            <a:avLst/>
          </a:prstGeom>
          <a:noFill/>
          <a:ln>
            <a:noFill/>
          </a:ln>
          <a:extLst/>
        </p:spPr>
        <p:txBody>
          <a:bodyPr lIns="90264" tIns="45132" rIns="90264" bIns="45132"/>
          <a:lstStyle/>
          <a:p>
            <a:pPr defTabSz="1006069" eaLnBrk="0" hangingPunct="0">
              <a:spcAft>
                <a:spcPts val="1320"/>
              </a:spcAft>
              <a:buSzPct val="50000"/>
              <a:defRPr/>
            </a:pPr>
            <a:r>
              <a:rPr lang="en-US" sz="3190" b="1" i="1" dirty="0">
                <a:latin typeface="Arial Narrow" pitchFamily="34" charset="0"/>
                <a:ea typeface="ＭＳ Ｐゴシック" charset="0"/>
                <a:cs typeface="ＭＳ Ｐゴシック" charset="0"/>
              </a:rPr>
              <a:t>Senior leaders’ actions, organizational governance, and societal responsibilities</a:t>
            </a:r>
            <a:endParaRPr lang="en-US" sz="3190" b="1" dirty="0">
              <a:latin typeface="Arial Narrow" pitchFamily="34" charset="0"/>
              <a:ea typeface="ＭＳ Ｐゴシック" charset="0"/>
              <a:cs typeface="ＭＳ Ｐゴシック" charset="0"/>
            </a:endParaRPr>
          </a:p>
          <a:p>
            <a:pPr defTabSz="1006069" eaLnBrk="0" hangingPunct="0">
              <a:spcAft>
                <a:spcPts val="1320"/>
              </a:spcAft>
              <a:buSzPct val="50000"/>
              <a:defRPr/>
            </a:pPr>
            <a:r>
              <a:rPr lang="en-US" sz="3190" dirty="0">
                <a:latin typeface="Arial Narrow" pitchFamily="34" charset="0"/>
                <a:ea typeface="ＭＳ Ｐゴシック" charset="0"/>
                <a:cs typeface="ＭＳ Ｐゴシック" charset="0"/>
              </a:rPr>
              <a:t>1.1  Leading for Cybersecurity</a:t>
            </a:r>
          </a:p>
          <a:p>
            <a:pPr defTabSz="1006069" eaLnBrk="0" hangingPunct="0">
              <a:spcAft>
                <a:spcPts val="1320"/>
              </a:spcAft>
              <a:buSzPct val="50000"/>
              <a:defRPr/>
            </a:pPr>
            <a:r>
              <a:rPr lang="en-US" sz="3190" dirty="0">
                <a:latin typeface="Arial Narrow" pitchFamily="34" charset="0"/>
                <a:ea typeface="ＭＳ Ｐゴシック" charset="0"/>
                <a:cs typeface="ＭＳ Ｐゴシック" charset="0"/>
              </a:rPr>
              <a:t>1.2  Governance and Societal Responsibilities</a:t>
            </a:r>
          </a:p>
          <a:p>
            <a:pPr defTabSz="1006069" eaLnBrk="0" hangingPunct="0">
              <a:spcAft>
                <a:spcPts val="1320"/>
              </a:spcAft>
              <a:buSzPct val="50000"/>
              <a:defRPr/>
            </a:pPr>
            <a:endParaRPr lang="en-US" sz="3190" dirty="0">
              <a:latin typeface="Arial Narrow" pitchFamily="34" charset="0"/>
              <a:ea typeface="ＭＳ Ｐゴシック" charset="0"/>
              <a:cs typeface="ＭＳ Ｐゴシック" charset="0"/>
            </a:endParaRPr>
          </a:p>
        </p:txBody>
      </p:sp>
      <p:sp>
        <p:nvSpPr>
          <p:cNvPr id="14339" name="Rectangle 3"/>
          <p:cNvSpPr>
            <a:spLocks noChangeArrowheads="1"/>
          </p:cNvSpPr>
          <p:nvPr/>
        </p:nvSpPr>
        <p:spPr bwMode="auto">
          <a:xfrm>
            <a:off x="455613" y="1620838"/>
            <a:ext cx="8458200" cy="1211262"/>
          </a:xfrm>
          <a:prstGeom prst="rect">
            <a:avLst/>
          </a:prstGeom>
          <a:noFill/>
          <a:ln w="9525">
            <a:noFill/>
            <a:miter lim="800000"/>
            <a:headEnd/>
            <a:tailEnd/>
          </a:ln>
        </p:spPr>
        <p:txBody>
          <a:bodyPr lIns="90264" tIns="45132" rIns="90264" bIns="45132" anchor="ctr"/>
          <a:lstStyle/>
          <a:p>
            <a:pPr defTabSz="1006069" eaLnBrk="0" hangingPunct="0">
              <a:lnSpc>
                <a:spcPts val="4541"/>
              </a:lnSpc>
              <a:defRPr/>
            </a:pPr>
            <a:endParaRPr lang="en-US" sz="4290" b="1" i="1" dirty="0">
              <a:solidFill>
                <a:schemeClr val="tx2"/>
              </a:solidFill>
              <a:latin typeface="Times New Roman" charset="0"/>
              <a:ea typeface="ＭＳ Ｐゴシック" pitchFamily="-109" charset="-128"/>
              <a:cs typeface="ＭＳ Ｐゴシック" charset="0"/>
            </a:endParaRPr>
          </a:p>
        </p:txBody>
      </p:sp>
      <p:sp>
        <p:nvSpPr>
          <p:cNvPr id="2" name="Title 1">
            <a:extLst>
              <a:ext uri="{FF2B5EF4-FFF2-40B4-BE49-F238E27FC236}">
                <a16:creationId xmlns:a16="http://schemas.microsoft.com/office/drawing/2014/main" id="{0B22EA78-E4AD-BB42-91F2-B3D24BB06A62}"/>
              </a:ext>
            </a:extLst>
          </p:cNvPr>
          <p:cNvSpPr>
            <a:spLocks noGrp="1"/>
          </p:cNvSpPr>
          <p:nvPr>
            <p:ph type="title" idx="4294967295"/>
          </p:nvPr>
        </p:nvSpPr>
        <p:spPr/>
        <p:txBody>
          <a:bodyPr/>
          <a:lstStyle/>
          <a:p>
            <a:pPr rtl="0" eaLnBrk="0" fontAlgn="base" hangingPunct="0"/>
            <a:r>
              <a:rPr lang="en-US" sz="4290" b="1" kern="1200" dirty="0">
                <a:solidFill>
                  <a:srgbClr val="000000"/>
                </a:solidFill>
                <a:effectLst/>
                <a:latin typeface="Arial Narrow" panose="020B0604020202020204" pitchFamily="34" charset="0"/>
                <a:ea typeface="ＭＳ Ｐゴシック" panose="020B0600070205080204" pitchFamily="34" charset="-128"/>
                <a:cs typeface="ＭＳ Ｐゴシック" panose="020B0600070205080204" pitchFamily="34" charset="-128"/>
              </a:rPr>
              <a:t>1. Leadership </a:t>
            </a:r>
            <a:r>
              <a:rPr lang="en-US" sz="4290" b="1" i="1" kern="1200" dirty="0">
                <a:solidFill>
                  <a:srgbClr val="000000"/>
                </a:solidFill>
                <a:effectLst/>
                <a:latin typeface="Times New Roman" panose="02020603050405020304" pitchFamily="18" charset="0"/>
                <a:ea typeface="ＭＳ Ｐゴシック" panose="020B0600070205080204" pitchFamily="34" charset="-128"/>
                <a:cs typeface="ＭＳ Ｐゴシック" panose="020B0600070205080204" pitchFamily="34" charset="-128"/>
              </a:rPr>
              <a:t>	</a:t>
            </a:r>
            <a:endParaRPr lang="en-US" dirty="0">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19213" y="2560638"/>
            <a:ext cx="8151812" cy="3001962"/>
          </a:xfrm>
          <a:prstGeom prst="rect">
            <a:avLst/>
          </a:prstGeom>
          <a:noFill/>
          <a:ln>
            <a:noFill/>
          </a:ln>
          <a:extLst/>
        </p:spPr>
        <p:txBody>
          <a:bodyPr lIns="90264" tIns="45132" rIns="90264" bIns="45132"/>
          <a:lstStyle/>
          <a:p>
            <a:pPr defTabSz="1006069" eaLnBrk="0" hangingPunct="0">
              <a:spcAft>
                <a:spcPts val="0"/>
              </a:spcAft>
              <a:buSzPct val="50000"/>
              <a:defRPr/>
            </a:pPr>
            <a:r>
              <a:rPr lang="en-US" sz="3190" b="1" i="1" dirty="0">
                <a:latin typeface="Arial Narrow" pitchFamily="34" charset="0"/>
                <a:ea typeface="ＭＳ Ｐゴシック" charset="0"/>
                <a:cs typeface="ＭＳ Ｐゴシック" charset="0"/>
              </a:rPr>
              <a:t>Strategic and action planning</a:t>
            </a:r>
          </a:p>
          <a:p>
            <a:pPr defTabSz="1006069" eaLnBrk="0" hangingPunct="0">
              <a:spcAft>
                <a:spcPts val="1320"/>
              </a:spcAft>
              <a:buSzPct val="50000"/>
              <a:defRPr/>
            </a:pPr>
            <a:r>
              <a:rPr lang="en-US" sz="3190" b="1" i="1" dirty="0">
                <a:latin typeface="Arial Narrow" pitchFamily="34" charset="0"/>
                <a:ea typeface="ＭＳ Ｐゴシック" charset="0"/>
                <a:cs typeface="ＭＳ Ｐゴシック" charset="0"/>
              </a:rPr>
              <a:t>Implementation of plans</a:t>
            </a:r>
          </a:p>
          <a:p>
            <a:pPr defTabSz="1006069" eaLnBrk="0" hangingPunct="0">
              <a:spcAft>
                <a:spcPts val="1320"/>
              </a:spcAft>
              <a:buSzPct val="50000"/>
              <a:defRPr/>
            </a:pPr>
            <a:r>
              <a:rPr lang="en-US" sz="3190" dirty="0">
                <a:latin typeface="Arial Narrow" pitchFamily="34" charset="0"/>
                <a:ea typeface="ＭＳ Ｐゴシック" charset="0"/>
                <a:cs typeface="ＭＳ Ｐゴシック" charset="0"/>
              </a:rPr>
              <a:t>2.1  Strategy Development </a:t>
            </a:r>
          </a:p>
          <a:p>
            <a:pPr defTabSz="1006069" eaLnBrk="0" hangingPunct="0">
              <a:spcAft>
                <a:spcPts val="1320"/>
              </a:spcAft>
              <a:buSzPct val="50000"/>
              <a:defRPr/>
            </a:pPr>
            <a:r>
              <a:rPr lang="en-US" sz="3190" dirty="0">
                <a:latin typeface="Arial Narrow" pitchFamily="34" charset="0"/>
                <a:ea typeface="ＭＳ Ｐゴシック" charset="0"/>
                <a:cs typeface="ＭＳ Ｐゴシック" charset="0"/>
              </a:rPr>
              <a:t>2.2  Strategy Implementation </a:t>
            </a:r>
          </a:p>
        </p:txBody>
      </p:sp>
      <p:sp>
        <p:nvSpPr>
          <p:cNvPr id="2" name="Title 1">
            <a:extLst>
              <a:ext uri="{FF2B5EF4-FFF2-40B4-BE49-F238E27FC236}">
                <a16:creationId xmlns:a16="http://schemas.microsoft.com/office/drawing/2014/main" id="{EDEF50D1-2DEA-9645-8A89-13F0FAB5C8DA}"/>
              </a:ext>
            </a:extLst>
          </p:cNvPr>
          <p:cNvSpPr>
            <a:spLocks noGrp="1"/>
          </p:cNvSpPr>
          <p:nvPr>
            <p:ph type="title" idx="4294967295"/>
          </p:nvPr>
        </p:nvSpPr>
        <p:spPr/>
        <p:txBody>
          <a:bodyPr/>
          <a:lstStyle/>
          <a:p>
            <a:pPr rtl="0" eaLnBrk="0" fontAlgn="base" hangingPunct="0"/>
            <a:r>
              <a:rPr lang="en-US" sz="4290" b="1" kern="1200" dirty="0">
                <a:solidFill>
                  <a:srgbClr val="000000"/>
                </a:solidFill>
                <a:effectLst/>
                <a:latin typeface="Arial Narrow" panose="020B0604020202020204" pitchFamily="34" charset="0"/>
                <a:ea typeface="ＭＳ Ｐゴシック" panose="020B0600070205080204" pitchFamily="34" charset="-128"/>
                <a:cs typeface="ＭＳ Ｐゴシック" panose="020B0600070205080204" pitchFamily="34" charset="-128"/>
              </a:rPr>
              <a:t>2. Strategy </a:t>
            </a:r>
            <a:endParaRPr lang="en-US" dirty="0">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320800" y="2697163"/>
            <a:ext cx="8323263" cy="3703637"/>
          </a:xfrm>
          <a:prstGeom prst="rect">
            <a:avLst/>
          </a:prstGeom>
          <a:noFill/>
          <a:ln w="9525">
            <a:noFill/>
            <a:miter lim="800000"/>
            <a:headEnd/>
            <a:tailEnd/>
          </a:ln>
        </p:spPr>
        <p:txBody>
          <a:bodyPr lIns="90264" tIns="45132" rIns="90264" bIns="45132"/>
          <a:lstStyle/>
          <a:p>
            <a:pPr defTabSz="1006069" eaLnBrk="0" hangingPunct="0">
              <a:spcAft>
                <a:spcPts val="1320"/>
              </a:spcAft>
              <a:buSzPct val="50000"/>
              <a:defRPr/>
            </a:pPr>
            <a:r>
              <a:rPr lang="en-US" sz="3190" b="1" i="1" dirty="0">
                <a:latin typeface="Arial Narrow" pitchFamily="34" charset="0"/>
                <a:ea typeface="ＭＳ Ｐゴシック" pitchFamily="-109" charset="-128"/>
                <a:cs typeface="ＭＳ Ｐゴシック" charset="0"/>
              </a:rPr>
              <a:t>Listening to the voice of the customer </a:t>
            </a:r>
            <a:br>
              <a:rPr lang="en-US" sz="3190" b="1" i="1" dirty="0">
                <a:latin typeface="Arial Narrow" pitchFamily="34" charset="0"/>
                <a:ea typeface="ＭＳ Ｐゴシック" pitchFamily="-109" charset="-128"/>
                <a:cs typeface="ＭＳ Ｐゴシック" charset="0"/>
              </a:rPr>
            </a:br>
            <a:r>
              <a:rPr lang="en-US" sz="3190" b="1" i="1" dirty="0">
                <a:latin typeface="Arial Narrow" pitchFamily="34" charset="0"/>
                <a:ea typeface="ＭＳ Ｐゴシック" pitchFamily="-109" charset="-128"/>
                <a:cs typeface="ＭＳ Ｐゴシック" charset="0"/>
              </a:rPr>
              <a:t>and engaging customers</a:t>
            </a:r>
            <a:endParaRPr lang="en-US" sz="3190" dirty="0">
              <a:latin typeface="Arial Narrow" pitchFamily="34" charset="0"/>
              <a:ea typeface="ＭＳ Ｐゴシック" pitchFamily="-109" charset="-128"/>
              <a:cs typeface="ＭＳ Ｐゴシック" charset="0"/>
            </a:endParaRPr>
          </a:p>
          <a:p>
            <a:pPr marL="510870" indent="-510870" defTabSz="1006069" eaLnBrk="0" hangingPunct="0">
              <a:spcAft>
                <a:spcPts val="1320"/>
              </a:spcAft>
              <a:buSzPct val="50000"/>
              <a:defRPr/>
            </a:pPr>
            <a:r>
              <a:rPr lang="en-US" sz="3190" dirty="0">
                <a:latin typeface="Arial Narrow" pitchFamily="34" charset="0"/>
                <a:ea typeface="ＭＳ Ｐゴシック" pitchFamily="-109" charset="-128"/>
                <a:cs typeface="ＭＳ Ｐゴシック" charset="0"/>
              </a:rPr>
              <a:t>3.1  Voice of the Customer</a:t>
            </a:r>
          </a:p>
          <a:p>
            <a:pPr marL="510870" indent="-510870" defTabSz="1006069" eaLnBrk="0" hangingPunct="0">
              <a:spcAft>
                <a:spcPts val="1320"/>
              </a:spcAft>
              <a:buSzPct val="50000"/>
              <a:defRPr/>
            </a:pPr>
            <a:r>
              <a:rPr lang="en-US" sz="3190" dirty="0">
                <a:latin typeface="Arial Narrow" pitchFamily="34" charset="0"/>
                <a:ea typeface="ＭＳ Ｐゴシック" pitchFamily="-109" charset="-128"/>
                <a:cs typeface="ＭＳ Ｐゴシック" charset="0"/>
              </a:rPr>
              <a:t>3.2  Customer Engagement</a:t>
            </a:r>
          </a:p>
          <a:p>
            <a:pPr marL="510870" indent="-510870" defTabSz="1006069" eaLnBrk="0" hangingPunct="0">
              <a:spcAft>
                <a:spcPts val="1320"/>
              </a:spcAft>
              <a:buSzPct val="50000"/>
              <a:defRPr/>
            </a:pPr>
            <a:endParaRPr lang="en-US" sz="3190" dirty="0">
              <a:latin typeface="Arial Narrow" pitchFamily="34" charset="0"/>
              <a:ea typeface="ＭＳ Ｐゴシック" pitchFamily="-109" charset="-128"/>
              <a:cs typeface="ＭＳ Ｐゴシック" charset="0"/>
            </a:endParaRPr>
          </a:p>
        </p:txBody>
      </p:sp>
      <p:sp>
        <p:nvSpPr>
          <p:cNvPr id="2" name="Title 1">
            <a:extLst>
              <a:ext uri="{FF2B5EF4-FFF2-40B4-BE49-F238E27FC236}">
                <a16:creationId xmlns:a16="http://schemas.microsoft.com/office/drawing/2014/main" id="{1E95F60E-E4C6-B448-BEA4-95BC0C8BFB3C}"/>
              </a:ext>
            </a:extLst>
          </p:cNvPr>
          <p:cNvSpPr>
            <a:spLocks noGrp="1"/>
          </p:cNvSpPr>
          <p:nvPr>
            <p:ph type="title" idx="4294967295"/>
          </p:nvPr>
        </p:nvSpPr>
        <p:spPr/>
        <p:txBody>
          <a:bodyPr/>
          <a:lstStyle/>
          <a:p>
            <a:pPr rtl="0" eaLnBrk="0" fontAlgn="base" hangingPunct="0"/>
            <a:r>
              <a:rPr lang="en-US" sz="4290" b="1" kern="1200" dirty="0">
                <a:solidFill>
                  <a:srgbClr val="000000"/>
                </a:solidFill>
                <a:effectLst/>
                <a:latin typeface="Arial Narrow" panose="020B0604020202020204" pitchFamily="34" charset="0"/>
                <a:ea typeface="ＭＳ Ｐゴシック" panose="020B0600070205080204" pitchFamily="34" charset="-128"/>
                <a:cs typeface="ＭＳ Ｐゴシック" panose="020B0600070205080204" pitchFamily="34" charset="-128"/>
              </a:rPr>
              <a:t>3. Customers </a:t>
            </a:r>
            <a:endParaRPr lang="en-US" dirty="0">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163637" y="2139950"/>
            <a:ext cx="8550275" cy="4659313"/>
          </a:xfrm>
          <a:prstGeom prst="rect">
            <a:avLst/>
          </a:prstGeom>
          <a:noFill/>
          <a:ln w="9525">
            <a:noFill/>
            <a:miter lim="800000"/>
            <a:headEnd/>
            <a:tailEnd/>
          </a:ln>
        </p:spPr>
        <p:txBody>
          <a:bodyPr lIns="90264" tIns="45132" rIns="90264" bIns="45132"/>
          <a:lstStyle/>
          <a:p>
            <a:pPr defTabSz="1006069" eaLnBrk="0" hangingPunct="0">
              <a:spcAft>
                <a:spcPts val="1320"/>
              </a:spcAft>
              <a:buSzPct val="50000"/>
              <a:defRPr/>
            </a:pPr>
            <a:r>
              <a:rPr lang="en-US" sz="3190" b="1" i="1" dirty="0">
                <a:latin typeface="Arial Narrow" pitchFamily="34" charset="0"/>
                <a:ea typeface="ＭＳ Ｐゴシック" pitchFamily="-109" charset="-128"/>
                <a:cs typeface="ＭＳ Ｐゴシック" charset="0"/>
              </a:rPr>
              <a:t>Analysis, review, and improvement of </a:t>
            </a:r>
            <a:br>
              <a:rPr lang="en-US" sz="3190" b="1" i="1" dirty="0">
                <a:latin typeface="Arial Narrow" pitchFamily="34" charset="0"/>
                <a:ea typeface="ＭＳ Ｐゴシック" pitchFamily="-109" charset="-128"/>
                <a:cs typeface="ＭＳ Ｐゴシック" charset="0"/>
              </a:rPr>
            </a:br>
            <a:r>
              <a:rPr lang="en-US" sz="3190" b="1" i="1" dirty="0">
                <a:latin typeface="Arial Narrow" pitchFamily="34" charset="0"/>
                <a:ea typeface="ＭＳ Ｐゴシック" pitchFamily="-109" charset="-128"/>
                <a:cs typeface="ＭＳ Ｐゴシック" charset="0"/>
              </a:rPr>
              <a:t>    organizational performance </a:t>
            </a:r>
            <a:br>
              <a:rPr lang="en-US" sz="3190" b="1" i="1" dirty="0">
                <a:latin typeface="Arial Narrow" pitchFamily="34" charset="0"/>
                <a:ea typeface="ＭＳ Ｐゴシック" pitchFamily="-109" charset="-128"/>
                <a:cs typeface="ＭＳ Ｐゴシック" charset="0"/>
              </a:rPr>
            </a:br>
            <a:r>
              <a:rPr lang="en-US" sz="3190" b="1" i="1" dirty="0">
                <a:latin typeface="Arial Narrow" pitchFamily="34" charset="0"/>
                <a:ea typeface="ＭＳ Ｐゴシック" pitchFamily="-109" charset="-128"/>
                <a:cs typeface="ＭＳ Ｐゴシック" charset="0"/>
              </a:rPr>
              <a:t>Information and knowledge management</a:t>
            </a:r>
            <a:endParaRPr lang="en-US" sz="3190" dirty="0">
              <a:latin typeface="Arial Narrow" pitchFamily="34" charset="0"/>
              <a:ea typeface="ＭＳ Ｐゴシック" pitchFamily="-109" charset="-128"/>
              <a:cs typeface="ＭＳ Ｐゴシック" charset="0"/>
            </a:endParaRPr>
          </a:p>
          <a:p>
            <a:pPr marL="620566" indent="-620566" defTabSz="1006069" eaLnBrk="0" hangingPunct="0">
              <a:spcAft>
                <a:spcPts val="1320"/>
              </a:spcAft>
              <a:buSzPct val="50000"/>
              <a:defRPr/>
            </a:pPr>
            <a:r>
              <a:rPr lang="en-US" sz="3190" dirty="0">
                <a:latin typeface="Arial Narrow" pitchFamily="34" charset="0"/>
                <a:ea typeface="ＭＳ Ｐゴシック" pitchFamily="-109" charset="-128"/>
                <a:cs typeface="ＭＳ Ｐゴシック" charset="0"/>
              </a:rPr>
              <a:t>4.1  Measurement, Analysis, and Improvement of 	 Organizational Performance</a:t>
            </a:r>
          </a:p>
          <a:p>
            <a:pPr marL="620566" indent="-620566" defTabSz="1006069" eaLnBrk="0" hangingPunct="0">
              <a:spcAft>
                <a:spcPts val="1320"/>
              </a:spcAft>
              <a:buSzPct val="50000"/>
              <a:defRPr/>
            </a:pPr>
            <a:r>
              <a:rPr lang="en-US" sz="3190" dirty="0">
                <a:latin typeface="Arial Narrow" pitchFamily="34" charset="0"/>
                <a:ea typeface="ＭＳ Ｐゴシック" pitchFamily="-109" charset="-128"/>
                <a:cs typeface="ＭＳ Ｐゴシック" charset="0"/>
              </a:rPr>
              <a:t>4.2  Knowledge Management</a:t>
            </a:r>
          </a:p>
        </p:txBody>
      </p:sp>
      <p:sp>
        <p:nvSpPr>
          <p:cNvPr id="2" name="Title 1">
            <a:extLst>
              <a:ext uri="{FF2B5EF4-FFF2-40B4-BE49-F238E27FC236}">
                <a16:creationId xmlns:a16="http://schemas.microsoft.com/office/drawing/2014/main" id="{42D1E8D4-6F3F-D941-8221-C4A8DB92E2FD}"/>
              </a:ext>
            </a:extLst>
          </p:cNvPr>
          <p:cNvSpPr>
            <a:spLocks noGrp="1"/>
          </p:cNvSpPr>
          <p:nvPr>
            <p:ph type="title" idx="4294967295"/>
          </p:nvPr>
        </p:nvSpPr>
        <p:spPr/>
        <p:txBody>
          <a:bodyPr/>
          <a:lstStyle/>
          <a:p>
            <a:r>
              <a:rPr lang="en-US" sz="4290" b="1" kern="1200" dirty="0">
                <a:solidFill>
                  <a:srgbClr val="000000"/>
                </a:solidFill>
                <a:effectLst/>
                <a:latin typeface="Arial Narrow" panose="020B0604020202020204" pitchFamily="34" charset="0"/>
                <a:ea typeface="ＭＳ Ｐゴシック" panose="020B0600070205080204" pitchFamily="34" charset="-128"/>
                <a:cs typeface="ＭＳ Ｐゴシック" panose="020B0600070205080204" pitchFamily="34" charset="-128"/>
              </a:rPr>
              <a:t>4. Measurement, Analysis, and Knowledge Management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060450" y="2727325"/>
            <a:ext cx="8829675" cy="3170238"/>
          </a:xfrm>
          <a:prstGeom prst="rect">
            <a:avLst/>
          </a:prstGeom>
          <a:noFill/>
          <a:ln>
            <a:noFill/>
          </a:ln>
          <a:extLst/>
        </p:spPr>
        <p:txBody>
          <a:bodyPr lIns="90264" tIns="45132" rIns="90264" bIns="45132"/>
          <a:lstStyle/>
          <a:p>
            <a:pPr defTabSz="1006069" eaLnBrk="0" hangingPunct="0">
              <a:spcAft>
                <a:spcPts val="1320"/>
              </a:spcAft>
              <a:buSzPct val="50000"/>
              <a:defRPr/>
            </a:pPr>
            <a:r>
              <a:rPr lang="en-US" sz="3190" b="1" i="1" dirty="0">
                <a:latin typeface="Arial Narrow" pitchFamily="34" charset="0"/>
                <a:ea typeface="ＭＳ Ｐゴシック" charset="0"/>
                <a:cs typeface="ＭＳ Ｐゴシック" charset="0"/>
              </a:rPr>
              <a:t>Building an effective workforce environment Engaging, developing, and managing your workforce </a:t>
            </a:r>
            <a:endParaRPr lang="en-US" sz="3190" dirty="0">
              <a:latin typeface="Arial Narrow" pitchFamily="34" charset="0"/>
              <a:ea typeface="ＭＳ Ｐゴシック" charset="0"/>
              <a:cs typeface="ＭＳ Ｐゴシック" charset="0"/>
            </a:endParaRPr>
          </a:p>
          <a:p>
            <a:pPr defTabSz="1006069" eaLnBrk="0" hangingPunct="0">
              <a:spcAft>
                <a:spcPts val="1320"/>
              </a:spcAft>
              <a:buSzPct val="50000"/>
              <a:defRPr/>
            </a:pPr>
            <a:r>
              <a:rPr lang="en-US" sz="3190" dirty="0">
                <a:latin typeface="Arial Narrow" pitchFamily="34" charset="0"/>
                <a:ea typeface="ＭＳ Ｐゴシック" charset="0"/>
                <a:cs typeface="ＭＳ Ｐゴシック" charset="0"/>
              </a:rPr>
              <a:t>5.1  Workforce Environment </a:t>
            </a:r>
          </a:p>
          <a:p>
            <a:pPr defTabSz="1006069" eaLnBrk="0" hangingPunct="0">
              <a:spcAft>
                <a:spcPts val="1320"/>
              </a:spcAft>
              <a:buSzPct val="50000"/>
              <a:defRPr/>
            </a:pPr>
            <a:r>
              <a:rPr lang="en-US" sz="3190" dirty="0">
                <a:latin typeface="Arial Narrow" pitchFamily="34" charset="0"/>
                <a:ea typeface="ＭＳ Ｐゴシック" charset="0"/>
                <a:cs typeface="ＭＳ Ｐゴシック" charset="0"/>
              </a:rPr>
              <a:t>5.2  Workforce Engagement </a:t>
            </a:r>
          </a:p>
          <a:p>
            <a:pPr defTabSz="1006069" eaLnBrk="0" hangingPunct="0">
              <a:spcAft>
                <a:spcPts val="1320"/>
              </a:spcAft>
              <a:buSzPct val="50000"/>
              <a:defRPr/>
            </a:pPr>
            <a:endParaRPr lang="en-US" sz="3190" dirty="0">
              <a:latin typeface="Arial Narrow" pitchFamily="34" charset="0"/>
              <a:ea typeface="ＭＳ Ｐゴシック" charset="0"/>
              <a:cs typeface="ＭＳ Ｐゴシック" charset="0"/>
            </a:endParaRPr>
          </a:p>
        </p:txBody>
      </p:sp>
      <p:sp>
        <p:nvSpPr>
          <p:cNvPr id="2" name="Title 1">
            <a:extLst>
              <a:ext uri="{FF2B5EF4-FFF2-40B4-BE49-F238E27FC236}">
                <a16:creationId xmlns:a16="http://schemas.microsoft.com/office/drawing/2014/main" id="{361A2A19-FF46-BA48-B16A-AF75E913B9AE}"/>
              </a:ext>
            </a:extLst>
          </p:cNvPr>
          <p:cNvSpPr>
            <a:spLocks noGrp="1"/>
          </p:cNvSpPr>
          <p:nvPr>
            <p:ph type="title" idx="4294967295"/>
          </p:nvPr>
        </p:nvSpPr>
        <p:spPr/>
        <p:txBody>
          <a:bodyPr/>
          <a:lstStyle/>
          <a:p>
            <a:pPr rtl="0" eaLnBrk="0" fontAlgn="base" hangingPunct="0"/>
            <a:r>
              <a:rPr lang="en-US" sz="4290" b="1" kern="1200" dirty="0">
                <a:solidFill>
                  <a:srgbClr val="000000"/>
                </a:solidFill>
                <a:effectLst/>
                <a:latin typeface="Arial Narrow" panose="020B0604020202020204" pitchFamily="34" charset="0"/>
                <a:ea typeface="ＭＳ Ｐゴシック" panose="020B0600070205080204" pitchFamily="34" charset="-128"/>
                <a:cs typeface="ＭＳ Ｐゴシック" panose="020B0600070205080204" pitchFamily="34" charset="-128"/>
              </a:rPr>
              <a:t>5. Workforce</a:t>
            </a:r>
            <a:endParaRPr lang="en-US" dirty="0">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855133" y="1492250"/>
            <a:ext cx="8284104" cy="6789208"/>
          </a:xfrm>
        </p:spPr>
        <p:txBody>
          <a:bodyPr/>
          <a:lstStyle/>
          <a:p>
            <a:pPr marL="0" indent="0">
              <a:lnSpc>
                <a:spcPct val="100000"/>
              </a:lnSpc>
              <a:buFont typeface="Arial" pitchFamily="34" charset="0"/>
              <a:buNone/>
              <a:defRPr/>
            </a:pPr>
            <a:r>
              <a:rPr lang="en-US" sz="4000" dirty="0">
                <a:ea typeface="ＭＳ Ｐゴシック" pitchFamily="34" charset="-128"/>
              </a:rPr>
              <a:t>National Cybersecurity Center of Excellence</a:t>
            </a:r>
          </a:p>
          <a:p>
            <a:pPr>
              <a:lnSpc>
                <a:spcPct val="100000"/>
              </a:lnSpc>
              <a:buFont typeface="Arial" pitchFamily="34" charset="0"/>
              <a:buChar char="•"/>
              <a:defRPr/>
            </a:pPr>
            <a:r>
              <a:rPr lang="en-US" dirty="0">
                <a:ea typeface="ＭＳ Ｐゴシック" pitchFamily="34" charset="-128"/>
              </a:rPr>
              <a:t>800, 1800, 500 Series Standards</a:t>
            </a:r>
          </a:p>
          <a:p>
            <a:pPr>
              <a:lnSpc>
                <a:spcPct val="100000"/>
              </a:lnSpc>
              <a:buFont typeface="Arial" pitchFamily="34" charset="0"/>
              <a:buChar char="•"/>
              <a:defRPr/>
            </a:pPr>
            <a:r>
              <a:rPr lang="en-US" dirty="0">
                <a:ea typeface="ＭＳ Ｐゴシック" pitchFamily="34" charset="-128"/>
              </a:rPr>
              <a:t>Federal Information Processing Standards (FIPS)</a:t>
            </a:r>
          </a:p>
          <a:p>
            <a:pPr>
              <a:lnSpc>
                <a:spcPct val="100000"/>
              </a:lnSpc>
              <a:buFont typeface="Arial" pitchFamily="34" charset="0"/>
              <a:buChar char="•"/>
              <a:defRPr/>
            </a:pPr>
            <a:r>
              <a:rPr lang="en-US" dirty="0">
                <a:ea typeface="ＭＳ Ｐゴシック" pitchFamily="34" charset="-128"/>
              </a:rPr>
              <a:t>Data Encryption Standards</a:t>
            </a:r>
          </a:p>
          <a:p>
            <a:pPr>
              <a:lnSpc>
                <a:spcPct val="100000"/>
              </a:lnSpc>
              <a:buFont typeface="Arial" pitchFamily="34" charset="0"/>
              <a:buChar char="•"/>
              <a:defRPr/>
            </a:pPr>
            <a:r>
              <a:rPr lang="en-US" dirty="0">
                <a:ea typeface="ＭＳ Ｐゴシック" pitchFamily="34" charset="-128"/>
              </a:rPr>
              <a:t>Cybersecurity Framework</a:t>
            </a:r>
          </a:p>
          <a:p>
            <a:pPr>
              <a:lnSpc>
                <a:spcPct val="100000"/>
              </a:lnSpc>
              <a:buFont typeface="Arial" pitchFamily="34" charset="0"/>
              <a:buChar char="•"/>
              <a:defRPr/>
            </a:pPr>
            <a:r>
              <a:rPr lang="en-US" dirty="0">
                <a:ea typeface="ＭＳ Ｐゴシック" pitchFamily="34" charset="-128"/>
              </a:rPr>
              <a:t>Baldrige Cybersecurity Excellence Builder</a:t>
            </a:r>
          </a:p>
        </p:txBody>
      </p:sp>
      <p:sp>
        <p:nvSpPr>
          <p:cNvPr id="2" name="Title 1">
            <a:extLst>
              <a:ext uri="{FF2B5EF4-FFF2-40B4-BE49-F238E27FC236}">
                <a16:creationId xmlns:a16="http://schemas.microsoft.com/office/drawing/2014/main" id="{3E3779A4-1D8C-A74D-8166-ABE6BF72E14E}"/>
              </a:ext>
            </a:extLst>
          </p:cNvPr>
          <p:cNvSpPr>
            <a:spLocks noGrp="1"/>
          </p:cNvSpPr>
          <p:nvPr>
            <p:ph type="title"/>
          </p:nvPr>
        </p:nvSpPr>
        <p:spPr>
          <a:xfrm>
            <a:off x="684477" y="196850"/>
            <a:ext cx="8896350" cy="1295400"/>
          </a:xfrm>
        </p:spPr>
        <p:txBody>
          <a:bodyPr/>
          <a:lstStyle/>
          <a:p>
            <a:r>
              <a:rPr lang="en-US" dirty="0">
                <a:latin typeface="Arial Narrow" pitchFamily="34" charset="0"/>
              </a:rPr>
              <a:t>NIST Cybersecurity Initiatives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143000" y="2727325"/>
            <a:ext cx="8664575" cy="4511675"/>
          </a:xfrm>
          <a:prstGeom prst="rect">
            <a:avLst/>
          </a:prstGeom>
          <a:noFill/>
          <a:ln>
            <a:noFill/>
          </a:ln>
          <a:extLst/>
        </p:spPr>
        <p:txBody>
          <a:bodyPr lIns="90264" tIns="45132" rIns="90264" bIns="45132"/>
          <a:lstStyle/>
          <a:p>
            <a:pPr defTabSz="1006069" eaLnBrk="0" hangingPunct="0">
              <a:spcAft>
                <a:spcPts val="1320"/>
              </a:spcAft>
              <a:buSzPct val="50000"/>
              <a:defRPr/>
            </a:pPr>
            <a:r>
              <a:rPr lang="en-US" sz="3190" b="1" i="1" dirty="0">
                <a:latin typeface="Arial Narrow" pitchFamily="34" charset="0"/>
                <a:ea typeface="ＭＳ Ｐゴシック" charset="0"/>
                <a:cs typeface="ＭＳ Ｐゴシック" charset="0"/>
              </a:rPr>
              <a:t>Designing, managing, and improving work processes</a:t>
            </a:r>
            <a:br>
              <a:rPr lang="en-US" sz="3190" b="1" i="1" dirty="0">
                <a:latin typeface="Arial Narrow" pitchFamily="34" charset="0"/>
                <a:ea typeface="ＭＳ Ｐゴシック" charset="0"/>
                <a:cs typeface="ＭＳ Ｐゴシック" charset="0"/>
              </a:rPr>
            </a:br>
            <a:r>
              <a:rPr lang="en-US" sz="3190" b="1" i="1" dirty="0">
                <a:latin typeface="Arial Narrow" pitchFamily="34" charset="0"/>
                <a:ea typeface="ＭＳ Ｐゴシック" charset="0"/>
                <a:cs typeface="ＭＳ Ｐゴシック" charset="0"/>
              </a:rPr>
              <a:t>Improving operational effectiveness</a:t>
            </a:r>
            <a:endParaRPr lang="en-US" sz="3190" dirty="0">
              <a:latin typeface="Arial Narrow" pitchFamily="34" charset="0"/>
              <a:ea typeface="ＭＳ Ｐゴシック" charset="0"/>
              <a:cs typeface="ＭＳ Ｐゴシック" charset="0"/>
            </a:endParaRPr>
          </a:p>
          <a:p>
            <a:pPr defTabSz="1006069" eaLnBrk="0" hangingPunct="0">
              <a:spcAft>
                <a:spcPts val="1320"/>
              </a:spcAft>
              <a:buSzPct val="50000"/>
              <a:defRPr/>
            </a:pPr>
            <a:r>
              <a:rPr lang="en-US" sz="3190" dirty="0">
                <a:latin typeface="Arial Narrow" pitchFamily="34" charset="0"/>
                <a:ea typeface="ＭＳ Ｐゴシック" charset="0"/>
                <a:cs typeface="ＭＳ Ｐゴシック" charset="0"/>
              </a:rPr>
              <a:t>6.1  Work Processes </a:t>
            </a:r>
          </a:p>
          <a:p>
            <a:pPr defTabSz="1006069" eaLnBrk="0" hangingPunct="0">
              <a:spcAft>
                <a:spcPts val="1320"/>
              </a:spcAft>
              <a:buSzPct val="50000"/>
              <a:defRPr/>
            </a:pPr>
            <a:r>
              <a:rPr lang="en-US" sz="3190" dirty="0">
                <a:latin typeface="Arial Narrow" pitchFamily="34" charset="0"/>
                <a:ea typeface="ＭＳ Ｐゴシック" charset="0"/>
                <a:cs typeface="ＭＳ Ｐゴシック" charset="0"/>
              </a:rPr>
              <a:t>6.2  Operational Effectiveness</a:t>
            </a:r>
          </a:p>
        </p:txBody>
      </p:sp>
      <p:sp>
        <p:nvSpPr>
          <p:cNvPr id="2" name="Title 1">
            <a:extLst>
              <a:ext uri="{FF2B5EF4-FFF2-40B4-BE49-F238E27FC236}">
                <a16:creationId xmlns:a16="http://schemas.microsoft.com/office/drawing/2014/main" id="{B216243D-B766-9C41-87F2-C1280F8A00DC}"/>
              </a:ext>
            </a:extLst>
          </p:cNvPr>
          <p:cNvSpPr>
            <a:spLocks noGrp="1"/>
          </p:cNvSpPr>
          <p:nvPr>
            <p:ph type="title" idx="4294967295"/>
          </p:nvPr>
        </p:nvSpPr>
        <p:spPr/>
        <p:txBody>
          <a:bodyPr/>
          <a:lstStyle/>
          <a:p>
            <a:pPr rtl="0" eaLnBrk="0" fontAlgn="base" hangingPunct="0"/>
            <a:r>
              <a:rPr lang="en-US" sz="4290" b="1" kern="1200" dirty="0">
                <a:solidFill>
                  <a:srgbClr val="000000"/>
                </a:solidFill>
                <a:effectLst/>
                <a:latin typeface="Arial Narrow" panose="020B0604020202020204" pitchFamily="34" charset="0"/>
                <a:ea typeface="ＭＳ Ｐゴシック" panose="020B0600070205080204" pitchFamily="34" charset="-128"/>
                <a:cs typeface="ＭＳ Ｐゴシック" panose="020B0600070205080204" pitchFamily="34" charset="-128"/>
              </a:rPr>
              <a:t>6. Operations </a:t>
            </a:r>
            <a:endParaRPr lang="en-US" dirty="0">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077913" y="1622425"/>
            <a:ext cx="8393112" cy="5200650"/>
          </a:xfrm>
          <a:prstGeom prst="rect">
            <a:avLst/>
          </a:prstGeom>
          <a:noFill/>
          <a:ln>
            <a:noFill/>
          </a:ln>
          <a:extLst/>
        </p:spPr>
        <p:txBody>
          <a:bodyPr lIns="90264" tIns="45132" rIns="90264" bIns="45132"/>
          <a:lstStyle/>
          <a:p>
            <a:pPr defTabSz="1006069" eaLnBrk="0" hangingPunct="0">
              <a:spcAft>
                <a:spcPts val="1320"/>
              </a:spcAft>
              <a:buSzPct val="50000"/>
              <a:defRPr/>
            </a:pPr>
            <a:r>
              <a:rPr lang="en-US" sz="3190" b="1" i="1" dirty="0">
                <a:latin typeface="Arial Narrow" pitchFamily="34" charset="0"/>
                <a:ea typeface="ＭＳ Ｐゴシック" charset="0"/>
                <a:cs typeface="ＭＳ Ｐゴシック" charset="0"/>
              </a:rPr>
              <a:t>Performance and improvement in all key areas</a:t>
            </a:r>
            <a:br>
              <a:rPr lang="en-US" sz="3190" b="1" i="1" dirty="0">
                <a:latin typeface="Arial Narrow" pitchFamily="34" charset="0"/>
                <a:ea typeface="ＭＳ Ｐゴシック" charset="0"/>
                <a:cs typeface="ＭＳ Ｐゴシック" charset="0"/>
              </a:rPr>
            </a:br>
            <a:r>
              <a:rPr lang="en-US" sz="3190" b="1" i="1" dirty="0">
                <a:latin typeface="Arial Narrow" pitchFamily="34" charset="0"/>
                <a:ea typeface="ＭＳ Ｐゴシック" charset="0"/>
                <a:cs typeface="ＭＳ Ｐゴシック" charset="0"/>
              </a:rPr>
              <a:t>Performance levels, trends, and comparative data</a:t>
            </a:r>
            <a:endParaRPr lang="en-US" sz="3190" dirty="0">
              <a:latin typeface="Arial Narrow" pitchFamily="34" charset="0"/>
              <a:ea typeface="ＭＳ Ｐゴシック" charset="0"/>
              <a:cs typeface="ＭＳ Ｐゴシック" charset="0"/>
            </a:endParaRPr>
          </a:p>
          <a:p>
            <a:pPr defTabSz="1006069" eaLnBrk="0" hangingPunct="0">
              <a:spcAft>
                <a:spcPts val="1320"/>
              </a:spcAft>
              <a:buSzPct val="50000"/>
              <a:defRPr/>
            </a:pPr>
            <a:r>
              <a:rPr lang="en-US" sz="3190" dirty="0">
                <a:latin typeface="Arial Narrow" pitchFamily="34" charset="0"/>
                <a:ea typeface="ＭＳ Ｐゴシック" charset="0"/>
                <a:cs typeface="ＭＳ Ｐゴシック" charset="0"/>
              </a:rPr>
              <a:t>7.1  Cybersecurity Process Results  </a:t>
            </a:r>
          </a:p>
          <a:p>
            <a:pPr defTabSz="1006069" eaLnBrk="0" hangingPunct="0">
              <a:spcAft>
                <a:spcPts val="1320"/>
              </a:spcAft>
              <a:buSzPct val="50000"/>
              <a:defRPr/>
            </a:pPr>
            <a:r>
              <a:rPr lang="en-US" sz="3190" dirty="0">
                <a:latin typeface="Arial Narrow" pitchFamily="34" charset="0"/>
                <a:ea typeface="ＭＳ Ｐゴシック" charset="0"/>
                <a:cs typeface="ＭＳ Ｐゴシック" charset="0"/>
              </a:rPr>
              <a:t>7.2  Customer Results </a:t>
            </a:r>
          </a:p>
          <a:p>
            <a:pPr defTabSz="1006069" eaLnBrk="0" hangingPunct="0">
              <a:spcAft>
                <a:spcPts val="1320"/>
              </a:spcAft>
              <a:buSzPct val="50000"/>
              <a:defRPr/>
            </a:pPr>
            <a:r>
              <a:rPr lang="en-US" sz="3190" dirty="0">
                <a:latin typeface="Arial Narrow" pitchFamily="34" charset="0"/>
                <a:ea typeface="ＭＳ Ｐゴシック" charset="0"/>
                <a:cs typeface="ＭＳ Ｐゴシック" charset="0"/>
              </a:rPr>
              <a:t>7.3  Workforce Results </a:t>
            </a:r>
          </a:p>
          <a:p>
            <a:pPr marL="686277" indent="-686277" defTabSz="1006069" eaLnBrk="0" hangingPunct="0">
              <a:spcAft>
                <a:spcPts val="1320"/>
              </a:spcAft>
              <a:buSzPct val="50000"/>
              <a:defRPr/>
            </a:pPr>
            <a:r>
              <a:rPr lang="en-US" sz="3190" dirty="0">
                <a:latin typeface="Arial Narrow" pitchFamily="34" charset="0"/>
                <a:ea typeface="ＭＳ Ｐゴシック" charset="0"/>
                <a:cs typeface="ＭＳ Ｐゴシック" charset="0"/>
              </a:rPr>
              <a:t>7.4  Leadership and Governance Results </a:t>
            </a:r>
          </a:p>
          <a:p>
            <a:pPr defTabSz="1006069" eaLnBrk="0" hangingPunct="0">
              <a:spcAft>
                <a:spcPts val="1320"/>
              </a:spcAft>
              <a:buSzPct val="50000"/>
              <a:defRPr/>
            </a:pPr>
            <a:r>
              <a:rPr lang="en-US" sz="3190" dirty="0">
                <a:latin typeface="Arial Narrow" pitchFamily="34" charset="0"/>
                <a:ea typeface="ＭＳ Ｐゴシック" charset="0"/>
                <a:cs typeface="ＭＳ Ｐゴシック" charset="0"/>
              </a:rPr>
              <a:t>7.5  Financial Results </a:t>
            </a:r>
          </a:p>
        </p:txBody>
      </p:sp>
      <p:sp>
        <p:nvSpPr>
          <p:cNvPr id="2" name="Title 1">
            <a:extLst>
              <a:ext uri="{FF2B5EF4-FFF2-40B4-BE49-F238E27FC236}">
                <a16:creationId xmlns:a16="http://schemas.microsoft.com/office/drawing/2014/main" id="{2DB4A582-0D55-A742-8C8B-C5D044B5972D}"/>
              </a:ext>
            </a:extLst>
          </p:cNvPr>
          <p:cNvSpPr>
            <a:spLocks noGrp="1"/>
          </p:cNvSpPr>
          <p:nvPr>
            <p:ph type="title" idx="4294967295"/>
          </p:nvPr>
        </p:nvSpPr>
        <p:spPr>
          <a:xfrm>
            <a:off x="826294" y="590550"/>
            <a:ext cx="8896350" cy="1295400"/>
          </a:xfrm>
        </p:spPr>
        <p:txBody>
          <a:bodyPr/>
          <a:lstStyle/>
          <a:p>
            <a:pPr rtl="0" eaLnBrk="0" fontAlgn="base" hangingPunct="0"/>
            <a:r>
              <a:rPr lang="en-US" sz="4290" b="1" kern="1200" dirty="0">
                <a:solidFill>
                  <a:srgbClr val="000000"/>
                </a:solidFill>
                <a:effectLst/>
                <a:latin typeface="Arial Narrow" panose="020B0604020202020204" pitchFamily="34" charset="0"/>
                <a:ea typeface="ＭＳ Ｐゴシック" panose="020B0600070205080204" pitchFamily="34" charset="-128"/>
                <a:cs typeface="ＭＳ Ｐゴシック" panose="020B0600070205080204" pitchFamily="34" charset="-128"/>
              </a:rPr>
              <a:t>7. Results </a:t>
            </a:r>
            <a:endParaRPr lang="en-US" dirty="0">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62" y="0"/>
            <a:ext cx="8896350" cy="1295400"/>
          </a:xfrm>
        </p:spPr>
        <p:txBody>
          <a:bodyPr/>
          <a:lstStyle/>
          <a:p>
            <a:pPr>
              <a:lnSpc>
                <a:spcPct val="100000"/>
              </a:lnSpc>
            </a:pPr>
            <a:r>
              <a:rPr lang="en-US" dirty="0"/>
              <a:t>Steps in a Self-Assessment</a:t>
            </a:r>
          </a:p>
        </p:txBody>
      </p:sp>
      <p:pic>
        <p:nvPicPr>
          <p:cNvPr id="5" name="Picture 4"/>
          <p:cNvPicPr>
            <a:picLocks noChangeAspect="1"/>
          </p:cNvPicPr>
          <p:nvPr/>
        </p:nvPicPr>
        <p:blipFill>
          <a:blip r:embed="rId3"/>
          <a:stretch>
            <a:fillRect/>
          </a:stretch>
        </p:blipFill>
        <p:spPr>
          <a:xfrm>
            <a:off x="1881149" y="1079499"/>
            <a:ext cx="6296101" cy="5613401"/>
          </a:xfrm>
          <a:prstGeom prst="rect">
            <a:avLst/>
          </a:prstGeom>
        </p:spPr>
      </p:pic>
    </p:spTree>
    <p:extLst>
      <p:ext uri="{BB962C8B-B14F-4D97-AF65-F5344CB8AC3E}">
        <p14:creationId xmlns:p14="http://schemas.microsoft.com/office/powerpoint/2010/main" val="364362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35013" y="617538"/>
            <a:ext cx="4541837" cy="1190625"/>
          </a:xfrm>
        </p:spPr>
        <p:txBody>
          <a:bodyPr/>
          <a:lstStyle/>
          <a:p>
            <a:pPr>
              <a:defRPr/>
            </a:pPr>
            <a:r>
              <a:rPr lang="en-US" sz="4840" dirty="0">
                <a:solidFill>
                  <a:schemeClr val="tx1"/>
                </a:solidFill>
                <a:latin typeface="Arial Narrow" pitchFamily="34" charset="0"/>
                <a:ea typeface="ＭＳ Ｐゴシック" pitchFamily="34" charset="-128"/>
                <a:cs typeface="Arial Narrow" pitchFamily="34" charset="0"/>
              </a:rPr>
              <a:t>Assessment</a:t>
            </a:r>
          </a:p>
        </p:txBody>
      </p:sp>
      <p:graphicFrame>
        <p:nvGraphicFramePr>
          <p:cNvPr id="5" name="Content Placeholder 4"/>
          <p:cNvGraphicFramePr>
            <a:graphicFrameLocks noGrp="1"/>
          </p:cNvGraphicFramePr>
          <p:nvPr>
            <p:ph idx="1"/>
          </p:nvPr>
        </p:nvGraphicFramePr>
        <p:xfrm>
          <a:off x="857250" y="3511550"/>
          <a:ext cx="8896350" cy="2595880"/>
        </p:xfrm>
        <a:graphic>
          <a:graphicData uri="http://schemas.openxmlformats.org/drawingml/2006/table">
            <a:tbl>
              <a:tblPr firstRow="1" bandRow="1">
                <a:tableStyleId>{5C22544A-7EE6-4342-B048-85BDC9FD1C3A}</a:tableStyleId>
              </a:tblPr>
              <a:tblGrid>
                <a:gridCol w="1779270">
                  <a:extLst>
                    <a:ext uri="{9D8B030D-6E8A-4147-A177-3AD203B41FA5}">
                      <a16:colId xmlns:a16="http://schemas.microsoft.com/office/drawing/2014/main" val="20000"/>
                    </a:ext>
                  </a:extLst>
                </a:gridCol>
                <a:gridCol w="1779270">
                  <a:extLst>
                    <a:ext uri="{9D8B030D-6E8A-4147-A177-3AD203B41FA5}">
                      <a16:colId xmlns:a16="http://schemas.microsoft.com/office/drawing/2014/main" val="20001"/>
                    </a:ext>
                  </a:extLst>
                </a:gridCol>
                <a:gridCol w="1779270">
                  <a:extLst>
                    <a:ext uri="{9D8B030D-6E8A-4147-A177-3AD203B41FA5}">
                      <a16:colId xmlns:a16="http://schemas.microsoft.com/office/drawing/2014/main" val="20002"/>
                    </a:ext>
                  </a:extLst>
                </a:gridCol>
                <a:gridCol w="1779270">
                  <a:extLst>
                    <a:ext uri="{9D8B030D-6E8A-4147-A177-3AD203B41FA5}">
                      <a16:colId xmlns:a16="http://schemas.microsoft.com/office/drawing/2014/main" val="20003"/>
                    </a:ext>
                  </a:extLst>
                </a:gridCol>
                <a:gridCol w="177927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pPr algn="ctr"/>
                      <a:r>
                        <a:rPr lang="en-US" dirty="0"/>
                        <a:t>Approach</a:t>
                      </a:r>
                    </a:p>
                  </a:txBody>
                  <a:tcPr/>
                </a:tc>
                <a:tc>
                  <a:txBody>
                    <a:bodyPr/>
                    <a:lstStyle/>
                    <a:p>
                      <a:pPr algn="ctr"/>
                      <a:r>
                        <a:rPr lang="en-US" dirty="0"/>
                        <a:t>Deployment</a:t>
                      </a:r>
                    </a:p>
                  </a:txBody>
                  <a:tcPr/>
                </a:tc>
                <a:tc>
                  <a:txBody>
                    <a:bodyPr/>
                    <a:lstStyle/>
                    <a:p>
                      <a:pPr algn="ctr"/>
                      <a:r>
                        <a:rPr lang="en-US" dirty="0"/>
                        <a:t>Learning</a:t>
                      </a:r>
                    </a:p>
                  </a:txBody>
                  <a:tcPr/>
                </a:tc>
                <a:tc>
                  <a:txBody>
                    <a:bodyPr/>
                    <a:lstStyle/>
                    <a:p>
                      <a:pPr algn="ctr"/>
                      <a:r>
                        <a:rPr lang="en-US" dirty="0"/>
                        <a:t>Integration</a:t>
                      </a:r>
                    </a:p>
                  </a:txBody>
                  <a:tcPr/>
                </a:tc>
                <a:extLst>
                  <a:ext uri="{0D108BD9-81ED-4DB2-BD59-A6C34878D82A}">
                    <a16:rowId xmlns:a16="http://schemas.microsoft.com/office/drawing/2014/main" val="10000"/>
                  </a:ext>
                </a:extLst>
              </a:tr>
              <a:tr h="370840">
                <a:tc>
                  <a:txBody>
                    <a:bodyPr/>
                    <a:lstStyle/>
                    <a:p>
                      <a:pPr algn="ctr"/>
                      <a:r>
                        <a:rPr lang="en-US" dirty="0"/>
                        <a:t>Reactive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pPr algn="ctr"/>
                      <a:r>
                        <a:rPr lang="en-US" dirty="0"/>
                        <a:t>Early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pPr algn="ctr"/>
                      <a:r>
                        <a:rPr lang="en-US" dirty="0"/>
                        <a:t>Developing</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pPr algn="ctr"/>
                      <a:r>
                        <a:rPr lang="en-US" dirty="0"/>
                        <a:t>Mature</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pPr algn="ctr"/>
                      <a:r>
                        <a:rPr lang="en-US" dirty="0"/>
                        <a:t>Leading</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pPr algn="ctr"/>
                      <a:r>
                        <a:rPr lang="en-US" dirty="0"/>
                        <a:t>Exemplary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52276" name="TextBox 5"/>
          <p:cNvSpPr txBox="1">
            <a:spLocks noChangeArrowheads="1"/>
          </p:cNvSpPr>
          <p:nvPr/>
        </p:nvSpPr>
        <p:spPr bwMode="auto">
          <a:xfrm>
            <a:off x="1047750" y="2590800"/>
            <a:ext cx="1179513" cy="708025"/>
          </a:xfrm>
          <a:prstGeom prst="rect">
            <a:avLst/>
          </a:prstGeom>
          <a:noFill/>
          <a:ln w="9525">
            <a:noFill/>
            <a:miter lim="800000"/>
            <a:headEnd/>
            <a:tailEnd/>
          </a:ln>
        </p:spPr>
        <p:txBody>
          <a:bodyPr wrap="none">
            <a:spAutoFit/>
          </a:bodyPr>
          <a:lstStyle/>
          <a:p>
            <a:pPr eaLnBrk="0" hangingPunct="0"/>
            <a:r>
              <a:rPr lang="en-US" sz="2000" b="1"/>
              <a:t>Maturity</a:t>
            </a:r>
          </a:p>
          <a:p>
            <a:pPr eaLnBrk="0" hangingPunct="0"/>
            <a:r>
              <a:rPr lang="en-US" sz="2000" b="1"/>
              <a:t>Level</a:t>
            </a:r>
          </a:p>
        </p:txBody>
      </p:sp>
      <p:sp>
        <p:nvSpPr>
          <p:cNvPr id="52277" name="TextBox 6"/>
          <p:cNvSpPr txBox="1">
            <a:spLocks noChangeArrowheads="1"/>
          </p:cNvSpPr>
          <p:nvPr/>
        </p:nvSpPr>
        <p:spPr bwMode="auto">
          <a:xfrm>
            <a:off x="4629150" y="2798763"/>
            <a:ext cx="2170113" cy="400050"/>
          </a:xfrm>
          <a:prstGeom prst="rect">
            <a:avLst/>
          </a:prstGeom>
          <a:noFill/>
          <a:ln w="9525">
            <a:noFill/>
            <a:miter lim="800000"/>
            <a:headEnd/>
            <a:tailEnd/>
          </a:ln>
        </p:spPr>
        <p:txBody>
          <a:bodyPr wrap="none">
            <a:spAutoFit/>
          </a:bodyPr>
          <a:lstStyle/>
          <a:p>
            <a:pPr eaLnBrk="0" hangingPunct="0"/>
            <a:r>
              <a:rPr lang="en-US" sz="2000" b="1"/>
              <a:t>Evaluation Factor</a:t>
            </a:r>
          </a:p>
        </p:txBody>
      </p:sp>
      <p:sp>
        <p:nvSpPr>
          <p:cNvPr id="52278" name="TextBox 7"/>
          <p:cNvSpPr txBox="1">
            <a:spLocks noChangeArrowheads="1"/>
          </p:cNvSpPr>
          <p:nvPr/>
        </p:nvSpPr>
        <p:spPr bwMode="auto">
          <a:xfrm>
            <a:off x="819150" y="1809750"/>
            <a:ext cx="3462338" cy="461963"/>
          </a:xfrm>
          <a:prstGeom prst="rect">
            <a:avLst/>
          </a:prstGeom>
          <a:noFill/>
          <a:ln w="9525">
            <a:noFill/>
            <a:miter lim="800000"/>
            <a:headEnd/>
            <a:tailEnd/>
          </a:ln>
        </p:spPr>
        <p:txBody>
          <a:bodyPr wrap="none">
            <a:spAutoFit/>
          </a:bodyPr>
          <a:lstStyle/>
          <a:p>
            <a:pPr eaLnBrk="0" hangingPunct="0"/>
            <a:r>
              <a:rPr lang="en-US" b="1">
                <a:latin typeface="Arial Narrow" pitchFamily="34" charset="0"/>
              </a:rPr>
              <a:t>Process (Categories 1 to 6</a:t>
            </a:r>
            <a:r>
              <a:rPr lang="en-US"/>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35013" y="617538"/>
            <a:ext cx="4541837" cy="1190625"/>
          </a:xfrm>
        </p:spPr>
        <p:txBody>
          <a:bodyPr/>
          <a:lstStyle/>
          <a:p>
            <a:pPr>
              <a:defRPr/>
            </a:pPr>
            <a:r>
              <a:rPr lang="en-US" sz="4840" dirty="0">
                <a:solidFill>
                  <a:schemeClr val="tx1"/>
                </a:solidFill>
                <a:latin typeface="Arial Narrow" pitchFamily="34" charset="0"/>
                <a:ea typeface="ＭＳ Ｐゴシック" pitchFamily="34" charset="-128"/>
                <a:cs typeface="Arial Narrow" pitchFamily="34" charset="0"/>
              </a:rPr>
              <a:t>Assessment</a:t>
            </a:r>
          </a:p>
        </p:txBody>
      </p:sp>
      <p:graphicFrame>
        <p:nvGraphicFramePr>
          <p:cNvPr id="5" name="Content Placeholder 4"/>
          <p:cNvGraphicFramePr>
            <a:graphicFrameLocks noGrp="1"/>
          </p:cNvGraphicFramePr>
          <p:nvPr>
            <p:ph idx="1"/>
          </p:nvPr>
        </p:nvGraphicFramePr>
        <p:xfrm>
          <a:off x="857250" y="3511550"/>
          <a:ext cx="8896350" cy="2595880"/>
        </p:xfrm>
        <a:graphic>
          <a:graphicData uri="http://schemas.openxmlformats.org/drawingml/2006/table">
            <a:tbl>
              <a:tblPr firstRow="1" bandRow="1">
                <a:tableStyleId>{5C22544A-7EE6-4342-B048-85BDC9FD1C3A}</a:tableStyleId>
              </a:tblPr>
              <a:tblGrid>
                <a:gridCol w="1779270">
                  <a:extLst>
                    <a:ext uri="{9D8B030D-6E8A-4147-A177-3AD203B41FA5}">
                      <a16:colId xmlns:a16="http://schemas.microsoft.com/office/drawing/2014/main" val="20000"/>
                    </a:ext>
                  </a:extLst>
                </a:gridCol>
                <a:gridCol w="1779270">
                  <a:extLst>
                    <a:ext uri="{9D8B030D-6E8A-4147-A177-3AD203B41FA5}">
                      <a16:colId xmlns:a16="http://schemas.microsoft.com/office/drawing/2014/main" val="20001"/>
                    </a:ext>
                  </a:extLst>
                </a:gridCol>
                <a:gridCol w="1779270">
                  <a:extLst>
                    <a:ext uri="{9D8B030D-6E8A-4147-A177-3AD203B41FA5}">
                      <a16:colId xmlns:a16="http://schemas.microsoft.com/office/drawing/2014/main" val="20002"/>
                    </a:ext>
                  </a:extLst>
                </a:gridCol>
                <a:gridCol w="1779270">
                  <a:extLst>
                    <a:ext uri="{9D8B030D-6E8A-4147-A177-3AD203B41FA5}">
                      <a16:colId xmlns:a16="http://schemas.microsoft.com/office/drawing/2014/main" val="20003"/>
                    </a:ext>
                  </a:extLst>
                </a:gridCol>
                <a:gridCol w="1779270">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pPr algn="ctr"/>
                      <a:r>
                        <a:rPr lang="en-US" dirty="0"/>
                        <a:t>Levels</a:t>
                      </a:r>
                    </a:p>
                  </a:txBody>
                  <a:tcPr/>
                </a:tc>
                <a:tc>
                  <a:txBody>
                    <a:bodyPr/>
                    <a:lstStyle/>
                    <a:p>
                      <a:pPr algn="ctr"/>
                      <a:r>
                        <a:rPr lang="en-US" dirty="0"/>
                        <a:t>Trends</a:t>
                      </a:r>
                    </a:p>
                  </a:txBody>
                  <a:tcPr/>
                </a:tc>
                <a:tc>
                  <a:txBody>
                    <a:bodyPr/>
                    <a:lstStyle/>
                    <a:p>
                      <a:pPr algn="ctr"/>
                      <a:r>
                        <a:rPr lang="en-US" dirty="0"/>
                        <a:t>Comparisons</a:t>
                      </a:r>
                    </a:p>
                  </a:txBody>
                  <a:tcPr/>
                </a:tc>
                <a:tc>
                  <a:txBody>
                    <a:bodyPr/>
                    <a:lstStyle/>
                    <a:p>
                      <a:pPr algn="ctr"/>
                      <a:r>
                        <a:rPr lang="en-US" dirty="0"/>
                        <a:t>Integration</a:t>
                      </a:r>
                    </a:p>
                  </a:txBody>
                  <a:tcPr/>
                </a:tc>
                <a:extLst>
                  <a:ext uri="{0D108BD9-81ED-4DB2-BD59-A6C34878D82A}">
                    <a16:rowId xmlns:a16="http://schemas.microsoft.com/office/drawing/2014/main" val="10000"/>
                  </a:ext>
                </a:extLst>
              </a:tr>
              <a:tr h="370840">
                <a:tc>
                  <a:txBody>
                    <a:bodyPr/>
                    <a:lstStyle/>
                    <a:p>
                      <a:pPr algn="ctr"/>
                      <a:r>
                        <a:rPr lang="en-US" dirty="0"/>
                        <a:t>Reactive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pPr algn="ctr"/>
                      <a:r>
                        <a:rPr lang="en-US" dirty="0"/>
                        <a:t>Early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pPr algn="ctr"/>
                      <a:r>
                        <a:rPr lang="en-US" dirty="0"/>
                        <a:t>Developing</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pPr algn="ctr"/>
                      <a:r>
                        <a:rPr lang="en-US" dirty="0"/>
                        <a:t>Mature</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pPr algn="ctr"/>
                      <a:r>
                        <a:rPr lang="en-US" dirty="0"/>
                        <a:t>Leading</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pPr algn="ctr"/>
                      <a:r>
                        <a:rPr lang="en-US" dirty="0"/>
                        <a:t>Exemplary</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54324" name="TextBox 5"/>
          <p:cNvSpPr txBox="1">
            <a:spLocks noChangeArrowheads="1"/>
          </p:cNvSpPr>
          <p:nvPr/>
        </p:nvSpPr>
        <p:spPr bwMode="auto">
          <a:xfrm>
            <a:off x="1047750" y="2590800"/>
            <a:ext cx="1179513" cy="708025"/>
          </a:xfrm>
          <a:prstGeom prst="rect">
            <a:avLst/>
          </a:prstGeom>
          <a:noFill/>
          <a:ln w="9525">
            <a:noFill/>
            <a:miter lim="800000"/>
            <a:headEnd/>
            <a:tailEnd/>
          </a:ln>
        </p:spPr>
        <p:txBody>
          <a:bodyPr wrap="none">
            <a:spAutoFit/>
          </a:bodyPr>
          <a:lstStyle/>
          <a:p>
            <a:pPr eaLnBrk="0" hangingPunct="0"/>
            <a:r>
              <a:rPr lang="en-US" sz="2000" b="1"/>
              <a:t>Maturity</a:t>
            </a:r>
          </a:p>
          <a:p>
            <a:pPr eaLnBrk="0" hangingPunct="0"/>
            <a:r>
              <a:rPr lang="en-US" sz="2000" b="1"/>
              <a:t>Level</a:t>
            </a:r>
          </a:p>
        </p:txBody>
      </p:sp>
      <p:sp>
        <p:nvSpPr>
          <p:cNvPr id="54325" name="TextBox 6"/>
          <p:cNvSpPr txBox="1">
            <a:spLocks noChangeArrowheads="1"/>
          </p:cNvSpPr>
          <p:nvPr/>
        </p:nvSpPr>
        <p:spPr bwMode="auto">
          <a:xfrm>
            <a:off x="4629150" y="2798763"/>
            <a:ext cx="2170113" cy="400050"/>
          </a:xfrm>
          <a:prstGeom prst="rect">
            <a:avLst/>
          </a:prstGeom>
          <a:noFill/>
          <a:ln w="9525">
            <a:noFill/>
            <a:miter lim="800000"/>
            <a:headEnd/>
            <a:tailEnd/>
          </a:ln>
        </p:spPr>
        <p:txBody>
          <a:bodyPr wrap="none">
            <a:spAutoFit/>
          </a:bodyPr>
          <a:lstStyle/>
          <a:p>
            <a:pPr eaLnBrk="0" hangingPunct="0"/>
            <a:r>
              <a:rPr lang="en-US" sz="2000" b="1"/>
              <a:t>Evaluation Factor</a:t>
            </a:r>
          </a:p>
        </p:txBody>
      </p:sp>
      <p:sp>
        <p:nvSpPr>
          <p:cNvPr id="8" name="TextBox 7"/>
          <p:cNvSpPr txBox="1"/>
          <p:nvPr/>
        </p:nvSpPr>
        <p:spPr>
          <a:xfrm>
            <a:off x="819150" y="1809750"/>
            <a:ext cx="2641600" cy="461963"/>
          </a:xfrm>
          <a:prstGeom prst="rect">
            <a:avLst/>
          </a:prstGeom>
          <a:noFill/>
        </p:spPr>
        <p:txBody>
          <a:bodyPr wrap="none">
            <a:spAutoFit/>
          </a:bodyPr>
          <a:lstStyle/>
          <a:p>
            <a:pPr eaLnBrk="0" hangingPunct="0">
              <a:defRPr/>
            </a:pPr>
            <a:r>
              <a:rPr lang="en-US" b="1" dirty="0">
                <a:latin typeface="+mn-lt"/>
                <a:ea typeface="ＭＳ Ｐゴシック" charset="0"/>
                <a:cs typeface="ＭＳ Ｐゴシック" charset="0"/>
              </a:rPr>
              <a:t>Results (Category 7</a:t>
            </a:r>
            <a:r>
              <a:rPr lang="en-US" dirty="0">
                <a:latin typeface="+mn-lt"/>
                <a:ea typeface="ＭＳ Ｐゴシック" charset="0"/>
                <a:cs typeface="ＭＳ Ｐゴシック"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34963" y="307975"/>
            <a:ext cx="8896350" cy="838200"/>
          </a:xfrm>
        </p:spPr>
        <p:txBody>
          <a:bodyPr/>
          <a:lstStyle/>
          <a:p>
            <a:pPr>
              <a:lnSpc>
                <a:spcPct val="100000"/>
              </a:lnSpc>
              <a:defRPr/>
            </a:pPr>
            <a:r>
              <a:rPr lang="en-US" sz="4840" dirty="0">
                <a:latin typeface="Arial Narrow" pitchFamily="34" charset="0"/>
                <a:ea typeface="ＭＳ Ｐゴシック" pitchFamily="34" charset="-128"/>
                <a:cs typeface="Arial Narrow" pitchFamily="34" charset="0"/>
              </a:rPr>
              <a:t>Assessing Processes</a:t>
            </a:r>
          </a:p>
        </p:txBody>
      </p:sp>
      <p:sp>
        <p:nvSpPr>
          <p:cNvPr id="24579" name="Rectangle 3"/>
          <p:cNvSpPr>
            <a:spLocks noGrp="1" noChangeArrowheads="1"/>
          </p:cNvSpPr>
          <p:nvPr>
            <p:ph idx="1"/>
          </p:nvPr>
        </p:nvSpPr>
        <p:spPr>
          <a:xfrm>
            <a:off x="1327150" y="1176338"/>
            <a:ext cx="8731250" cy="5370512"/>
          </a:xfrm>
        </p:spPr>
        <p:txBody>
          <a:bodyPr/>
          <a:lstStyle/>
          <a:p>
            <a:pPr>
              <a:lnSpc>
                <a:spcPct val="100000"/>
              </a:lnSpc>
              <a:spcBef>
                <a:spcPts val="600"/>
              </a:spcBef>
              <a:buFont typeface="Arial" pitchFamily="34" charset="0"/>
              <a:buChar char="•"/>
              <a:defRPr/>
            </a:pPr>
            <a:r>
              <a:rPr lang="en-US" sz="3200" b="1" i="1" dirty="0"/>
              <a:t>Approach: </a:t>
            </a:r>
            <a:r>
              <a:rPr lang="en-US" sz="3200" dirty="0"/>
              <a:t>How do you accomplish your organization’s work? How systematic are your key processes?</a:t>
            </a:r>
          </a:p>
          <a:p>
            <a:pPr>
              <a:lnSpc>
                <a:spcPct val="100000"/>
              </a:lnSpc>
              <a:spcBef>
                <a:spcPts val="600"/>
              </a:spcBef>
              <a:buFont typeface="Arial" pitchFamily="34" charset="0"/>
              <a:buChar char="•"/>
              <a:defRPr/>
            </a:pPr>
            <a:r>
              <a:rPr lang="en-US" sz="3200" b="1" i="1" dirty="0"/>
              <a:t>Deployment:</a:t>
            </a:r>
            <a:r>
              <a:rPr lang="en-US" sz="3200" i="1" dirty="0"/>
              <a:t> </a:t>
            </a:r>
            <a:r>
              <a:rPr lang="en-US" sz="3200" dirty="0"/>
              <a:t>How consistently are your key processes used?</a:t>
            </a:r>
          </a:p>
          <a:p>
            <a:pPr>
              <a:lnSpc>
                <a:spcPct val="100000"/>
              </a:lnSpc>
              <a:spcBef>
                <a:spcPts val="600"/>
              </a:spcBef>
              <a:buFont typeface="Arial" pitchFamily="34" charset="0"/>
              <a:buChar char="•"/>
              <a:defRPr/>
            </a:pPr>
            <a:r>
              <a:rPr lang="en-US" sz="3200" b="1" i="1" dirty="0"/>
              <a:t>Learning:</a:t>
            </a:r>
            <a:r>
              <a:rPr lang="en-US" sz="3200" i="1" dirty="0"/>
              <a:t> </a:t>
            </a:r>
            <a:r>
              <a:rPr lang="en-US" sz="3200" dirty="0"/>
              <a:t>How well have you evaluated and improved your key processes? How well have improvements been shared?</a:t>
            </a:r>
          </a:p>
          <a:p>
            <a:pPr>
              <a:lnSpc>
                <a:spcPct val="100000"/>
              </a:lnSpc>
              <a:spcBef>
                <a:spcPts val="600"/>
              </a:spcBef>
              <a:buFont typeface="Arial" pitchFamily="34" charset="0"/>
              <a:buChar char="•"/>
              <a:defRPr/>
            </a:pPr>
            <a:r>
              <a:rPr lang="en-US" sz="3200" b="1" i="1" dirty="0"/>
              <a:t>Integration:</a:t>
            </a:r>
            <a:r>
              <a:rPr lang="en-US" sz="3200" i="1" dirty="0"/>
              <a:t> </a:t>
            </a:r>
            <a:r>
              <a:rPr lang="en-US" sz="3200" dirty="0"/>
              <a:t>How well do your processes address organizational needs?</a:t>
            </a:r>
          </a:p>
          <a:p>
            <a:pPr marL="0" indent="0">
              <a:lnSpc>
                <a:spcPct val="100000"/>
              </a:lnSpc>
              <a:spcBef>
                <a:spcPts val="600"/>
              </a:spcBef>
              <a:buFont typeface="Arial" pitchFamily="34" charset="0"/>
              <a:buNone/>
              <a:defRPr/>
            </a:pPr>
            <a:r>
              <a:rPr lang="en-US" sz="3200" i="1" dirty="0">
                <a:ea typeface="ＭＳ Ｐゴシック" pitchFamily="34" charset="-128"/>
              </a:rPr>
              <a:t>Worksheet in Baldrige Excellence Builder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p:cNvPicPr>
          <p:nvPr/>
        </p:nvPicPr>
        <p:blipFill>
          <a:blip r:embed="rId3"/>
          <a:srcRect/>
          <a:stretch>
            <a:fillRect/>
          </a:stretch>
        </p:blipFill>
        <p:spPr bwMode="auto">
          <a:xfrm>
            <a:off x="587375" y="1598613"/>
            <a:ext cx="4043363" cy="1352550"/>
          </a:xfrm>
          <a:prstGeom prst="rect">
            <a:avLst/>
          </a:prstGeom>
          <a:noFill/>
          <a:ln w="9525">
            <a:noFill/>
            <a:miter lim="800000"/>
            <a:headEnd/>
            <a:tailEnd/>
          </a:ln>
        </p:spPr>
      </p:pic>
      <p:pic>
        <p:nvPicPr>
          <p:cNvPr id="58371" name="Picture 2"/>
          <p:cNvPicPr>
            <a:picLocks noChangeAspect="1"/>
          </p:cNvPicPr>
          <p:nvPr/>
        </p:nvPicPr>
        <p:blipFill>
          <a:blip r:embed="rId4"/>
          <a:srcRect/>
          <a:stretch>
            <a:fillRect/>
          </a:stretch>
        </p:blipFill>
        <p:spPr bwMode="auto">
          <a:xfrm>
            <a:off x="4778375" y="1676400"/>
            <a:ext cx="4370388" cy="1079500"/>
          </a:xfrm>
          <a:prstGeom prst="rect">
            <a:avLst/>
          </a:prstGeom>
          <a:noFill/>
          <a:ln w="9525">
            <a:noFill/>
            <a:miter lim="800000"/>
            <a:headEnd/>
            <a:tailEnd/>
          </a:ln>
        </p:spPr>
      </p:pic>
      <p:pic>
        <p:nvPicPr>
          <p:cNvPr id="58372" name="Picture 3"/>
          <p:cNvPicPr>
            <a:picLocks noChangeAspect="1"/>
          </p:cNvPicPr>
          <p:nvPr/>
        </p:nvPicPr>
        <p:blipFill>
          <a:blip r:embed="rId5"/>
          <a:srcRect/>
          <a:stretch>
            <a:fillRect/>
          </a:stretch>
        </p:blipFill>
        <p:spPr bwMode="auto">
          <a:xfrm>
            <a:off x="592138" y="4451350"/>
            <a:ext cx="4371975" cy="941388"/>
          </a:xfrm>
          <a:prstGeom prst="rect">
            <a:avLst/>
          </a:prstGeom>
          <a:noFill/>
          <a:ln w="9525">
            <a:noFill/>
            <a:miter lim="800000"/>
            <a:headEnd/>
            <a:tailEnd/>
          </a:ln>
        </p:spPr>
      </p:pic>
      <p:pic>
        <p:nvPicPr>
          <p:cNvPr id="58373" name="Picture 4"/>
          <p:cNvPicPr>
            <a:picLocks noChangeAspect="1"/>
          </p:cNvPicPr>
          <p:nvPr/>
        </p:nvPicPr>
        <p:blipFill>
          <a:blip r:embed="rId6"/>
          <a:srcRect/>
          <a:stretch>
            <a:fillRect/>
          </a:stretch>
        </p:blipFill>
        <p:spPr bwMode="auto">
          <a:xfrm>
            <a:off x="5505450" y="4451350"/>
            <a:ext cx="4138613" cy="1063625"/>
          </a:xfrm>
          <a:prstGeom prst="rect">
            <a:avLst/>
          </a:prstGeom>
          <a:noFill/>
          <a:ln w="9525">
            <a:noFill/>
            <a:miter lim="800000"/>
            <a:headEnd/>
            <a:tailEnd/>
          </a:ln>
        </p:spPr>
      </p:pic>
      <p:sp>
        <p:nvSpPr>
          <p:cNvPr id="58374" name="Rectangle 2"/>
          <p:cNvSpPr>
            <a:spLocks noChangeArrowheads="1"/>
          </p:cNvSpPr>
          <p:nvPr/>
        </p:nvSpPr>
        <p:spPr bwMode="auto">
          <a:xfrm>
            <a:off x="1979613" y="2930525"/>
            <a:ext cx="1316037" cy="650875"/>
          </a:xfrm>
          <a:prstGeom prst="rect">
            <a:avLst/>
          </a:prstGeom>
          <a:noFill/>
          <a:ln w="9525">
            <a:noFill/>
            <a:miter lim="800000"/>
            <a:headEnd/>
            <a:tailEnd/>
          </a:ln>
        </p:spPr>
        <p:txBody>
          <a:bodyPr lIns="90264" tIns="45132" rIns="90264" bIns="45132"/>
          <a:lstStyle/>
          <a:p>
            <a:pPr defTabSz="1004888" eaLnBrk="0" hangingPunct="0">
              <a:lnSpc>
                <a:spcPts val="3750"/>
              </a:lnSpc>
              <a:spcBef>
                <a:spcPts val="988"/>
              </a:spcBef>
              <a:buSzPct val="50000"/>
            </a:pPr>
            <a:r>
              <a:rPr lang="en-US" sz="2200" b="1">
                <a:latin typeface="Arial Narrow" pitchFamily="34" charset="0"/>
              </a:rPr>
              <a:t>Reactive</a:t>
            </a:r>
          </a:p>
        </p:txBody>
      </p:sp>
      <p:sp>
        <p:nvSpPr>
          <p:cNvPr id="58375" name="Rectangle 2"/>
          <p:cNvSpPr>
            <a:spLocks noChangeArrowheads="1"/>
          </p:cNvSpPr>
          <p:nvPr/>
        </p:nvSpPr>
        <p:spPr bwMode="auto">
          <a:xfrm>
            <a:off x="5608638" y="2814638"/>
            <a:ext cx="2430462" cy="882650"/>
          </a:xfrm>
          <a:prstGeom prst="rect">
            <a:avLst/>
          </a:prstGeom>
          <a:noFill/>
          <a:ln w="9525">
            <a:noFill/>
            <a:miter lim="800000"/>
            <a:headEnd/>
            <a:tailEnd/>
          </a:ln>
        </p:spPr>
        <p:txBody>
          <a:bodyPr lIns="90264" tIns="45132" rIns="90264" bIns="45132"/>
          <a:lstStyle/>
          <a:p>
            <a:pPr defTabSz="1004888" eaLnBrk="0" hangingPunct="0">
              <a:lnSpc>
                <a:spcPts val="3750"/>
              </a:lnSpc>
              <a:spcBef>
                <a:spcPts val="988"/>
              </a:spcBef>
              <a:buSzPct val="50000"/>
            </a:pPr>
            <a:r>
              <a:rPr lang="en-US" sz="2200" b="1">
                <a:latin typeface="Arial Narrow" pitchFamily="34" charset="0"/>
              </a:rPr>
              <a:t>Early / Developing</a:t>
            </a:r>
          </a:p>
        </p:txBody>
      </p:sp>
      <p:sp>
        <p:nvSpPr>
          <p:cNvPr id="58376" name="Rectangle 2"/>
          <p:cNvSpPr>
            <a:spLocks noChangeArrowheads="1"/>
          </p:cNvSpPr>
          <p:nvPr/>
        </p:nvSpPr>
        <p:spPr bwMode="auto">
          <a:xfrm>
            <a:off x="2090738" y="5392738"/>
            <a:ext cx="1376362" cy="650875"/>
          </a:xfrm>
          <a:prstGeom prst="rect">
            <a:avLst/>
          </a:prstGeom>
          <a:noFill/>
          <a:ln w="9525">
            <a:noFill/>
            <a:miter lim="800000"/>
            <a:headEnd/>
            <a:tailEnd/>
          </a:ln>
        </p:spPr>
        <p:txBody>
          <a:bodyPr lIns="90264" tIns="45132" rIns="90264" bIns="45132"/>
          <a:lstStyle/>
          <a:p>
            <a:pPr defTabSz="1004888" eaLnBrk="0" hangingPunct="0">
              <a:lnSpc>
                <a:spcPts val="3750"/>
              </a:lnSpc>
              <a:spcBef>
                <a:spcPts val="988"/>
              </a:spcBef>
              <a:buSzPct val="50000"/>
            </a:pPr>
            <a:r>
              <a:rPr lang="en-US" sz="2200" b="1">
                <a:latin typeface="Arial Narrow" pitchFamily="34" charset="0"/>
              </a:rPr>
              <a:t>Mature</a:t>
            </a:r>
          </a:p>
        </p:txBody>
      </p:sp>
      <p:sp>
        <p:nvSpPr>
          <p:cNvPr id="58377" name="Rectangle 2"/>
          <p:cNvSpPr>
            <a:spLocks noChangeArrowheads="1"/>
          </p:cNvSpPr>
          <p:nvPr/>
        </p:nvSpPr>
        <p:spPr bwMode="auto">
          <a:xfrm>
            <a:off x="5734050" y="5384800"/>
            <a:ext cx="2781300" cy="650875"/>
          </a:xfrm>
          <a:prstGeom prst="rect">
            <a:avLst/>
          </a:prstGeom>
          <a:noFill/>
          <a:ln w="9525">
            <a:noFill/>
            <a:miter lim="800000"/>
            <a:headEnd/>
            <a:tailEnd/>
          </a:ln>
        </p:spPr>
        <p:txBody>
          <a:bodyPr lIns="90264" tIns="45132" rIns="90264" bIns="45132"/>
          <a:lstStyle/>
          <a:p>
            <a:pPr defTabSz="1004888" eaLnBrk="0" hangingPunct="0">
              <a:lnSpc>
                <a:spcPts val="3750"/>
              </a:lnSpc>
              <a:spcBef>
                <a:spcPts val="988"/>
              </a:spcBef>
              <a:buSzPct val="50000"/>
            </a:pPr>
            <a:r>
              <a:rPr lang="en-US" sz="2200" b="1">
                <a:latin typeface="Arial Narrow" pitchFamily="34" charset="0"/>
              </a:rPr>
              <a:t>Leading / Exemplary</a:t>
            </a:r>
          </a:p>
        </p:txBody>
      </p:sp>
      <p:sp>
        <p:nvSpPr>
          <p:cNvPr id="2" name="Title 1">
            <a:extLst>
              <a:ext uri="{FF2B5EF4-FFF2-40B4-BE49-F238E27FC236}">
                <a16:creationId xmlns:a16="http://schemas.microsoft.com/office/drawing/2014/main" id="{A91B3DAD-D4A3-164C-A866-DC1989F943C1}"/>
              </a:ext>
            </a:extLst>
          </p:cNvPr>
          <p:cNvSpPr>
            <a:spLocks noGrp="1"/>
          </p:cNvSpPr>
          <p:nvPr>
            <p:ph type="title" idx="4294967295"/>
          </p:nvPr>
        </p:nvSpPr>
        <p:spPr>
          <a:xfrm>
            <a:off x="1057275" y="552450"/>
            <a:ext cx="8896350" cy="1295400"/>
          </a:xfrm>
        </p:spPr>
        <p:txBody>
          <a:bodyPr/>
          <a:lstStyle/>
          <a:p>
            <a:pPr rtl="0" eaLnBrk="0" fontAlgn="base" hangingPunct="0"/>
            <a:r>
              <a:rPr lang="en-US" sz="4840" b="1" kern="1200" dirty="0">
                <a:solidFill>
                  <a:srgbClr val="000000"/>
                </a:solidFill>
                <a:effectLst/>
                <a:latin typeface="Arial Narrow" panose="020B0604020202020204" pitchFamily="34" charset="0"/>
                <a:ea typeface="ＭＳ Ｐゴシック" panose="020B0600070205080204" pitchFamily="34" charset="-128"/>
                <a:cs typeface="ＭＳ Ｐゴシック" panose="020B0600070205080204" pitchFamily="34" charset="-128"/>
              </a:rPr>
              <a:t>Steps toward Mature Processes</a:t>
            </a:r>
            <a:endParaRPr lang="en-US" dirty="0">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9"/>
          <p:cNvSpPr>
            <a:spLocks noChangeArrowheads="1"/>
          </p:cNvSpPr>
          <p:nvPr/>
        </p:nvSpPr>
        <p:spPr bwMode="auto">
          <a:xfrm>
            <a:off x="4527550" y="703263"/>
            <a:ext cx="2305050" cy="1690687"/>
          </a:xfrm>
          <a:prstGeom prst="rect">
            <a:avLst/>
          </a:prstGeom>
          <a:solidFill>
            <a:schemeClr val="bg1"/>
          </a:solidFill>
          <a:ln>
            <a:noFill/>
          </a:ln>
          <a:extLst/>
        </p:spPr>
        <p:txBody>
          <a:bodyPr lIns="90264" tIns="45132" rIns="90264" bIns="45132"/>
          <a:lstStyle/>
          <a:p>
            <a:pPr eaLnBrk="0" hangingPunct="0">
              <a:defRPr/>
            </a:pPr>
            <a:endParaRPr lang="en-US" sz="2640" dirty="0">
              <a:latin typeface="Times New Roman" charset="0"/>
              <a:ea typeface="ＭＳ Ｐゴシック" charset="0"/>
              <a:cs typeface="ＭＳ Ｐゴシック" charset="0"/>
            </a:endParaRPr>
          </a:p>
        </p:txBody>
      </p:sp>
      <p:pic>
        <p:nvPicPr>
          <p:cNvPr id="60419" name="Picture 1"/>
          <p:cNvPicPr>
            <a:picLocks noChangeAspect="1"/>
          </p:cNvPicPr>
          <p:nvPr/>
        </p:nvPicPr>
        <p:blipFill>
          <a:blip r:embed="rId3"/>
          <a:srcRect/>
          <a:stretch>
            <a:fillRect/>
          </a:stretch>
        </p:blipFill>
        <p:spPr bwMode="auto">
          <a:xfrm>
            <a:off x="419100" y="198438"/>
            <a:ext cx="3271838" cy="2011362"/>
          </a:xfrm>
          <a:prstGeom prst="rect">
            <a:avLst/>
          </a:prstGeom>
          <a:noFill/>
          <a:ln w="9525">
            <a:noFill/>
            <a:miter lim="800000"/>
            <a:headEnd/>
            <a:tailEnd/>
          </a:ln>
        </p:spPr>
      </p:pic>
      <p:pic>
        <p:nvPicPr>
          <p:cNvPr id="60420" name="Picture 2"/>
          <p:cNvPicPr>
            <a:picLocks noChangeAspect="1"/>
          </p:cNvPicPr>
          <p:nvPr/>
        </p:nvPicPr>
        <p:blipFill>
          <a:blip r:embed="rId4"/>
          <a:srcRect/>
          <a:stretch>
            <a:fillRect/>
          </a:stretch>
        </p:blipFill>
        <p:spPr bwMode="auto">
          <a:xfrm>
            <a:off x="3798888" y="198438"/>
            <a:ext cx="3054350" cy="2514600"/>
          </a:xfrm>
          <a:prstGeom prst="rect">
            <a:avLst/>
          </a:prstGeom>
          <a:noFill/>
          <a:ln w="9525">
            <a:noFill/>
            <a:miter lim="800000"/>
            <a:headEnd/>
            <a:tailEnd/>
          </a:ln>
        </p:spPr>
      </p:pic>
      <p:pic>
        <p:nvPicPr>
          <p:cNvPr id="60421" name="Picture 3"/>
          <p:cNvPicPr>
            <a:picLocks noChangeAspect="1"/>
          </p:cNvPicPr>
          <p:nvPr/>
        </p:nvPicPr>
        <p:blipFill>
          <a:blip r:embed="rId5"/>
          <a:srcRect/>
          <a:stretch>
            <a:fillRect/>
          </a:stretch>
        </p:blipFill>
        <p:spPr bwMode="auto">
          <a:xfrm>
            <a:off x="84138" y="3048000"/>
            <a:ext cx="2903537" cy="2312988"/>
          </a:xfrm>
          <a:prstGeom prst="rect">
            <a:avLst/>
          </a:prstGeom>
          <a:noFill/>
          <a:ln w="9525">
            <a:noFill/>
            <a:miter lim="800000"/>
            <a:headEnd/>
            <a:tailEnd/>
          </a:ln>
        </p:spPr>
      </p:pic>
      <p:pic>
        <p:nvPicPr>
          <p:cNvPr id="60422" name="Picture 4"/>
          <p:cNvPicPr>
            <a:picLocks noChangeAspect="1"/>
          </p:cNvPicPr>
          <p:nvPr/>
        </p:nvPicPr>
        <p:blipFill>
          <a:blip r:embed="rId6"/>
          <a:srcRect/>
          <a:stretch>
            <a:fillRect/>
          </a:stretch>
        </p:blipFill>
        <p:spPr bwMode="auto">
          <a:xfrm>
            <a:off x="3352800" y="3048000"/>
            <a:ext cx="3033713" cy="2414588"/>
          </a:xfrm>
          <a:prstGeom prst="rect">
            <a:avLst/>
          </a:prstGeom>
          <a:noFill/>
          <a:ln w="9525">
            <a:noFill/>
            <a:miter lim="800000"/>
            <a:headEnd/>
            <a:tailEnd/>
          </a:ln>
        </p:spPr>
      </p:pic>
      <p:pic>
        <p:nvPicPr>
          <p:cNvPr id="60423" name="Picture 5"/>
          <p:cNvPicPr>
            <a:picLocks noChangeAspect="1"/>
          </p:cNvPicPr>
          <p:nvPr/>
        </p:nvPicPr>
        <p:blipFill>
          <a:blip r:embed="rId7"/>
          <a:srcRect/>
          <a:stretch>
            <a:fillRect/>
          </a:stretch>
        </p:blipFill>
        <p:spPr bwMode="auto">
          <a:xfrm>
            <a:off x="6745288" y="2963863"/>
            <a:ext cx="3062287" cy="2616200"/>
          </a:xfrm>
          <a:prstGeom prst="rect">
            <a:avLst/>
          </a:prstGeom>
          <a:noFill/>
          <a:ln w="9525">
            <a:noFill/>
            <a:miter lim="800000"/>
            <a:headEnd/>
            <a:tailEnd/>
          </a:ln>
        </p:spPr>
      </p:pic>
      <p:sp>
        <p:nvSpPr>
          <p:cNvPr id="2" name="Title 1">
            <a:extLst>
              <a:ext uri="{FF2B5EF4-FFF2-40B4-BE49-F238E27FC236}">
                <a16:creationId xmlns:a16="http://schemas.microsoft.com/office/drawing/2014/main" id="{786D6F7C-16EA-DE4D-9344-56BE54F92BA8}"/>
              </a:ext>
            </a:extLst>
          </p:cNvPr>
          <p:cNvSpPr>
            <a:spLocks noGrp="1"/>
          </p:cNvSpPr>
          <p:nvPr>
            <p:ph type="title"/>
          </p:nvPr>
        </p:nvSpPr>
        <p:spPr>
          <a:xfrm>
            <a:off x="2836333" y="5797550"/>
            <a:ext cx="8896350" cy="1295400"/>
          </a:xfrm>
        </p:spPr>
        <p:txBody>
          <a:bodyPr/>
          <a:lstStyle/>
          <a:p>
            <a:pPr rtl="0" eaLnBrk="0" fontAlgn="base" hangingPunct="0"/>
            <a:r>
              <a:rPr lang="en-US" sz="3960" b="1" kern="1200" dirty="0">
                <a:solidFill>
                  <a:srgbClr val="000000"/>
                </a:solidFill>
                <a:effectLst/>
                <a:latin typeface="Arial Narrow" panose="020B0604020202020204" pitchFamily="34" charset="0"/>
                <a:ea typeface="ＭＳ Ｐゴシック" panose="020B0600070205080204" pitchFamily="34" charset="-128"/>
                <a:cs typeface="ＭＳ Ｐゴシック" panose="020B0600070205080204" pitchFamily="34" charset="-128"/>
              </a:rPr>
              <a:t>From Fighting Fires to Innovation:</a:t>
            </a:r>
            <a:endParaRPr lang="en-US" dirty="0">
              <a:effectLst/>
            </a:endParaRPr>
          </a:p>
          <a:p>
            <a:pPr rtl="0" eaLnBrk="0" fontAlgn="base" hangingPunct="0"/>
            <a:r>
              <a:rPr lang="en-US" sz="3960" b="1" kern="1200" dirty="0">
                <a:solidFill>
                  <a:srgbClr val="000000"/>
                </a:solidFill>
                <a:effectLst/>
                <a:latin typeface="Arial Narrow" panose="020B0604020202020204" pitchFamily="34" charset="0"/>
                <a:ea typeface="ＭＳ Ｐゴシック" panose="020B0600070205080204" pitchFamily="34" charset="-128"/>
                <a:cs typeface="ＭＳ Ｐゴシック" panose="020B0600070205080204" pitchFamily="34" charset="-128"/>
              </a:rPr>
              <a:t>An Analogy for Learning</a:t>
            </a:r>
            <a:endParaRPr lang="en-US" dirty="0">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9900" y="701675"/>
            <a:ext cx="8896350" cy="838200"/>
          </a:xfrm>
        </p:spPr>
        <p:txBody>
          <a:bodyPr/>
          <a:lstStyle/>
          <a:p>
            <a:pPr>
              <a:lnSpc>
                <a:spcPct val="100000"/>
              </a:lnSpc>
              <a:defRPr/>
            </a:pPr>
            <a:r>
              <a:rPr lang="en-US" sz="4840" dirty="0">
                <a:latin typeface="Arial Narrow" pitchFamily="34" charset="0"/>
                <a:ea typeface="ＭＳ Ｐゴシック" pitchFamily="34" charset="-128"/>
                <a:cs typeface="Arial Narrow" pitchFamily="34" charset="0"/>
              </a:rPr>
              <a:t>Assessing Results</a:t>
            </a:r>
          </a:p>
        </p:txBody>
      </p:sp>
      <p:sp>
        <p:nvSpPr>
          <p:cNvPr id="62466" name="Rectangle 3"/>
          <p:cNvSpPr>
            <a:spLocks noGrp="1" noChangeArrowheads="1"/>
          </p:cNvSpPr>
          <p:nvPr>
            <p:ph idx="1"/>
          </p:nvPr>
        </p:nvSpPr>
        <p:spPr>
          <a:xfrm>
            <a:off x="1125538" y="1855788"/>
            <a:ext cx="8550275" cy="4860925"/>
          </a:xfrm>
        </p:spPr>
        <p:txBody>
          <a:bodyPr/>
          <a:lstStyle/>
          <a:p>
            <a:r>
              <a:rPr lang="en-US" sz="3200" b="1" i="1">
                <a:ea typeface="ＭＳ Ｐゴシック" pitchFamily="34" charset="-128"/>
              </a:rPr>
              <a:t>Levels:</a:t>
            </a:r>
            <a:r>
              <a:rPr lang="en-US" sz="3200" i="1">
                <a:ea typeface="ＭＳ Ｐゴシック" pitchFamily="34" charset="-128"/>
              </a:rPr>
              <a:t> </a:t>
            </a:r>
            <a:r>
              <a:rPr lang="en-US" sz="3200">
                <a:ea typeface="ＭＳ Ｐゴシック" pitchFamily="34" charset="-128"/>
              </a:rPr>
              <a:t>What is your current performance?</a:t>
            </a:r>
          </a:p>
          <a:p>
            <a:r>
              <a:rPr lang="en-US" sz="3200" b="1" i="1">
                <a:ea typeface="ＭＳ Ｐゴシック" pitchFamily="34" charset="-128"/>
              </a:rPr>
              <a:t>Trends: </a:t>
            </a:r>
            <a:r>
              <a:rPr lang="en-US" sz="3200">
                <a:ea typeface="ＭＳ Ｐゴシック" pitchFamily="34" charset="-128"/>
              </a:rPr>
              <a:t>Are the results improving, staying the same, or getting worse?</a:t>
            </a:r>
          </a:p>
          <a:p>
            <a:r>
              <a:rPr lang="en-US" sz="3200" b="1" i="1">
                <a:ea typeface="ＭＳ Ｐゴシック" pitchFamily="34" charset="-128"/>
              </a:rPr>
              <a:t>Comparisons:</a:t>
            </a:r>
            <a:r>
              <a:rPr lang="en-US" sz="3200" i="1">
                <a:ea typeface="ＭＳ Ｐゴシック" pitchFamily="34" charset="-128"/>
              </a:rPr>
              <a:t> </a:t>
            </a:r>
            <a:r>
              <a:rPr lang="en-US" sz="3200">
                <a:ea typeface="ＭＳ Ｐゴシック" pitchFamily="34" charset="-128"/>
              </a:rPr>
              <a:t>How does your performance compare with others?</a:t>
            </a:r>
          </a:p>
          <a:p>
            <a:r>
              <a:rPr lang="en-US" sz="3200" b="1" i="1">
                <a:ea typeface="ＭＳ Ｐゴシック" pitchFamily="34" charset="-128"/>
              </a:rPr>
              <a:t>Integration:</a:t>
            </a:r>
            <a:r>
              <a:rPr lang="en-US" sz="3200" i="1">
                <a:ea typeface="ＭＳ Ｐゴシック" pitchFamily="34" charset="-128"/>
              </a:rPr>
              <a:t> </a:t>
            </a:r>
            <a:r>
              <a:rPr lang="en-US" sz="3200">
                <a:ea typeface="ＭＳ Ｐゴシック" pitchFamily="34" charset="-128"/>
              </a:rPr>
              <a:t>Are you tracking </a:t>
            </a:r>
            <a:r>
              <a:rPr lang="en-US" sz="3200" u="sng">
                <a:ea typeface="ＭＳ Ｐゴシック" pitchFamily="34" charset="-128"/>
              </a:rPr>
              <a:t>important</a:t>
            </a:r>
            <a:r>
              <a:rPr lang="en-US" sz="3200">
                <a:ea typeface="ＭＳ Ｐゴシック" pitchFamily="34" charset="-128"/>
              </a:rPr>
              <a:t> results? Are you using the results in decision making?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9900" y="701675"/>
            <a:ext cx="8896350" cy="612775"/>
          </a:xfrm>
        </p:spPr>
        <p:txBody>
          <a:bodyPr/>
          <a:lstStyle/>
          <a:p>
            <a:pPr>
              <a:lnSpc>
                <a:spcPct val="100000"/>
              </a:lnSpc>
              <a:defRPr/>
            </a:pPr>
            <a:r>
              <a:rPr lang="en-US" sz="4840" dirty="0">
                <a:latin typeface="Arial Narrow" pitchFamily="34" charset="0"/>
                <a:ea typeface="ＭＳ Ｐゴシック" pitchFamily="34" charset="-128"/>
                <a:cs typeface="Arial Narrow" pitchFamily="34" charset="0"/>
              </a:rPr>
              <a:t>Cybersecurity Excellence Builder, Framework Crosswalk (in Cybersecurity Excellence Builder)</a:t>
            </a:r>
          </a:p>
        </p:txBody>
      </p:sp>
      <p:sp>
        <p:nvSpPr>
          <p:cNvPr id="24579" name="Rectangle 3"/>
          <p:cNvSpPr>
            <a:spLocks noGrp="1" noChangeArrowheads="1"/>
          </p:cNvSpPr>
          <p:nvPr>
            <p:ph idx="1"/>
          </p:nvPr>
        </p:nvSpPr>
        <p:spPr>
          <a:xfrm>
            <a:off x="1125538" y="2332038"/>
            <a:ext cx="8550275" cy="4860925"/>
          </a:xfrm>
        </p:spPr>
        <p:txBody>
          <a:bodyPr/>
          <a:lstStyle/>
          <a:p>
            <a:pPr>
              <a:buFont typeface="Arial" pitchFamily="34" charset="0"/>
              <a:buChar char="•"/>
              <a:defRPr/>
            </a:pPr>
            <a:r>
              <a:rPr lang="en-US" sz="3200" b="1" i="1" dirty="0"/>
              <a:t>From Cybersecurity Excellence Builder, Categories and Items to Framework Functions and Categories</a:t>
            </a:r>
            <a:endParaRPr lang="en-US" sz="3200" dirty="0"/>
          </a:p>
          <a:p>
            <a:pPr>
              <a:buFont typeface="Arial" pitchFamily="34" charset="0"/>
              <a:buChar char="•"/>
              <a:defRPr/>
            </a:pPr>
            <a:r>
              <a:rPr lang="en-US" sz="3200" b="1" i="1" dirty="0"/>
              <a:t>Within Framework, from Functions to Categories, to Sub-categories, to Informative References</a:t>
            </a:r>
            <a:endParaRPr lang="en-US" sz="3200" dirty="0"/>
          </a:p>
          <a:p>
            <a:pPr>
              <a:buFont typeface="Arial" pitchFamily="34" charset="0"/>
              <a:buChar char="•"/>
              <a:defRPr/>
            </a:pPr>
            <a:r>
              <a:rPr lang="en-US" sz="3200" b="1" i="1" dirty="0"/>
              <a:t>Informative References include NIST 800, COBIT, ISA, ISO/IEC, CIS CIC detailed references</a:t>
            </a:r>
            <a:endParaRPr lang="en-US" sz="3200" dirty="0"/>
          </a:p>
          <a:p>
            <a:pPr marL="0" indent="0">
              <a:buFont typeface="Arial" pitchFamily="34" charset="0"/>
              <a:buNone/>
              <a:defRPr/>
            </a:pPr>
            <a:endParaRPr lang="en-US" sz="3200" dirty="0">
              <a:ea typeface="ＭＳ Ｐゴシック"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idx="1"/>
          </p:nvPr>
        </p:nvSpPr>
        <p:spPr>
          <a:xfrm>
            <a:off x="1242919" y="1679669"/>
            <a:ext cx="8132950" cy="5230719"/>
          </a:xfrm>
        </p:spPr>
        <p:txBody>
          <a:bodyPr/>
          <a:lstStyle/>
          <a:p>
            <a:pPr marL="0" indent="0">
              <a:lnSpc>
                <a:spcPct val="100000"/>
              </a:lnSpc>
            </a:pPr>
            <a:r>
              <a:rPr lang="en-US" sz="4000" dirty="0">
                <a:ea typeface="ＭＳ Ｐゴシック" pitchFamily="34" charset="-128"/>
              </a:rPr>
              <a:t>Yahoo (3 billion)</a:t>
            </a:r>
          </a:p>
          <a:p>
            <a:pPr marL="0" indent="0">
              <a:lnSpc>
                <a:spcPct val="100000"/>
              </a:lnSpc>
            </a:pPr>
            <a:r>
              <a:rPr lang="en-US" sz="4000" dirty="0">
                <a:ea typeface="ＭＳ Ｐゴシック" pitchFamily="34" charset="-128"/>
              </a:rPr>
              <a:t>Equifax (148 million)</a:t>
            </a:r>
          </a:p>
          <a:p>
            <a:pPr marL="0" indent="0">
              <a:lnSpc>
                <a:spcPct val="100000"/>
              </a:lnSpc>
            </a:pPr>
            <a:r>
              <a:rPr lang="en-US" sz="4000" dirty="0">
                <a:ea typeface="ＭＳ Ｐゴシック" pitchFamily="34" charset="-128"/>
              </a:rPr>
              <a:t>eBay (145 million)</a:t>
            </a:r>
          </a:p>
          <a:p>
            <a:pPr marL="0" indent="0">
              <a:lnSpc>
                <a:spcPct val="100000"/>
              </a:lnSpc>
            </a:pPr>
            <a:r>
              <a:rPr lang="en-US" sz="4000" dirty="0">
                <a:ea typeface="ＭＳ Ｐゴシック" pitchFamily="34" charset="-128"/>
              </a:rPr>
              <a:t>OPM (22 million)</a:t>
            </a:r>
          </a:p>
          <a:p>
            <a:pPr marL="0" indent="0">
              <a:lnSpc>
                <a:spcPct val="100000"/>
              </a:lnSpc>
            </a:pPr>
            <a:r>
              <a:rPr lang="en-US" sz="4000" dirty="0">
                <a:ea typeface="ＭＳ Ｐゴシック" pitchFamily="34" charset="-128"/>
              </a:rPr>
              <a:t>Facebook (? billion)</a:t>
            </a:r>
          </a:p>
          <a:p>
            <a:pPr marL="0" indent="0">
              <a:lnSpc>
                <a:spcPct val="100000"/>
              </a:lnSpc>
              <a:buFont typeface="Arial" charset="0"/>
              <a:buNone/>
            </a:pPr>
            <a:r>
              <a:rPr lang="en-US" i="1" dirty="0">
                <a:ea typeface="ＭＳ Ｐゴシック" pitchFamily="34" charset="-128"/>
              </a:rPr>
              <a:t>Don’t make this list</a:t>
            </a:r>
          </a:p>
        </p:txBody>
      </p:sp>
      <p:sp>
        <p:nvSpPr>
          <p:cNvPr id="2" name="Title 1">
            <a:extLst>
              <a:ext uri="{FF2B5EF4-FFF2-40B4-BE49-F238E27FC236}">
                <a16:creationId xmlns:a16="http://schemas.microsoft.com/office/drawing/2014/main" id="{1F5A3CB4-7080-9F4F-AC77-CBA23B443851}"/>
              </a:ext>
            </a:extLst>
          </p:cNvPr>
          <p:cNvSpPr>
            <a:spLocks noGrp="1"/>
          </p:cNvSpPr>
          <p:nvPr>
            <p:ph type="title"/>
          </p:nvPr>
        </p:nvSpPr>
        <p:spPr>
          <a:xfrm>
            <a:off x="1007534" y="671016"/>
            <a:ext cx="8896350" cy="1295400"/>
          </a:xfrm>
        </p:spPr>
        <p:txBody>
          <a:bodyPr/>
          <a:lstStyle/>
          <a:p>
            <a:r>
              <a:rPr lang="en-US" sz="4400" b="1" dirty="0">
                <a:solidFill>
                  <a:schemeClr val="tx2"/>
                </a:solidFill>
                <a:effectLst/>
                <a:latin typeface="Arial Narrow"/>
                <a:ea typeface="ＭＳ Ｐゴシック" pitchFamily="-107" charset="-128"/>
                <a:cs typeface="Arial Narrow"/>
              </a:rPr>
              <a:t>Cybersecurity Data Breaches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1" name="Group 13"/>
          <p:cNvGrpSpPr>
            <a:grpSpLocks/>
          </p:cNvGrpSpPr>
          <p:nvPr/>
        </p:nvGrpSpPr>
        <p:grpSpPr bwMode="auto">
          <a:xfrm>
            <a:off x="0" y="-7938"/>
            <a:ext cx="10058400" cy="7875588"/>
            <a:chOff x="-3175" y="-7938"/>
            <a:chExt cx="10058069" cy="7875461"/>
          </a:xfrm>
        </p:grpSpPr>
        <p:grpSp>
          <p:nvGrpSpPr>
            <p:cNvPr id="66565" name="Group 16"/>
            <p:cNvGrpSpPr>
              <a:grpSpLocks/>
            </p:cNvGrpSpPr>
            <p:nvPr/>
          </p:nvGrpSpPr>
          <p:grpSpPr bwMode="auto">
            <a:xfrm>
              <a:off x="-3175" y="-7938"/>
              <a:ext cx="10058069" cy="7875461"/>
              <a:chOff x="-3876" y="-8640"/>
              <a:chExt cx="10058400" cy="7876841"/>
            </a:xfrm>
          </p:grpSpPr>
          <p:pic>
            <p:nvPicPr>
              <p:cNvPr id="66567" name="Picture 14" descr="shutterstock_40118065#5D201C_cmyk.ai"/>
              <p:cNvPicPr>
                <a:picLocks noChangeAspect="1"/>
              </p:cNvPicPr>
              <p:nvPr/>
            </p:nvPicPr>
            <p:blipFill>
              <a:blip r:embed="rId3"/>
              <a:srcRect/>
              <a:stretch>
                <a:fillRect/>
              </a:stretch>
            </p:blipFill>
            <p:spPr bwMode="auto">
              <a:xfrm>
                <a:off x="-3876" y="5430261"/>
                <a:ext cx="10058400" cy="2437940"/>
              </a:xfrm>
              <a:prstGeom prst="rect">
                <a:avLst/>
              </a:prstGeom>
              <a:noFill/>
              <a:ln w="9525">
                <a:noFill/>
                <a:miter lim="800000"/>
                <a:headEnd/>
                <a:tailEnd/>
              </a:ln>
            </p:spPr>
          </p:pic>
          <p:sp>
            <p:nvSpPr>
              <p:cNvPr id="66568" name="Text Box 12"/>
              <p:cNvSpPr txBox="1">
                <a:spLocks noChangeArrowheads="1"/>
              </p:cNvSpPr>
              <p:nvPr/>
            </p:nvSpPr>
            <p:spPr bwMode="auto">
              <a:xfrm>
                <a:off x="26288" y="7442803"/>
                <a:ext cx="4387994" cy="246106"/>
              </a:xfrm>
              <a:prstGeom prst="rect">
                <a:avLst/>
              </a:prstGeom>
              <a:noFill/>
              <a:ln w="9525">
                <a:noFill/>
                <a:miter lim="800000"/>
                <a:headEnd/>
                <a:tailEnd/>
              </a:ln>
            </p:spPr>
            <p:txBody>
              <a:bodyPr>
                <a:spAutoFit/>
              </a:bodyPr>
              <a:lstStyle/>
              <a:p>
                <a:pPr eaLnBrk="0" hangingPunct="0"/>
                <a:r>
                  <a:rPr lang="en-US" sz="1000">
                    <a:solidFill>
                      <a:schemeClr val="bg1"/>
                    </a:solidFill>
                    <a:latin typeface="Arial" charset="0"/>
                  </a:rPr>
                  <a:t>Baldrige Performance Excellence Program | www.nist.gov/baldrige</a:t>
                </a:r>
              </a:p>
            </p:txBody>
          </p:sp>
          <p:pic>
            <p:nvPicPr>
              <p:cNvPr id="66569" name="Picture 15" descr="top"/>
              <p:cNvPicPr>
                <a:picLocks noChangeAspect="1"/>
              </p:cNvPicPr>
              <p:nvPr/>
            </p:nvPicPr>
            <p:blipFill>
              <a:blip r:embed="rId4"/>
              <a:srcRect/>
              <a:stretch>
                <a:fillRect/>
              </a:stretch>
            </p:blipFill>
            <p:spPr bwMode="auto">
              <a:xfrm>
                <a:off x="7341819" y="-8640"/>
                <a:ext cx="2712704" cy="1219200"/>
              </a:xfrm>
              <a:prstGeom prst="rect">
                <a:avLst/>
              </a:prstGeom>
              <a:noFill/>
              <a:ln w="9525">
                <a:noFill/>
                <a:miter lim="800000"/>
                <a:headEnd/>
                <a:tailEnd/>
              </a:ln>
            </p:spPr>
          </p:pic>
        </p:grpSp>
        <p:pic>
          <p:nvPicPr>
            <p:cNvPr id="66566" name="nistident_flright_vec.eps" descr="/Users/louannross/Desktop/Design Center/Art Folder/Logo Folder/N/ New Identifiers 11.09.07/nistident_flright_vec.eps"/>
            <p:cNvPicPr>
              <a:picLocks noChangeAspect="1"/>
            </p:cNvPicPr>
            <p:nvPr/>
          </p:nvPicPr>
          <p:blipFill>
            <a:blip r:embed="rId5"/>
            <a:srcRect/>
            <a:stretch>
              <a:fillRect/>
            </a:stretch>
          </p:blipFill>
          <p:spPr bwMode="auto">
            <a:xfrm>
              <a:off x="8972550" y="7277100"/>
              <a:ext cx="933450" cy="412750"/>
            </a:xfrm>
            <a:prstGeom prst="rect">
              <a:avLst/>
            </a:prstGeom>
            <a:noFill/>
            <a:ln w="9525">
              <a:noFill/>
              <a:miter lim="800000"/>
              <a:headEnd/>
              <a:tailEnd/>
            </a:ln>
          </p:spPr>
        </p:pic>
      </p:grpSp>
      <p:sp>
        <p:nvSpPr>
          <p:cNvPr id="19460" name="Content Placeholder 2"/>
          <p:cNvSpPr txBox="1">
            <a:spLocks/>
          </p:cNvSpPr>
          <p:nvPr/>
        </p:nvSpPr>
        <p:spPr bwMode="auto">
          <a:xfrm>
            <a:off x="1236663" y="1311275"/>
            <a:ext cx="8042275" cy="6018213"/>
          </a:xfrm>
          <a:prstGeom prst="rect">
            <a:avLst/>
          </a:prstGeom>
          <a:noFill/>
          <a:ln>
            <a:noFill/>
          </a:ln>
          <a:extLst>
            <a:ext uri="{909E8E84-426E-40dd-AFC4-6F175D3DCCD1}"/>
            <a:ext uri="{91240B29-F687-4f45-9708-019B960494DF}"/>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571500" indent="-571500" eaLnBrk="0" hangingPunct="0">
              <a:spcBef>
                <a:spcPts val="600"/>
              </a:spcBef>
              <a:buSzPct val="100000"/>
              <a:buFont typeface="Arial" pitchFamily="34" charset="0"/>
              <a:buChar char="•"/>
              <a:defRPr/>
            </a:pPr>
            <a:r>
              <a:rPr lang="en-US" sz="2800" i="1" dirty="0">
                <a:latin typeface="+mj-lt"/>
              </a:rPr>
              <a:t>Baldrige Cybersecurity Excellence Builder https://www.nist.gov/sites/default/files/documents/2017/04/03/baldrige-cybersecurity-excellence-builder-v1.0.pdf</a:t>
            </a:r>
            <a:endParaRPr lang="en-US" sz="2800" dirty="0">
              <a:latin typeface="+mj-lt"/>
            </a:endParaRPr>
          </a:p>
          <a:p>
            <a:pPr marL="571500" indent="-571500" eaLnBrk="0" hangingPunct="0">
              <a:spcBef>
                <a:spcPts val="600"/>
              </a:spcBef>
              <a:buSzPct val="100000"/>
              <a:buFont typeface="Arial" pitchFamily="34" charset="0"/>
              <a:buChar char="•"/>
              <a:defRPr/>
            </a:pPr>
            <a:r>
              <a:rPr lang="en-US" sz="2800" i="1" dirty="0">
                <a:latin typeface="+mj-lt"/>
              </a:rPr>
              <a:t>NIST Cybersecurity Framework (V1.1 Draft 2) </a:t>
            </a:r>
            <a:r>
              <a:rPr lang="en-US" sz="2800" dirty="0">
                <a:latin typeface="+mj-lt"/>
              </a:rPr>
              <a:t>https://www.nist.gov/sites/default/files/documents/2017/12/05/draft-2_framework-v1-1_without-markup.pdf </a:t>
            </a:r>
          </a:p>
          <a:p>
            <a:pPr marL="571500" indent="-571500" eaLnBrk="0" hangingPunct="0">
              <a:spcBef>
                <a:spcPts val="600"/>
              </a:spcBef>
              <a:buSzPct val="100000"/>
              <a:buFont typeface="Arial" pitchFamily="34" charset="0"/>
              <a:buChar char="•"/>
              <a:defRPr/>
            </a:pPr>
            <a:r>
              <a:rPr lang="en-US" sz="2800" dirty="0">
                <a:latin typeface="+mj-lt"/>
              </a:rPr>
              <a:t>NIST Baldrige Program https://www.nist.gov/baldrige</a:t>
            </a:r>
          </a:p>
          <a:p>
            <a:pPr marL="571500" indent="-571500" eaLnBrk="0" hangingPunct="0">
              <a:spcBef>
                <a:spcPts val="600"/>
              </a:spcBef>
              <a:buSzPct val="100000"/>
              <a:buFont typeface="Arial" pitchFamily="34" charset="0"/>
              <a:buChar char="•"/>
              <a:defRPr/>
            </a:pPr>
            <a:r>
              <a:rPr lang="en-US" sz="2800" dirty="0">
                <a:latin typeface="+mj-lt"/>
              </a:rPr>
              <a:t>NIST Cybersecurity https://www.nist.gov/topics/cybersecurity</a:t>
            </a:r>
          </a:p>
          <a:p>
            <a:pPr marL="0" indent="0" eaLnBrk="0" hangingPunct="0">
              <a:spcBef>
                <a:spcPts val="600"/>
              </a:spcBef>
              <a:buSzPct val="100000"/>
              <a:defRPr/>
            </a:pPr>
            <a:endParaRPr lang="en-US" sz="3200" dirty="0">
              <a:latin typeface="Arial Narrow" charset="0"/>
            </a:endParaRPr>
          </a:p>
        </p:txBody>
      </p:sp>
      <p:pic>
        <p:nvPicPr>
          <p:cNvPr id="66564" name="Baldrige_Program_Logo_2010.whitebkgd.eps" descr="\\localhost\Users\rossl\Desktop\Design Center\2014 New Logo\Final\All black no white\2014_Baldrige_Program_Logo.png"/>
          <p:cNvPicPr>
            <a:picLocks noChangeAspect="1"/>
          </p:cNvPicPr>
          <p:nvPr/>
        </p:nvPicPr>
        <p:blipFill>
          <a:blip r:embed="rId6" r:link="rId7"/>
          <a:srcRect/>
          <a:stretch>
            <a:fillRect/>
          </a:stretch>
        </p:blipFill>
        <p:spPr bwMode="auto">
          <a:xfrm>
            <a:off x="144463" y="6594475"/>
            <a:ext cx="2084387" cy="892175"/>
          </a:xfrm>
          <a:prstGeom prst="rect">
            <a:avLst/>
          </a:prstGeom>
          <a:noFill/>
          <a:ln w="9525">
            <a:noFill/>
            <a:miter lim="800000"/>
            <a:headEnd/>
            <a:tailEnd/>
          </a:ln>
        </p:spPr>
      </p:pic>
      <p:sp>
        <p:nvSpPr>
          <p:cNvPr id="2" name="Title 1">
            <a:extLst>
              <a:ext uri="{FF2B5EF4-FFF2-40B4-BE49-F238E27FC236}">
                <a16:creationId xmlns:a16="http://schemas.microsoft.com/office/drawing/2014/main" id="{97A6420D-6189-2F45-A636-9D32D14DC71B}"/>
              </a:ext>
            </a:extLst>
          </p:cNvPr>
          <p:cNvSpPr>
            <a:spLocks noGrp="1"/>
          </p:cNvSpPr>
          <p:nvPr>
            <p:ph type="title"/>
          </p:nvPr>
        </p:nvSpPr>
        <p:spPr>
          <a:xfrm>
            <a:off x="646568" y="601565"/>
            <a:ext cx="8896350" cy="1295400"/>
          </a:xfrm>
        </p:spPr>
        <p:txBody>
          <a:bodyPr/>
          <a:lstStyle/>
          <a:p>
            <a:pPr rtl="0" eaLnBrk="0" fontAlgn="base" hangingPunct="0"/>
            <a:r>
              <a:rPr lang="en-US" sz="4400" b="1" kern="1200" dirty="0">
                <a:solidFill>
                  <a:srgbClr val="000000"/>
                </a:solidFill>
                <a:effectLst/>
                <a:latin typeface="Arial" panose="020B0604020202020204" pitchFamily="34" charset="0"/>
                <a:ea typeface="ＭＳ Ｐゴシック" panose="020B0600070205080204" pitchFamily="34" charset="-128"/>
                <a:cs typeface="Arial" panose="020B0604020202020204" pitchFamily="34" charset="0"/>
              </a:rPr>
              <a:t>For more information</a:t>
            </a:r>
            <a:endParaRPr lang="en-US" dirty="0">
              <a:effectLst/>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idx="1"/>
          </p:nvPr>
        </p:nvSpPr>
        <p:spPr>
          <a:xfrm>
            <a:off x="1049867" y="1945249"/>
            <a:ext cx="8283575" cy="6118225"/>
          </a:xfrm>
        </p:spPr>
        <p:txBody>
          <a:bodyPr/>
          <a:lstStyle/>
          <a:p>
            <a:pPr marL="0" indent="0">
              <a:lnSpc>
                <a:spcPct val="100000"/>
              </a:lnSpc>
            </a:pPr>
            <a:r>
              <a:rPr lang="en-US" sz="4000" dirty="0">
                <a:ea typeface="ＭＳ Ｐゴシック" pitchFamily="34" charset="-128"/>
              </a:rPr>
              <a:t>Atlanta</a:t>
            </a:r>
          </a:p>
          <a:p>
            <a:pPr marL="0" indent="0">
              <a:lnSpc>
                <a:spcPct val="100000"/>
              </a:lnSpc>
            </a:pPr>
            <a:r>
              <a:rPr lang="en-US" sz="4000" dirty="0">
                <a:ea typeface="ＭＳ Ｐゴシック" pitchFamily="34" charset="-128"/>
              </a:rPr>
              <a:t>Baltimore</a:t>
            </a:r>
          </a:p>
          <a:p>
            <a:pPr marL="0" indent="0">
              <a:lnSpc>
                <a:spcPct val="100000"/>
              </a:lnSpc>
            </a:pPr>
            <a:r>
              <a:rPr lang="en-US" sz="4000" dirty="0">
                <a:ea typeface="ＭＳ Ｐゴシック" pitchFamily="34" charset="-128"/>
              </a:rPr>
              <a:t>Albany</a:t>
            </a:r>
          </a:p>
          <a:p>
            <a:pPr marL="0" indent="0">
              <a:lnSpc>
                <a:spcPct val="100000"/>
              </a:lnSpc>
              <a:buFont typeface="Arial" charset="0"/>
              <a:buNone/>
            </a:pPr>
            <a:r>
              <a:rPr lang="en-US" i="1" dirty="0">
                <a:ea typeface="ＭＳ Ｐゴシック" pitchFamily="34" charset="-128"/>
              </a:rPr>
              <a:t>Don’t make this list</a:t>
            </a:r>
          </a:p>
        </p:txBody>
      </p:sp>
      <p:sp>
        <p:nvSpPr>
          <p:cNvPr id="2" name="Title 1">
            <a:extLst>
              <a:ext uri="{FF2B5EF4-FFF2-40B4-BE49-F238E27FC236}">
                <a16:creationId xmlns:a16="http://schemas.microsoft.com/office/drawing/2014/main" id="{1D53181E-9066-B24E-8C00-D630C191BC12}"/>
              </a:ext>
            </a:extLst>
          </p:cNvPr>
          <p:cNvSpPr>
            <a:spLocks noGrp="1"/>
          </p:cNvSpPr>
          <p:nvPr>
            <p:ph type="title"/>
          </p:nvPr>
        </p:nvSpPr>
        <p:spPr>
          <a:xfrm>
            <a:off x="922867" y="649849"/>
            <a:ext cx="8896350" cy="1295400"/>
          </a:xfrm>
        </p:spPr>
        <p:txBody>
          <a:bodyPr/>
          <a:lstStyle/>
          <a:p>
            <a:pPr rtl="0" eaLnBrk="0" fontAlgn="base" hangingPunct="0"/>
            <a:r>
              <a:rPr lang="en-US" sz="4400" b="1" kern="1200" dirty="0">
                <a:solidFill>
                  <a:srgbClr val="000000"/>
                </a:solidFill>
                <a:effectLst/>
                <a:latin typeface="Arial Narrow" panose="020B0604020202020204" pitchFamily="34" charset="0"/>
                <a:ea typeface="ＭＳ Ｐゴシック" panose="020B0600070205080204" pitchFamily="34" charset="-128"/>
                <a:cs typeface="Arial" panose="020B0604020202020204" pitchFamily="34" charset="0"/>
              </a:rPr>
              <a:t>Cybersecurity Ransomware</a:t>
            </a:r>
            <a:endParaRPr lang="en-US" dirty="0">
              <a:effectLst/>
            </a:endParaRPr>
          </a:p>
        </p:txBody>
      </p:sp>
    </p:spTree>
    <p:extLst>
      <p:ext uri="{BB962C8B-B14F-4D97-AF65-F5344CB8AC3E}">
        <p14:creationId xmlns:p14="http://schemas.microsoft.com/office/powerpoint/2010/main" val="408807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251460" y="183888"/>
            <a:ext cx="9304020" cy="838200"/>
          </a:xfrm>
        </p:spPr>
        <p:txBody>
          <a:bodyPr/>
          <a:lstStyle/>
          <a:p>
            <a:r>
              <a:rPr lang="en-US" sz="3520" dirty="0">
                <a:solidFill>
                  <a:srgbClr val="595959"/>
                </a:solidFill>
              </a:rPr>
              <a:t>NIST Cybersecurity Framework Components</a:t>
            </a:r>
          </a:p>
        </p:txBody>
      </p:sp>
      <p:sp>
        <p:nvSpPr>
          <p:cNvPr id="12" name="Slide Number Placeholder 4"/>
          <p:cNvSpPr>
            <a:spLocks noGrp="1"/>
          </p:cNvSpPr>
          <p:nvPr>
            <p:ph type="sldNum" sz="quarter" idx="4294967295"/>
          </p:nvPr>
        </p:nvSpPr>
        <p:spPr>
          <a:xfrm>
            <a:off x="7208520" y="7106286"/>
            <a:ext cx="2346960" cy="401638"/>
          </a:xfrm>
        </p:spPr>
        <p:txBody>
          <a:bodyPr/>
          <a:lstStyle/>
          <a:p>
            <a:pPr defTabSz="1005840" fontAlgn="auto">
              <a:spcBef>
                <a:spcPts val="0"/>
              </a:spcBef>
              <a:spcAft>
                <a:spcPts val="0"/>
              </a:spcAft>
            </a:pPr>
            <a:fld id="{C90B5FB4-1AE6-4CC4-B374-7CA8E5916470}" type="slidenum">
              <a:rPr lang="en-US" sz="1980" kern="0">
                <a:solidFill>
                  <a:prstClr val="black">
                    <a:tint val="75000"/>
                  </a:prstClr>
                </a:solidFill>
                <a:latin typeface="Times New Roman" charset="0"/>
                <a:ea typeface="ＭＳ Ｐゴシック" charset="0"/>
              </a:rPr>
              <a:pPr defTabSz="1005840" fontAlgn="auto">
                <a:spcBef>
                  <a:spcPts val="0"/>
                </a:spcBef>
                <a:spcAft>
                  <a:spcPts val="0"/>
                </a:spcAft>
              </a:pPr>
              <a:t>5</a:t>
            </a:fld>
            <a:endParaRPr lang="en-US" sz="1980" kern="0" dirty="0">
              <a:solidFill>
                <a:prstClr val="black">
                  <a:tint val="75000"/>
                </a:prstClr>
              </a:solidFill>
              <a:latin typeface="Times New Roman" charset="0"/>
              <a:ea typeface="ＭＳ Ｐゴシック" charset="0"/>
            </a:endParaRPr>
          </a:p>
        </p:txBody>
      </p:sp>
      <p:sp>
        <p:nvSpPr>
          <p:cNvPr id="25" name="Rounded Rectangle 7">
            <a:extLst>
              <a:ext uri="{FF2B5EF4-FFF2-40B4-BE49-F238E27FC236}">
                <a16:creationId xmlns:a16="http://schemas.microsoft.com/office/drawing/2014/main" id="{1D0FB7FD-3566-4590-B171-36EEADFB31E0}"/>
              </a:ext>
            </a:extLst>
          </p:cNvPr>
          <p:cNvSpPr/>
          <p:nvPr/>
        </p:nvSpPr>
        <p:spPr>
          <a:xfrm>
            <a:off x="2281905" y="5563228"/>
            <a:ext cx="5569651" cy="1764073"/>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b"/>
          <a:lstStyle/>
          <a:p>
            <a:pPr marL="185103" lvl="2" algn="ctr" defTabSz="1005840" fontAlgn="auto">
              <a:spcBef>
                <a:spcPts val="0"/>
              </a:spcBef>
              <a:spcAft>
                <a:spcPts val="0"/>
              </a:spcAft>
              <a:defRPr/>
            </a:pPr>
            <a:r>
              <a:rPr lang="en-US" sz="1980" kern="0" dirty="0">
                <a:solidFill>
                  <a:srgbClr val="595959"/>
                </a:solidFill>
                <a:latin typeface="Arial"/>
                <a:ea typeface="ＭＳ Ｐゴシック" charset="0"/>
                <a:cs typeface="Arial"/>
              </a:rPr>
              <a:t>Describes how cybersecurity </a:t>
            </a:r>
            <a:br>
              <a:rPr lang="en-US" sz="1980" kern="0" dirty="0">
                <a:solidFill>
                  <a:srgbClr val="595959"/>
                </a:solidFill>
                <a:latin typeface="Arial"/>
                <a:ea typeface="ＭＳ Ｐゴシック" charset="0"/>
                <a:cs typeface="Arial"/>
              </a:rPr>
            </a:br>
            <a:r>
              <a:rPr lang="en-US" sz="1980" kern="0" dirty="0">
                <a:solidFill>
                  <a:srgbClr val="595959"/>
                </a:solidFill>
                <a:latin typeface="Arial"/>
                <a:ea typeface="ＭＳ Ｐゴシック" charset="0"/>
                <a:cs typeface="Arial"/>
              </a:rPr>
              <a:t>risk is managed by an organization </a:t>
            </a:r>
            <a:br>
              <a:rPr lang="en-US" sz="1980" kern="0" dirty="0">
                <a:solidFill>
                  <a:srgbClr val="595959"/>
                </a:solidFill>
                <a:latin typeface="Arial"/>
                <a:ea typeface="ＭＳ Ｐゴシック" charset="0"/>
                <a:cs typeface="Arial"/>
              </a:rPr>
            </a:br>
            <a:r>
              <a:rPr lang="en-US" sz="1980" kern="0" dirty="0">
                <a:solidFill>
                  <a:srgbClr val="595959"/>
                </a:solidFill>
                <a:latin typeface="Arial"/>
                <a:ea typeface="ＭＳ Ｐゴシック" charset="0"/>
                <a:cs typeface="Arial"/>
              </a:rPr>
              <a:t>and to what degree the risk management practices exhibit key characteristics</a:t>
            </a:r>
          </a:p>
        </p:txBody>
      </p:sp>
      <p:sp>
        <p:nvSpPr>
          <p:cNvPr id="26" name="Rounded Rectangle 8">
            <a:extLst>
              <a:ext uri="{FF2B5EF4-FFF2-40B4-BE49-F238E27FC236}">
                <a16:creationId xmlns:a16="http://schemas.microsoft.com/office/drawing/2014/main" id="{4A0F1317-6D12-40C3-A1A5-7C59BD6D3399}"/>
              </a:ext>
            </a:extLst>
          </p:cNvPr>
          <p:cNvSpPr/>
          <p:nvPr/>
        </p:nvSpPr>
        <p:spPr>
          <a:xfrm>
            <a:off x="115942" y="1432636"/>
            <a:ext cx="4271875" cy="3114717"/>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61119" lvl="2" defTabSz="1005840" fontAlgn="auto">
              <a:spcBef>
                <a:spcPts val="0"/>
              </a:spcBef>
              <a:spcAft>
                <a:spcPts val="0"/>
              </a:spcAft>
              <a:defRPr/>
            </a:pPr>
            <a:r>
              <a:rPr lang="en-US" sz="1980" kern="0" dirty="0">
                <a:solidFill>
                  <a:srgbClr val="595959"/>
                </a:solidFill>
                <a:latin typeface="Arial"/>
                <a:ea typeface="ＭＳ Ｐゴシック" charset="0"/>
                <a:cs typeface="Arial"/>
              </a:rPr>
              <a:t>Aligns industry standards and best practices to the Framework Core in a particular implementation scenario</a:t>
            </a:r>
          </a:p>
          <a:p>
            <a:pPr marL="61119" lvl="2" defTabSz="1005840" fontAlgn="auto">
              <a:spcBef>
                <a:spcPts val="0"/>
              </a:spcBef>
              <a:spcAft>
                <a:spcPts val="0"/>
              </a:spcAft>
              <a:defRPr/>
            </a:pPr>
            <a:endParaRPr lang="en-US" sz="1980" kern="0" dirty="0">
              <a:solidFill>
                <a:srgbClr val="595959"/>
              </a:solidFill>
              <a:latin typeface="Arial"/>
              <a:ea typeface="ＭＳ Ｐゴシック" charset="0"/>
              <a:cs typeface="Arial"/>
            </a:endParaRPr>
          </a:p>
          <a:p>
            <a:pPr marL="0" lvl="2" defTabSz="997109" fontAlgn="auto">
              <a:spcBef>
                <a:spcPts val="0"/>
              </a:spcBef>
              <a:spcAft>
                <a:spcPts val="0"/>
              </a:spcAft>
              <a:defRPr/>
            </a:pPr>
            <a:r>
              <a:rPr lang="en-US" sz="1980" kern="0" dirty="0">
                <a:solidFill>
                  <a:srgbClr val="595959"/>
                </a:solidFill>
                <a:latin typeface="Arial"/>
                <a:ea typeface="ＭＳ Ｐゴシック" charset="0"/>
                <a:cs typeface="Arial"/>
              </a:rPr>
              <a:t>Supports prioritization and measurement while </a:t>
            </a:r>
            <a:br>
              <a:rPr lang="en-US" sz="1980" kern="0" dirty="0">
                <a:solidFill>
                  <a:srgbClr val="595959"/>
                </a:solidFill>
                <a:latin typeface="Arial"/>
                <a:ea typeface="ＭＳ Ｐゴシック" charset="0"/>
                <a:cs typeface="Arial"/>
              </a:rPr>
            </a:br>
            <a:r>
              <a:rPr lang="en-US" sz="1980" kern="0" dirty="0">
                <a:solidFill>
                  <a:srgbClr val="595959"/>
                </a:solidFill>
                <a:latin typeface="Arial"/>
                <a:ea typeface="ＭＳ Ｐゴシック" charset="0"/>
                <a:cs typeface="Arial"/>
              </a:rPr>
              <a:t>factoring in business </a:t>
            </a:r>
            <a:br>
              <a:rPr lang="en-US" sz="1980" kern="0" dirty="0">
                <a:solidFill>
                  <a:srgbClr val="595959"/>
                </a:solidFill>
                <a:latin typeface="Arial"/>
                <a:ea typeface="ＭＳ Ｐゴシック" charset="0"/>
                <a:cs typeface="Arial"/>
              </a:rPr>
            </a:br>
            <a:r>
              <a:rPr lang="en-US" sz="1980" kern="0" dirty="0">
                <a:solidFill>
                  <a:srgbClr val="595959"/>
                </a:solidFill>
                <a:latin typeface="Arial"/>
                <a:ea typeface="ＭＳ Ｐゴシック" charset="0"/>
                <a:cs typeface="Arial"/>
              </a:rPr>
              <a:t>needs</a:t>
            </a:r>
          </a:p>
        </p:txBody>
      </p:sp>
      <p:sp>
        <p:nvSpPr>
          <p:cNvPr id="27" name="Rounded Rectangle 9">
            <a:extLst>
              <a:ext uri="{FF2B5EF4-FFF2-40B4-BE49-F238E27FC236}">
                <a16:creationId xmlns:a16="http://schemas.microsoft.com/office/drawing/2014/main" id="{1B0B1DB0-3DE1-4C4D-A01C-EF7F73CACC24}"/>
              </a:ext>
            </a:extLst>
          </p:cNvPr>
          <p:cNvSpPr/>
          <p:nvPr/>
        </p:nvSpPr>
        <p:spPr>
          <a:xfrm>
            <a:off x="5667201" y="1432636"/>
            <a:ext cx="4280747" cy="3114717"/>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246222" lvl="2" indent="-246222" algn="r" defTabSz="1005840" fontAlgn="auto">
              <a:spcBef>
                <a:spcPts val="0"/>
              </a:spcBef>
              <a:spcAft>
                <a:spcPts val="0"/>
              </a:spcAft>
              <a:defRPr/>
            </a:pPr>
            <a:r>
              <a:rPr lang="en-US" sz="1980" kern="0" dirty="0">
                <a:solidFill>
                  <a:srgbClr val="595959"/>
                </a:solidFill>
                <a:latin typeface="Arial"/>
                <a:ea typeface="ＭＳ Ｐゴシック" charset="0"/>
                <a:cs typeface="Arial"/>
              </a:rPr>
              <a:t>Cybersecurity activities and informative references, organized around particular outcomes </a:t>
            </a:r>
          </a:p>
          <a:p>
            <a:pPr marL="61119" lvl="2" algn="r" defTabSz="1005840" fontAlgn="auto">
              <a:spcBef>
                <a:spcPts val="0"/>
              </a:spcBef>
              <a:spcAft>
                <a:spcPts val="0"/>
              </a:spcAft>
              <a:defRPr/>
            </a:pPr>
            <a:endParaRPr lang="en-US" sz="1980" kern="0" dirty="0">
              <a:solidFill>
                <a:srgbClr val="595959"/>
              </a:solidFill>
              <a:latin typeface="Arial"/>
              <a:ea typeface="ＭＳ Ｐゴシック" charset="0"/>
              <a:cs typeface="Arial"/>
            </a:endParaRPr>
          </a:p>
          <a:p>
            <a:pPr marL="944722" lvl="2" algn="r" defTabSz="997109" fontAlgn="auto">
              <a:spcBef>
                <a:spcPts val="0"/>
              </a:spcBef>
              <a:spcAft>
                <a:spcPts val="0"/>
              </a:spcAft>
              <a:defRPr/>
            </a:pPr>
            <a:r>
              <a:rPr lang="en-US" sz="1980" kern="0" dirty="0">
                <a:solidFill>
                  <a:srgbClr val="595959"/>
                </a:solidFill>
                <a:latin typeface="Arial"/>
                <a:ea typeface="ＭＳ Ｐゴシック" charset="0"/>
                <a:cs typeface="Arial"/>
              </a:rPr>
              <a:t>Enables communication of cyber risk across an organization </a:t>
            </a:r>
          </a:p>
        </p:txBody>
      </p:sp>
      <p:graphicFrame>
        <p:nvGraphicFramePr>
          <p:cNvPr id="28" name="Content Placeholder 4">
            <a:extLst>
              <a:ext uri="{FF2B5EF4-FFF2-40B4-BE49-F238E27FC236}">
                <a16:creationId xmlns:a16="http://schemas.microsoft.com/office/drawing/2014/main" id="{5BA989ED-301D-48F9-B7BD-C363E55E741E}"/>
              </a:ext>
            </a:extLst>
          </p:cNvPr>
          <p:cNvGraphicFramePr>
            <a:graphicFrameLocks/>
          </p:cNvGraphicFramePr>
          <p:nvPr>
            <p:extLst/>
          </p:nvPr>
        </p:nvGraphicFramePr>
        <p:xfrm>
          <a:off x="828426" y="1942341"/>
          <a:ext cx="8351143" cy="4238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429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938" y="83962"/>
            <a:ext cx="9304020" cy="838200"/>
          </a:xfrm>
        </p:spPr>
        <p:txBody>
          <a:bodyPr/>
          <a:lstStyle/>
          <a:p>
            <a:r>
              <a:rPr lang="en-US" sz="3520" dirty="0"/>
              <a:t>Cybersecurity Framework Core</a:t>
            </a:r>
            <a:endParaRPr lang="en-US" sz="2200" b="0" i="1" dirty="0"/>
          </a:p>
        </p:txBody>
      </p:sp>
      <p:sp>
        <p:nvSpPr>
          <p:cNvPr id="16" name="Slide Number Placeholder 4"/>
          <p:cNvSpPr>
            <a:spLocks noGrp="1"/>
          </p:cNvSpPr>
          <p:nvPr>
            <p:ph type="sldNum" sz="quarter" idx="4294967295"/>
          </p:nvPr>
        </p:nvSpPr>
        <p:spPr>
          <a:xfrm>
            <a:off x="7208520" y="7106286"/>
            <a:ext cx="2346960" cy="401638"/>
          </a:xfrm>
        </p:spPr>
        <p:txBody>
          <a:bodyPr/>
          <a:lstStyle/>
          <a:p>
            <a:pPr defTabSz="1005840" fontAlgn="auto">
              <a:spcBef>
                <a:spcPts val="0"/>
              </a:spcBef>
              <a:spcAft>
                <a:spcPts val="0"/>
              </a:spcAft>
            </a:pPr>
            <a:fld id="{C90B5FB4-1AE6-4CC4-B374-7CA8E5916470}" type="slidenum">
              <a:rPr lang="en-US" sz="1980" kern="0">
                <a:solidFill>
                  <a:prstClr val="black">
                    <a:tint val="75000"/>
                  </a:prstClr>
                </a:solidFill>
                <a:latin typeface="Times New Roman" charset="0"/>
                <a:ea typeface="ＭＳ Ｐゴシック" charset="0"/>
              </a:rPr>
              <a:pPr defTabSz="1005840" fontAlgn="auto">
                <a:spcBef>
                  <a:spcPts val="0"/>
                </a:spcBef>
                <a:spcAft>
                  <a:spcPts val="0"/>
                </a:spcAft>
              </a:pPr>
              <a:t>6</a:t>
            </a:fld>
            <a:endParaRPr lang="en-US" sz="1980" kern="0" dirty="0">
              <a:solidFill>
                <a:prstClr val="black">
                  <a:tint val="75000"/>
                </a:prstClr>
              </a:solidFill>
              <a:latin typeface="Times New Roman" charset="0"/>
              <a:ea typeface="ＭＳ Ｐゴシック" charset="0"/>
            </a:endParaRPr>
          </a:p>
        </p:txBody>
      </p:sp>
      <p:pic>
        <p:nvPicPr>
          <p:cNvPr id="5" name="Content Placeholder 3">
            <a:extLst>
              <a:ext uri="{FF2B5EF4-FFF2-40B4-BE49-F238E27FC236}">
                <a16:creationId xmlns:a16="http://schemas.microsoft.com/office/drawing/2014/main" id="{A52D7A5B-3335-47DA-BAE5-B52C059F71E8}"/>
              </a:ext>
            </a:extLst>
          </p:cNvPr>
          <p:cNvPicPr>
            <a:picLocks noGrp="1" noChangeAspect="1"/>
          </p:cNvPicPr>
          <p:nvPr>
            <p:ph idx="1"/>
          </p:nvPr>
        </p:nvPicPr>
        <p:blipFill>
          <a:blip r:embed="rId3"/>
          <a:srcRect/>
          <a:stretch>
            <a:fillRect/>
          </a:stretch>
        </p:blipFill>
        <p:spPr>
          <a:xfrm>
            <a:off x="3160198" y="1965255"/>
            <a:ext cx="3323767" cy="3108960"/>
          </a:xfrm>
        </p:spPr>
      </p:pic>
      <p:sp>
        <p:nvSpPr>
          <p:cNvPr id="2" name="TextBox 1">
            <a:extLst>
              <a:ext uri="{FF2B5EF4-FFF2-40B4-BE49-F238E27FC236}">
                <a16:creationId xmlns:a16="http://schemas.microsoft.com/office/drawing/2014/main" id="{8A5084E5-0817-40D9-AC43-69478AEB374E}"/>
              </a:ext>
            </a:extLst>
          </p:cNvPr>
          <p:cNvSpPr txBox="1"/>
          <p:nvPr/>
        </p:nvSpPr>
        <p:spPr>
          <a:xfrm>
            <a:off x="6029979" y="2114859"/>
            <a:ext cx="3299791" cy="769441"/>
          </a:xfrm>
          <a:prstGeom prst="rect">
            <a:avLst/>
          </a:prstGeom>
          <a:noFill/>
        </p:spPr>
        <p:txBody>
          <a:bodyPr wrap="square" rtlCol="0">
            <a:spAutoFit/>
          </a:bodyPr>
          <a:lstStyle/>
          <a:p>
            <a:pPr eaLnBrk="0" hangingPunct="0"/>
            <a:r>
              <a:rPr lang="en-US" sz="2200" dirty="0">
                <a:solidFill>
                  <a:srgbClr val="000000"/>
                </a:solidFill>
                <a:latin typeface="Arial Narrow"/>
                <a:ea typeface="ＭＳ Ｐゴシック" charset="0"/>
              </a:rPr>
              <a:t>What processes and assets need protection?</a:t>
            </a:r>
          </a:p>
        </p:txBody>
      </p:sp>
      <p:sp>
        <p:nvSpPr>
          <p:cNvPr id="8" name="TextBox 7">
            <a:extLst>
              <a:ext uri="{FF2B5EF4-FFF2-40B4-BE49-F238E27FC236}">
                <a16:creationId xmlns:a16="http://schemas.microsoft.com/office/drawing/2014/main" id="{55D83BA3-3619-44A4-BAC2-F041C018E32E}"/>
              </a:ext>
            </a:extLst>
          </p:cNvPr>
          <p:cNvSpPr txBox="1"/>
          <p:nvPr/>
        </p:nvSpPr>
        <p:spPr>
          <a:xfrm>
            <a:off x="6142383" y="3659183"/>
            <a:ext cx="3299791" cy="769441"/>
          </a:xfrm>
          <a:prstGeom prst="rect">
            <a:avLst/>
          </a:prstGeom>
          <a:noFill/>
        </p:spPr>
        <p:txBody>
          <a:bodyPr wrap="square" rtlCol="0">
            <a:spAutoFit/>
          </a:bodyPr>
          <a:lstStyle/>
          <a:p>
            <a:pPr eaLnBrk="0" hangingPunct="0"/>
            <a:r>
              <a:rPr lang="en-US" sz="2200" dirty="0">
                <a:solidFill>
                  <a:srgbClr val="000000"/>
                </a:solidFill>
                <a:latin typeface="Arial Narrow"/>
                <a:ea typeface="ＭＳ Ｐゴシック" charset="0"/>
              </a:rPr>
              <a:t>What safeguards are available?</a:t>
            </a:r>
          </a:p>
        </p:txBody>
      </p:sp>
      <p:sp>
        <p:nvSpPr>
          <p:cNvPr id="9" name="TextBox 8">
            <a:extLst>
              <a:ext uri="{FF2B5EF4-FFF2-40B4-BE49-F238E27FC236}">
                <a16:creationId xmlns:a16="http://schemas.microsoft.com/office/drawing/2014/main" id="{5355B90C-2F51-434F-AB17-8BD9D979A718}"/>
              </a:ext>
            </a:extLst>
          </p:cNvPr>
          <p:cNvSpPr txBox="1"/>
          <p:nvPr/>
        </p:nvSpPr>
        <p:spPr>
          <a:xfrm>
            <a:off x="3126658" y="4985723"/>
            <a:ext cx="2769706" cy="769441"/>
          </a:xfrm>
          <a:prstGeom prst="rect">
            <a:avLst/>
          </a:prstGeom>
          <a:noFill/>
        </p:spPr>
        <p:txBody>
          <a:bodyPr wrap="square" rtlCol="0">
            <a:spAutoFit/>
          </a:bodyPr>
          <a:lstStyle/>
          <a:p>
            <a:pPr eaLnBrk="0" hangingPunct="0"/>
            <a:r>
              <a:rPr lang="en-US" sz="2200" dirty="0">
                <a:solidFill>
                  <a:srgbClr val="000000"/>
                </a:solidFill>
                <a:latin typeface="Arial Narrow"/>
                <a:ea typeface="ＭＳ Ｐゴシック" charset="0"/>
              </a:rPr>
              <a:t>What techniques can identify incidents?</a:t>
            </a:r>
          </a:p>
        </p:txBody>
      </p:sp>
      <p:sp>
        <p:nvSpPr>
          <p:cNvPr id="10" name="TextBox 9">
            <a:extLst>
              <a:ext uri="{FF2B5EF4-FFF2-40B4-BE49-F238E27FC236}">
                <a16:creationId xmlns:a16="http://schemas.microsoft.com/office/drawing/2014/main" id="{F6908680-FEBF-4BF1-A859-DB97DCEB786A}"/>
              </a:ext>
            </a:extLst>
          </p:cNvPr>
          <p:cNvSpPr txBox="1"/>
          <p:nvPr/>
        </p:nvSpPr>
        <p:spPr>
          <a:xfrm>
            <a:off x="1139335" y="3575393"/>
            <a:ext cx="2623931" cy="1107996"/>
          </a:xfrm>
          <a:prstGeom prst="rect">
            <a:avLst/>
          </a:prstGeom>
          <a:noFill/>
        </p:spPr>
        <p:txBody>
          <a:bodyPr wrap="square" rtlCol="0">
            <a:spAutoFit/>
          </a:bodyPr>
          <a:lstStyle/>
          <a:p>
            <a:pPr eaLnBrk="0" hangingPunct="0"/>
            <a:r>
              <a:rPr lang="en-US" sz="2200" dirty="0">
                <a:solidFill>
                  <a:srgbClr val="000000"/>
                </a:solidFill>
                <a:latin typeface="Arial Narrow"/>
                <a:ea typeface="ＭＳ Ｐゴシック" charset="0"/>
              </a:rPr>
              <a:t>What techniques can contain the impacts of incidents?</a:t>
            </a:r>
          </a:p>
        </p:txBody>
      </p:sp>
      <p:sp>
        <p:nvSpPr>
          <p:cNvPr id="12" name="TextBox 11">
            <a:extLst>
              <a:ext uri="{FF2B5EF4-FFF2-40B4-BE49-F238E27FC236}">
                <a16:creationId xmlns:a16="http://schemas.microsoft.com/office/drawing/2014/main" id="{DBB8CBE2-E6FB-4B23-B1FD-E19FFDB8870F}"/>
              </a:ext>
            </a:extLst>
          </p:cNvPr>
          <p:cNvSpPr txBox="1"/>
          <p:nvPr/>
        </p:nvSpPr>
        <p:spPr>
          <a:xfrm>
            <a:off x="1251423" y="2261102"/>
            <a:ext cx="2611176" cy="769441"/>
          </a:xfrm>
          <a:prstGeom prst="rect">
            <a:avLst/>
          </a:prstGeom>
          <a:noFill/>
        </p:spPr>
        <p:txBody>
          <a:bodyPr wrap="square" rtlCol="0">
            <a:spAutoFit/>
          </a:bodyPr>
          <a:lstStyle/>
          <a:p>
            <a:pPr eaLnBrk="0" hangingPunct="0"/>
            <a:r>
              <a:rPr lang="en-US" sz="2200" dirty="0">
                <a:solidFill>
                  <a:srgbClr val="000000"/>
                </a:solidFill>
                <a:latin typeface="Arial Narrow"/>
                <a:ea typeface="ＭＳ Ｐゴシック" charset="0"/>
              </a:rPr>
              <a:t>What techniques can restore capabilities?</a:t>
            </a:r>
          </a:p>
        </p:txBody>
      </p:sp>
    </p:spTree>
    <p:extLst>
      <p:ext uri="{BB962C8B-B14F-4D97-AF65-F5344CB8AC3E}">
        <p14:creationId xmlns:p14="http://schemas.microsoft.com/office/powerpoint/2010/main" val="2831564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428750" y="254000"/>
            <a:ext cx="6381750" cy="1295400"/>
          </a:xfrm>
        </p:spPr>
        <p:txBody>
          <a:bodyPr/>
          <a:lstStyle/>
          <a:p>
            <a:r>
              <a:rPr lang="en-US" dirty="0">
                <a:latin typeface="Arial Narrow" pitchFamily="34" charset="0"/>
                <a:ea typeface="ＭＳ Ｐゴシック" pitchFamily="34" charset="-128"/>
                <a:cs typeface="Arial Narrow" pitchFamily="34" charset="0"/>
              </a:rPr>
              <a:t>Cybersecurity Framework</a:t>
            </a:r>
          </a:p>
        </p:txBody>
      </p:sp>
      <p:pic>
        <p:nvPicPr>
          <p:cNvPr id="23554" name="Content Placeholder 5"/>
          <p:cNvPicPr>
            <a:picLocks noGrp="1" noChangeAspect="1"/>
          </p:cNvPicPr>
          <p:nvPr>
            <p:ph idx="1"/>
          </p:nvPr>
        </p:nvPicPr>
        <p:blipFill>
          <a:blip r:embed="rId3"/>
          <a:srcRect/>
          <a:stretch>
            <a:fillRect/>
          </a:stretch>
        </p:blipFill>
        <p:spPr>
          <a:xfrm>
            <a:off x="1511300" y="1435100"/>
            <a:ext cx="6127750" cy="588327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a:latin typeface="Arial Narrow" pitchFamily="34" charset="0"/>
                <a:ea typeface="ＭＳ Ｐゴシック" pitchFamily="34" charset="-128"/>
                <a:cs typeface="Arial Narrow" pitchFamily="34" charset="0"/>
              </a:rPr>
              <a:t>NIST Malcolm Baldrige National Quality Award</a:t>
            </a:r>
          </a:p>
        </p:txBody>
      </p:sp>
      <p:sp>
        <p:nvSpPr>
          <p:cNvPr id="3" name="Content Placeholder 2"/>
          <p:cNvSpPr>
            <a:spLocks noGrp="1"/>
          </p:cNvSpPr>
          <p:nvPr>
            <p:ph idx="1"/>
          </p:nvPr>
        </p:nvSpPr>
        <p:spPr/>
        <p:txBody>
          <a:bodyPr/>
          <a:lstStyle/>
          <a:p>
            <a:pPr marL="0" indent="0">
              <a:buFont typeface="Arial" pitchFamily="34" charset="0"/>
              <a:buNone/>
              <a:defRPr/>
            </a:pPr>
            <a:r>
              <a:rPr lang="en-US" dirty="0"/>
              <a:t>Presidential Award for Organizational Performance Excellence</a:t>
            </a:r>
          </a:p>
          <a:p>
            <a:pPr>
              <a:buFont typeface="Arial" pitchFamily="34" charset="0"/>
              <a:buChar char="•"/>
              <a:defRPr/>
            </a:pPr>
            <a:r>
              <a:rPr lang="en-US" dirty="0"/>
              <a:t>Signed into Law 1987 (Manufacturing / Quality)</a:t>
            </a:r>
          </a:p>
          <a:p>
            <a:pPr>
              <a:buFont typeface="Arial" pitchFamily="34" charset="0"/>
              <a:buChar char="•"/>
              <a:defRPr/>
            </a:pPr>
            <a:r>
              <a:rPr lang="en-US" dirty="0"/>
              <a:t>Amendments</a:t>
            </a:r>
          </a:p>
          <a:p>
            <a:pPr marL="1203325" lvl="1" indent="-571500">
              <a:buFont typeface="Arial" panose="020B0604020202020204" pitchFamily="34" charset="0"/>
              <a:buChar char="•"/>
              <a:defRPr/>
            </a:pPr>
            <a:r>
              <a:rPr lang="en-US" dirty="0"/>
              <a:t>Health Care</a:t>
            </a:r>
          </a:p>
          <a:p>
            <a:pPr marL="1203325" lvl="1" indent="-571500">
              <a:buFont typeface="Arial" panose="020B0604020202020204" pitchFamily="34" charset="0"/>
              <a:buChar char="•"/>
              <a:defRPr/>
            </a:pPr>
            <a:r>
              <a:rPr lang="en-US" dirty="0"/>
              <a:t>Education</a:t>
            </a:r>
          </a:p>
          <a:p>
            <a:pPr marL="1203325" lvl="1" indent="-571500">
              <a:buFont typeface="Arial" panose="020B0604020202020204" pitchFamily="34" charset="0"/>
              <a:buChar char="•"/>
              <a:defRPr/>
            </a:pPr>
            <a:r>
              <a:rPr lang="en-US" dirty="0"/>
              <a:t>Non Profit and Government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9100" y="419100"/>
            <a:ext cx="7975600" cy="1257300"/>
          </a:xfrm>
        </p:spPr>
        <p:txBody>
          <a:bodyPr/>
          <a:lstStyle/>
          <a:p>
            <a:pPr>
              <a:lnSpc>
                <a:spcPts val="4936"/>
              </a:lnSpc>
              <a:defRPr/>
            </a:pPr>
            <a:r>
              <a:rPr lang="en-US" sz="4840" dirty="0">
                <a:latin typeface="Arial Narrow" pitchFamily="34" charset="0"/>
                <a:ea typeface="ＭＳ Ｐゴシック" pitchFamily="34" charset="-128"/>
                <a:cs typeface="Arial Narrow" pitchFamily="34" charset="0"/>
              </a:rPr>
              <a:t>A Systems Perspective</a:t>
            </a:r>
          </a:p>
        </p:txBody>
      </p:sp>
      <p:pic>
        <p:nvPicPr>
          <p:cNvPr id="27650" name="Picture 1"/>
          <p:cNvPicPr>
            <a:picLocks noChangeAspect="1"/>
          </p:cNvPicPr>
          <p:nvPr/>
        </p:nvPicPr>
        <p:blipFill>
          <a:blip r:embed="rId3"/>
          <a:srcRect/>
          <a:stretch>
            <a:fillRect/>
          </a:stretch>
        </p:blipFill>
        <p:spPr bwMode="auto">
          <a:xfrm>
            <a:off x="1870075" y="1676400"/>
            <a:ext cx="6877050" cy="48768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Custom 1">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Custom 1">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Custom 1">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Custom 1">
      <a:dk1>
        <a:srgbClr val="000000"/>
      </a:dk1>
      <a:lt1>
        <a:srgbClr val="FFFFFF"/>
      </a:lt1>
      <a:dk2>
        <a:srgbClr val="000000"/>
      </a:dk2>
      <a:lt2>
        <a:srgbClr val="808080"/>
      </a:lt2>
      <a:accent1>
        <a:srgbClr val="CCECFF"/>
      </a:accent1>
      <a:accent2>
        <a:srgbClr val="0099CC"/>
      </a:accent2>
      <a:accent3>
        <a:srgbClr val="B2B2B2"/>
      </a:accent3>
      <a:accent4>
        <a:srgbClr val="0099CC"/>
      </a:accent4>
      <a:accent5>
        <a:srgbClr val="808080"/>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3819</Words>
  <Application>Microsoft Macintosh PowerPoint</Application>
  <PresentationFormat>Custom</PresentationFormat>
  <Paragraphs>311</Paragraphs>
  <Slides>30</Slides>
  <Notes>30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30</vt:i4>
      </vt:variant>
    </vt:vector>
  </HeadingPairs>
  <TitlesOfParts>
    <vt:vector size="46" baseType="lpstr">
      <vt:lpstr>ＭＳ Ｐゴシック</vt:lpstr>
      <vt:lpstr>ヒラギノ角ゴ Pro W3</vt:lpstr>
      <vt:lpstr>Adobe Fan Heiti Std B</vt:lpstr>
      <vt:lpstr>Arial</vt:lpstr>
      <vt:lpstr>Arial Narrow</vt:lpstr>
      <vt:lpstr>Calibri</vt:lpstr>
      <vt:lpstr>CommonBullets</vt:lpstr>
      <vt:lpstr>Monotype Sorts</vt:lpstr>
      <vt:lpstr>Tahoma</vt:lpstr>
      <vt:lpstr>Times New Roman</vt:lpstr>
      <vt:lpstr>Wingdings</vt:lpstr>
      <vt:lpstr>Blank Presentation</vt:lpstr>
      <vt:lpstr>1_Blank Presentation</vt:lpstr>
      <vt:lpstr>2_Blank Presentation</vt:lpstr>
      <vt:lpstr>3_Blank Presentation</vt:lpstr>
      <vt:lpstr>4_Blank Presentation</vt:lpstr>
      <vt:lpstr>Baldrige Performance Excellence Program | 2019</vt:lpstr>
      <vt:lpstr>NIST Cybersecurity Initiatives</vt:lpstr>
      <vt:lpstr>Cybersecurity Data Breaches</vt:lpstr>
      <vt:lpstr>Cybersecurity Ransomware</vt:lpstr>
      <vt:lpstr>NIST Cybersecurity Framework Components</vt:lpstr>
      <vt:lpstr>Cybersecurity Framework Core</vt:lpstr>
      <vt:lpstr>Cybersecurity Framework</vt:lpstr>
      <vt:lpstr>NIST Malcolm Baldrige National Quality Award</vt:lpstr>
      <vt:lpstr>A Systems Perspective</vt:lpstr>
      <vt:lpstr>The BCEB and the Cybersecurity Framework</vt:lpstr>
      <vt:lpstr>Criteria Categories</vt:lpstr>
      <vt:lpstr>The Role of Core Values and Concepts</vt:lpstr>
      <vt:lpstr>Core Values and Concepts</vt:lpstr>
      <vt:lpstr>Organizational Context</vt:lpstr>
      <vt:lpstr>1. Leadership  </vt:lpstr>
      <vt:lpstr>2. Strategy </vt:lpstr>
      <vt:lpstr>3. Customers </vt:lpstr>
      <vt:lpstr>4. Measurement, Analysis, and Knowledge Management </vt:lpstr>
      <vt:lpstr>5. Workforce</vt:lpstr>
      <vt:lpstr>6. Operations </vt:lpstr>
      <vt:lpstr>7. Results </vt:lpstr>
      <vt:lpstr>Steps in a Self-Assessment</vt:lpstr>
      <vt:lpstr>Assessment</vt:lpstr>
      <vt:lpstr>Assessment</vt:lpstr>
      <vt:lpstr>Assessing Processes</vt:lpstr>
      <vt:lpstr>Steps toward Mature Processes</vt:lpstr>
      <vt:lpstr>From Fighting Fires to Innovation: An Analogy for Learning</vt:lpstr>
      <vt:lpstr>Assessing Results</vt:lpstr>
      <vt:lpstr>Cybersecurity Excellence Builder, Framework Crosswalk (in Cybersecurity Excellence Builder)</vt:lpstr>
      <vt:lpstr>For more information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Baldrige Performance Excellence Program | 2018</dc:title>
  <dc:creator/>
  <cp:lastModifiedBy/>
  <cp:revision>2</cp:revision>
  <dcterms:created xsi:type="dcterms:W3CDTF">2017-02-22T19:36:57Z</dcterms:created>
  <dcterms:modified xsi:type="dcterms:W3CDTF">2019-06-09T05:18:22Z</dcterms:modified>
</cp:coreProperties>
</file>