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45" r:id="rId5"/>
    <p:sldId id="381" r:id="rId6"/>
    <p:sldId id="390" r:id="rId7"/>
    <p:sldId id="389" r:id="rId8"/>
    <p:sldId id="391" r:id="rId9"/>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F"/>
    <a:srgbClr val="C80000"/>
    <a:srgbClr val="C89800"/>
    <a:srgbClr val="74B230"/>
    <a:srgbClr val="F0F0FA"/>
    <a:srgbClr val="E6E6FF"/>
    <a:srgbClr val="FAFAFA"/>
    <a:srgbClr val="251C1F"/>
    <a:srgbClr val="BFBF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3" autoAdjust="0"/>
    <p:restoredTop sz="95179" autoAdjust="0"/>
  </p:normalViewPr>
  <p:slideViewPr>
    <p:cSldViewPr snapToGrid="0">
      <p:cViewPr varScale="1">
        <p:scale>
          <a:sx n="126" d="100"/>
          <a:sy n="126" d="100"/>
        </p:scale>
        <p:origin x="1728" y="200"/>
      </p:cViewPr>
      <p:guideLst>
        <p:guide orient="horz" pos="2161"/>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52" d="100"/>
          <a:sy n="52" d="100"/>
        </p:scale>
        <p:origin x="-181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a:p>
        </p:txBody>
      </p:sp>
    </p:spTree>
    <p:extLst>
      <p:ext uri="{BB962C8B-B14F-4D97-AF65-F5344CB8AC3E}">
        <p14:creationId xmlns:p14="http://schemas.microsoft.com/office/powerpoint/2010/main" val="713432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Emphasis on sub-tier quality &amp; effective change control/management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Continue support of GQC Supplier Q committee to identify F-35 Supply web risk</a:t>
            </a:r>
          </a:p>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2</a:t>
            </a:fld>
            <a:endParaRPr lang="en-US"/>
          </a:p>
        </p:txBody>
      </p:sp>
    </p:spTree>
    <p:extLst>
      <p:ext uri="{BB962C8B-B14F-4D97-AF65-F5344CB8AC3E}">
        <p14:creationId xmlns:p14="http://schemas.microsoft.com/office/powerpoint/2010/main" val="990565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0" dirty="0">
                <a:solidFill>
                  <a:schemeClr val="bg1"/>
                </a:solidFill>
                <a:latin typeface="Arial" panose="020B0604020202020204" pitchFamily="34" charset="0"/>
                <a:cs typeface="Arial" panose="020B0604020202020204" pitchFamily="34" charset="0"/>
              </a:rPr>
              <a:t>High Engagement and Collaborative Problem Solving to Achieve Zero Defects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NGC</a:t>
            </a:r>
            <a:r>
              <a:rPr lang="en-US" baseline="0" dirty="0"/>
              <a:t> Supplier Collaboration to embrace zero defect culture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NGC</a:t>
            </a:r>
            <a:r>
              <a:rPr lang="en-US" baseline="0" dirty="0"/>
              <a:t> Supplier Collaboration to create zero defect results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3</a:t>
            </a:fld>
            <a:endParaRPr lang="en-US"/>
          </a:p>
        </p:txBody>
      </p:sp>
    </p:spTree>
    <p:extLst>
      <p:ext uri="{BB962C8B-B14F-4D97-AF65-F5344CB8AC3E}">
        <p14:creationId xmlns:p14="http://schemas.microsoft.com/office/powerpoint/2010/main" val="324534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Mission</a:t>
            </a:r>
            <a:r>
              <a:rPr lang="en-US" baseline="0" dirty="0"/>
              <a:t> </a:t>
            </a:r>
            <a:r>
              <a:rPr lang="en-US" dirty="0"/>
              <a:t>bullet points</a:t>
            </a:r>
            <a:r>
              <a:rPr lang="en-US" baseline="0" dirty="0"/>
              <a:t> (current)</a:t>
            </a:r>
            <a:endParaRPr lang="en-US" dirty="0"/>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Resolving customer concerns with timely and effective corrective actions</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Managing sector risk through early detection of potential systemic issues</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Preventing quality escapes by leveraging lessons learned across the sector</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Improving effectiveness and affordability of Northrop Grumman systems &amp; processes</a:t>
            </a:r>
          </a:p>
          <a:p>
            <a:endParaRPr lang="en-US" dirty="0"/>
          </a:p>
          <a:p>
            <a:r>
              <a:rPr lang="en-US" dirty="0"/>
              <a:t>Previous bullet points</a:t>
            </a:r>
            <a:r>
              <a:rPr lang="en-US" baseline="0" dirty="0"/>
              <a:t> (replaced)</a:t>
            </a:r>
            <a:endParaRPr lang="en-US" dirty="0"/>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Delivering timely and effective problem resolution for our customers</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Maintaining a culture of continuous improvement and organizational learning</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Developing innovative solutions for our company and our customers</a:t>
            </a:r>
          </a:p>
          <a:p>
            <a:pPr marL="522288" indent="-285750">
              <a:lnSpc>
                <a:spcPct val="114000"/>
              </a:lnSpc>
              <a:buClr>
                <a:srgbClr val="0061AA"/>
              </a:buClr>
              <a:buFont typeface="Wingdings" panose="05000000000000000000" pitchFamily="2" charset="2"/>
              <a:buChar char="ü"/>
            </a:pPr>
            <a:r>
              <a:rPr lang="en-US" sz="1200" dirty="0">
                <a:latin typeface="Arial" pitchFamily="34" charset="0"/>
                <a:cs typeface="Arial" pitchFamily="34" charset="0"/>
              </a:rPr>
              <a:t>Providing enterprise solutions across Northrop Grumman systems &amp; processes</a:t>
            </a:r>
          </a:p>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4</a:t>
            </a:fld>
            <a:endParaRPr lang="en-US" dirty="0"/>
          </a:p>
        </p:txBody>
      </p:sp>
    </p:spTree>
    <p:extLst>
      <p:ext uri="{BB962C8B-B14F-4D97-AF65-F5344CB8AC3E}">
        <p14:creationId xmlns:p14="http://schemas.microsoft.com/office/powerpoint/2010/main" val="4099879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descr="Horizontal_Slant_for_Cover_Page.png"/>
          <p:cNvPicPr>
            <a:picLocks noChangeAspect="1"/>
          </p:cNvPicPr>
          <p:nvPr userDrawn="1"/>
        </p:nvPicPr>
        <p:blipFill>
          <a:blip r:embed="rId2" cstate="print"/>
          <a:stretch>
            <a:fillRect/>
          </a:stretch>
        </p:blipFill>
        <p:spPr>
          <a:xfrm>
            <a:off x="0" y="0"/>
            <a:ext cx="9144000" cy="6858000"/>
          </a:xfrm>
          <a:prstGeom prst="rect">
            <a:avLst/>
          </a:prstGeom>
        </p:spPr>
      </p:pic>
      <p:sp>
        <p:nvSpPr>
          <p:cNvPr id="26" name="Title 4"/>
          <p:cNvSpPr>
            <a:spLocks noGrp="1"/>
          </p:cNvSpPr>
          <p:nvPr>
            <p:ph type="ctrTitle" hasCustomPrompt="1"/>
          </p:nvPr>
        </p:nvSpPr>
        <p:spPr>
          <a:xfrm>
            <a:off x="3992881" y="1231163"/>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a:t>Main Title, Font: </a:t>
            </a:r>
            <a:br>
              <a:rPr lang="en-US" dirty="0"/>
            </a:br>
            <a:r>
              <a:rPr lang="en-US" dirty="0"/>
              <a:t>Arial Bold 32pt.</a:t>
            </a:r>
          </a:p>
        </p:txBody>
      </p:sp>
      <p:sp>
        <p:nvSpPr>
          <p:cNvPr id="27"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a:t>Meeting date(s), Arial 20pt.</a:t>
            </a:r>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Speaker’s name, Arial 20pt.</a:t>
            </a:r>
          </a:p>
        </p:txBody>
      </p:sp>
      <p:sp>
        <p:nvSpPr>
          <p:cNvPr id="29" name="Text Placeholder 40"/>
          <p:cNvSpPr>
            <a:spLocks noGrp="1"/>
          </p:cNvSpPr>
          <p:nvPr>
            <p:ph type="body" sz="quarter" idx="16" hasCustomPrompt="1"/>
          </p:nvPr>
        </p:nvSpPr>
        <p:spPr>
          <a:xfrm>
            <a:off x="3886164" y="5222875"/>
            <a:ext cx="4972726" cy="381000"/>
          </a:xfrm>
        </p:spPr>
        <p:txBody>
          <a:bodyPr wrap="squar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a:t>Speaker’s title, Arial 16pt.</a:t>
            </a:r>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Sub-title, Arial Bold 24pt.</a:t>
            </a:r>
          </a:p>
        </p:txBody>
      </p:sp>
      <p:sp>
        <p:nvSpPr>
          <p:cNvPr id="15" name="Text Placeholder 14"/>
          <p:cNvSpPr>
            <a:spLocks noGrp="1"/>
          </p:cNvSpPr>
          <p:nvPr>
            <p:ph type="body" sz="quarter" idx="22" hasCustomPrompt="1"/>
          </p:nvPr>
        </p:nvSpPr>
        <p:spPr>
          <a:xfrm>
            <a:off x="0" y="4972050"/>
            <a:ext cx="3282950" cy="512763"/>
          </a:xfrm>
          <a:solidFill>
            <a:schemeClr val="bg1">
              <a:alpha val="50000"/>
            </a:schemeClr>
          </a:solidFill>
          <a:ln w="12700">
            <a:solidFill>
              <a:schemeClr val="bg1">
                <a:lumMod val="85000"/>
              </a:schemeClr>
            </a:solidFill>
          </a:ln>
        </p:spPr>
        <p:txBody>
          <a:bodyPr>
            <a:noAutofit/>
          </a:bodyPr>
          <a:lstStyle>
            <a:lvl1pPr marL="0" indent="0" algn="just">
              <a:buNone/>
              <a:defRPr sz="900" baseline="0">
                <a:latin typeface="Arial Narrow" pitchFamily="34" charset="0"/>
              </a:defRPr>
            </a:lvl1pPr>
            <a:lvl2pPr algn="just">
              <a:buNone/>
              <a:defRPr sz="900">
                <a:latin typeface="Arial Narrow" pitchFamily="34" charset="0"/>
              </a:defRPr>
            </a:lvl2pPr>
            <a:lvl3pPr algn="just">
              <a:buNone/>
              <a:defRPr sz="900">
                <a:latin typeface="Arial Narrow" pitchFamily="34" charset="0"/>
              </a:defRPr>
            </a:lvl3pPr>
            <a:lvl4pPr algn="just">
              <a:buNone/>
              <a:defRPr sz="900">
                <a:latin typeface="Arial Narrow" pitchFamily="34" charset="0"/>
              </a:defRPr>
            </a:lvl4pPr>
            <a:lvl5pPr algn="just">
              <a:buNone/>
              <a:defRPr sz="900">
                <a:latin typeface="Arial Narrow" pitchFamily="34" charset="0"/>
              </a:defRPr>
            </a:lvl5pPr>
          </a:lstStyle>
          <a:p>
            <a:pPr lvl="0"/>
            <a:r>
              <a:rPr lang="en-US" dirty="0"/>
              <a:t>Insert Government required information here or delete this text box. Insert Government required information here or delete this text box. Insert Government required information here or delete this text box.</a:t>
            </a:r>
          </a:p>
        </p:txBody>
      </p:sp>
      <p:sp>
        <p:nvSpPr>
          <p:cNvPr id="17" name="Text Placeholder 16"/>
          <p:cNvSpPr>
            <a:spLocks noGrp="1"/>
          </p:cNvSpPr>
          <p:nvPr>
            <p:ph type="body" sz="quarter" idx="23" hasCustomPrompt="1"/>
          </p:nvPr>
        </p:nvSpPr>
        <p:spPr>
          <a:xfrm>
            <a:off x="0" y="5603875"/>
            <a:ext cx="6416675" cy="514350"/>
          </a:xfrm>
          <a:solidFill>
            <a:schemeClr val="bg1">
              <a:alpha val="50000"/>
            </a:schemeClr>
          </a:solidFill>
        </p:spPr>
        <p:txBody>
          <a:bodyPr>
            <a:normAutofit/>
          </a:bodyPr>
          <a:lstStyle>
            <a:lvl1pPr marL="0" indent="0" algn="just">
              <a:buNone/>
              <a:defRPr sz="900">
                <a:latin typeface="Arial Narrow" pitchFamily="34" charset="0"/>
              </a:defRPr>
            </a:lvl1pPr>
          </a:lstStyle>
          <a:p>
            <a:pPr lvl="0"/>
            <a:r>
              <a:rPr lang="en-US" dirty="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p>
        </p:txBody>
      </p:sp>
      <p:sp>
        <p:nvSpPr>
          <p:cNvPr id="19" name="Text Placeholder 18"/>
          <p:cNvSpPr>
            <a:spLocks noGrp="1"/>
          </p:cNvSpPr>
          <p:nvPr>
            <p:ph type="body" sz="quarter" idx="24" hasCustomPrompt="1"/>
          </p:nvPr>
        </p:nvSpPr>
        <p:spPr>
          <a:xfrm>
            <a:off x="0" y="6224588"/>
            <a:ext cx="6416675" cy="512762"/>
          </a:xfrm>
          <a:solidFill>
            <a:schemeClr val="bg1">
              <a:alpha val="50000"/>
            </a:schemeClr>
          </a:solidFill>
        </p:spPr>
        <p:txBody>
          <a:bodyPr>
            <a:normAutofit/>
          </a:bodyPr>
          <a:lstStyle>
            <a:lvl1pPr marL="0" indent="0">
              <a:buNone/>
              <a:defRPr sz="900">
                <a:latin typeface="Arial Narrow" pitchFamily="34" charset="0"/>
              </a:defRPr>
            </a:lvl1pPr>
          </a:lstStyle>
          <a:p>
            <a:pPr lvl="0"/>
            <a:r>
              <a:rPr lang="en-US" dirty="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Break Slide">
    <p:spTree>
      <p:nvGrpSpPr>
        <p:cNvPr id="1" name=""/>
        <p:cNvGrpSpPr/>
        <p:nvPr/>
      </p:nvGrpSpPr>
      <p:grpSpPr>
        <a:xfrm>
          <a:off x="0" y="0"/>
          <a:ext cx="0" cy="0"/>
          <a:chOff x="0" y="0"/>
          <a:chExt cx="0" cy="0"/>
        </a:xfrm>
      </p:grpSpPr>
      <p:pic>
        <p:nvPicPr>
          <p:cNvPr id="11" name="Picture 10" descr="Slant_and_logo_for_Horizontal.png"/>
          <p:cNvPicPr>
            <a:picLocks noChangeAspect="1"/>
          </p:cNvPicPr>
          <p:nvPr userDrawn="1"/>
        </p:nvPicPr>
        <p:blipFill>
          <a:blip r:embed="rId2" cstate="print"/>
          <a:stretch>
            <a:fillRect/>
          </a:stretch>
        </p:blipFill>
        <p:spPr>
          <a:xfrm>
            <a:off x="0" y="0"/>
            <a:ext cx="9144000" cy="6858000"/>
          </a:xfrm>
          <a:prstGeom prst="rect">
            <a:avLst/>
          </a:prstGeom>
        </p:spPr>
      </p:pic>
      <p:pic>
        <p:nvPicPr>
          <p:cNvPr id="8" name="Picture 7" descr="Horizontal_Slant_for_Divider_Page.jpg"/>
          <p:cNvPicPr>
            <a:picLocks noChangeAspect="1"/>
          </p:cNvPicPr>
          <p:nvPr userDrawn="1"/>
        </p:nvPicPr>
        <p:blipFill>
          <a:blip r:embed="rId3" cstate="print"/>
          <a:stretch>
            <a:fillRect/>
          </a:stretch>
        </p:blipFill>
        <p:spPr>
          <a:xfrm>
            <a:off x="0" y="0"/>
            <a:ext cx="9144000" cy="6858000"/>
          </a:xfrm>
          <a:prstGeom prst="rect">
            <a:avLst/>
          </a:prstGeom>
        </p:spPr>
      </p:pic>
      <p:sp>
        <p:nvSpPr>
          <p:cNvPr id="30" name="Text Placeholder 43"/>
          <p:cNvSpPr>
            <a:spLocks noGrp="1"/>
          </p:cNvSpPr>
          <p:nvPr>
            <p:ph type="body" sz="quarter" idx="17" hasCustomPrompt="1"/>
          </p:nvPr>
        </p:nvSpPr>
        <p:spPr>
          <a:xfrm>
            <a:off x="3444240" y="3200400"/>
            <a:ext cx="5410297"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Section Break (Click to Add Title)</a:t>
            </a:r>
          </a:p>
        </p:txBody>
      </p:sp>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a:t>Click to edit Master title style</a:t>
            </a:r>
            <a:endParaRPr lang="en-US" dirty="0"/>
          </a:p>
        </p:txBody>
      </p:sp>
      <p:sp>
        <p:nvSpPr>
          <p:cNvPr id="3" name="Content Placeholder 2"/>
          <p:cNvSpPr>
            <a:spLocks noGrp="1"/>
          </p:cNvSpPr>
          <p:nvPr>
            <p:ph idx="1"/>
          </p:nvPr>
        </p:nvSpPr>
        <p:spPr>
          <a:xfrm>
            <a:off x="304800" y="1402080"/>
            <a:ext cx="8382000" cy="4524333"/>
          </a:xfrm>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a:lvl1pPr>
          </a:lstStyle>
          <a:p>
            <a:fld id="{F6EFC63E-F8D9-44BB-A462-AC735E845F9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04800"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0545"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89"/>
          <p:cNvSpPr>
            <a:spLocks noGrp="1" noChangeArrowheads="1"/>
          </p:cNvSpPr>
          <p:nvPr>
            <p:ph type="sldNum" sz="quarter" idx="11"/>
          </p:nvPr>
        </p:nvSpPr>
        <p:spPr>
          <a:ln/>
        </p:spPr>
        <p:txBody>
          <a:bodyPr/>
          <a:lstStyle>
            <a:lvl1pPr>
              <a:defRPr/>
            </a:lvl1pPr>
          </a:lstStyle>
          <a:p>
            <a:fld id="{BE6D4B03-E339-4C9D-AC39-0BD7C921B5B0}" type="slidenum">
              <a:rPr lang="en-US"/>
              <a:pPr/>
              <a:t>‹#›</a:t>
            </a:fld>
            <a:endParaRPr lang="en-US"/>
          </a:p>
        </p:txBody>
      </p:sp>
      <p:sp>
        <p:nvSpPr>
          <p:cNvPr id="7"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pic>
        <p:nvPicPr>
          <p:cNvPr id="6" name="Picture 5" descr="Logo Slide.jpg"/>
          <p:cNvPicPr>
            <a:picLocks noChangeAspect="1"/>
          </p:cNvPicPr>
          <p:nvPr userDrawn="1"/>
        </p:nvPicPr>
        <p:blipFill>
          <a:blip r:embed="rId2" cstate="print"/>
          <a:stretch>
            <a:fillRect/>
          </a:stretch>
        </p:blipFill>
        <p:spPr>
          <a:xfrm>
            <a:off x="0" y="0"/>
            <a:ext cx="9144000" cy="6858000"/>
          </a:xfrm>
          <a:prstGeom prst="rect">
            <a:avLst/>
          </a:prstGeom>
        </p:spPr>
      </p:pic>
      <p:sp>
        <p:nvSpPr>
          <p:cNvPr id="4"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563" y="1235075"/>
            <a:ext cx="8778875" cy="5211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0"/>
          </p:nvPr>
        </p:nvSpPr>
        <p:spPr/>
        <p:txBody>
          <a:bodyPr/>
          <a:lstStyle/>
          <a:p>
            <a:pPr>
              <a:defRPr/>
            </a:pPr>
            <a:fld id="{4C119BEB-F095-4552-A9A7-AB58812D8D8D}" type="slidenum">
              <a:rPr lang="en-US" smtClean="0"/>
              <a:pPr>
                <a:defRPr/>
              </a:pPr>
              <a:t>‹#›</a:t>
            </a:fld>
            <a:endParaRPr lang="en-US" dirty="0"/>
          </a:p>
        </p:txBody>
      </p:sp>
      <p:sp>
        <p:nvSpPr>
          <p:cNvPr id="5" name="Rectangle 2"/>
          <p:cNvSpPr>
            <a:spLocks noGrp="1" noChangeArrowheads="1"/>
          </p:cNvSpPr>
          <p:nvPr>
            <p:ph type="title"/>
          </p:nvPr>
        </p:nvSpPr>
        <p:spPr bwMode="auto">
          <a:xfrm>
            <a:off x="207169" y="320675"/>
            <a:ext cx="8844755" cy="639763"/>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US" dirty="0"/>
              <a:t>Click to edit Master title style</a:t>
            </a:r>
          </a:p>
        </p:txBody>
      </p:sp>
    </p:spTree>
    <p:extLst>
      <p:ext uri="{BB962C8B-B14F-4D97-AF65-F5344CB8AC3E}">
        <p14:creationId xmlns:p14="http://schemas.microsoft.com/office/powerpoint/2010/main" val="180235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764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04800" y="1402080"/>
            <a:ext cx="8389034" cy="45243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Narrow" pitchFamily="34" charset="0"/>
              </a:defRPr>
            </a:lvl1pPr>
          </a:lstStyle>
          <a:p>
            <a:pPr>
              <a:defRPr/>
            </a:pPr>
            <a:endParaRPr lang="en-US" dirty="0"/>
          </a:p>
        </p:txBody>
      </p:sp>
      <p:sp>
        <p:nvSpPr>
          <p:cNvPr id="1113" name="Rectangle 89"/>
          <p:cNvSpPr>
            <a:spLocks noGrp="1" noChangeArrowheads="1"/>
          </p:cNvSpPr>
          <p:nvPr>
            <p:ph type="sldNum" sz="quarter" idx="4"/>
          </p:nvPr>
        </p:nvSpPr>
        <p:spPr bwMode="auto">
          <a:xfrm>
            <a:off x="10655" y="6556902"/>
            <a:ext cx="400378" cy="297651"/>
          </a:xfrm>
          <a:prstGeom prst="rect">
            <a:avLst/>
          </a:prstGeom>
          <a:noFill/>
          <a:ln w="9525">
            <a:noFill/>
            <a:miter lim="800000"/>
            <a:headEnd/>
            <a:tailEnd/>
          </a:ln>
          <a:effectLst/>
        </p:spPr>
        <p:txBody>
          <a:bodyPr vert="horz" wrap="none" lIns="96653" tIns="48326" rIns="96653" bIns="48326" numCol="1" anchor="t" anchorCtr="0" compatLnSpc="1">
            <a:prstTxWarp prst="textNoShape">
              <a:avLst/>
            </a:prstTxWarp>
            <a:spAutoFit/>
          </a:bodyPr>
          <a:lstStyle>
            <a:lvl1pPr algn="ctr">
              <a:defRPr sz="1300">
                <a:solidFill>
                  <a:srgbClr val="000000"/>
                </a:solidFill>
                <a:latin typeface="Arial" charset="0"/>
              </a:defRPr>
            </a:lvl1pPr>
          </a:lstStyle>
          <a:p>
            <a:fld id="{8E41F33A-8A61-4937-A58C-46521EFFC1C2}" type="slidenum">
              <a:rPr lang="en-US"/>
              <a:pPr/>
              <a:t>‹#›</a:t>
            </a:fld>
            <a:endParaRPr lang="en-US" dirty="0"/>
          </a:p>
        </p:txBody>
      </p:sp>
      <p:cxnSp>
        <p:nvCxnSpPr>
          <p:cNvPr id="12" name="Straight Connector 11"/>
          <p:cNvCxnSpPr/>
          <p:nvPr/>
        </p:nvCxnSpPr>
        <p:spPr>
          <a:xfrm>
            <a:off x="0" y="1026938"/>
            <a:ext cx="9144000" cy="0"/>
          </a:xfrm>
          <a:prstGeom prst="line">
            <a:avLst/>
          </a:prstGeom>
          <a:ln w="47625">
            <a:solidFill>
              <a:srgbClr val="005DAA"/>
            </a:solidFill>
          </a:ln>
        </p:spPr>
        <p:style>
          <a:lnRef idx="1">
            <a:schemeClr val="accent1"/>
          </a:lnRef>
          <a:fillRef idx="0">
            <a:schemeClr val="accent1"/>
          </a:fillRef>
          <a:effectRef idx="0">
            <a:schemeClr val="accent1"/>
          </a:effectRef>
          <a:fontRef idx="minor">
            <a:schemeClr val="tx1"/>
          </a:fontRef>
        </p:style>
      </p:cxnSp>
      <p:pic>
        <p:nvPicPr>
          <p:cNvPr id="11" name="Picture 10" descr="noc_logo blue_PNG.png"/>
          <p:cNvPicPr>
            <a:picLocks noChangeAspect="1"/>
          </p:cNvPicPr>
          <p:nvPr userDrawn="1"/>
        </p:nvPicPr>
        <p:blipFill>
          <a:blip r:embed="rId9" cstate="print"/>
          <a:stretch>
            <a:fillRect/>
          </a:stretch>
        </p:blipFill>
        <p:spPr>
          <a:xfrm>
            <a:off x="7148539" y="383381"/>
            <a:ext cx="1760445" cy="306744"/>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4" r:id="rId2"/>
    <p:sldLayoutId id="2147483661" r:id="rId3"/>
    <p:sldLayoutId id="2147483663" r:id="rId4"/>
    <p:sldLayoutId id="2147483672" r:id="rId5"/>
    <p:sldLayoutId id="2147483666" r:id="rId6"/>
    <p:sldLayoutId id="2147483699" r:id="rId7"/>
  </p:sldLayoutIdLst>
  <p:hf hdr="0" ftr="0" dt="0"/>
  <p:txStyles>
    <p:titleStyle>
      <a:lvl1pPr algn="l" rtl="0" eaLnBrk="1" fontAlgn="base" hangingPunct="1">
        <a:spcBef>
          <a:spcPct val="0"/>
        </a:spcBef>
        <a:spcAft>
          <a:spcPct val="0"/>
        </a:spcAft>
        <a:defRPr sz="24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a:solidFill>
            <a:schemeClr val="tx1"/>
          </a:solidFill>
          <a:latin typeface="Tahoma" charset="0"/>
          <a:cs typeface="Arial" charset="0"/>
        </a:defRPr>
      </a:lvl2pPr>
      <a:lvl3pPr algn="l" rtl="0" eaLnBrk="1" fontAlgn="base" hangingPunct="1">
        <a:spcBef>
          <a:spcPct val="0"/>
        </a:spcBef>
        <a:spcAft>
          <a:spcPct val="0"/>
        </a:spcAft>
        <a:defRPr sz="2600">
          <a:solidFill>
            <a:schemeClr val="tx1"/>
          </a:solidFill>
          <a:latin typeface="Tahoma" charset="0"/>
          <a:cs typeface="Arial" charset="0"/>
        </a:defRPr>
      </a:lvl3pPr>
      <a:lvl4pPr algn="l" rtl="0" eaLnBrk="1" fontAlgn="base" hangingPunct="1">
        <a:spcBef>
          <a:spcPct val="0"/>
        </a:spcBef>
        <a:spcAft>
          <a:spcPct val="0"/>
        </a:spcAft>
        <a:defRPr sz="2600">
          <a:solidFill>
            <a:schemeClr val="tx1"/>
          </a:solidFill>
          <a:latin typeface="Tahoma" charset="0"/>
          <a:cs typeface="Arial" charset="0"/>
        </a:defRPr>
      </a:lvl4pPr>
      <a:lvl5pPr algn="l" rtl="0" eaLnBrk="1" fontAlgn="base" hangingPunct="1">
        <a:spcBef>
          <a:spcPct val="0"/>
        </a:spcBef>
        <a:spcAft>
          <a:spcPct val="0"/>
        </a:spcAft>
        <a:defRPr sz="2600">
          <a:solidFill>
            <a:schemeClr val="tx1"/>
          </a:solidFill>
          <a:latin typeface="Tahoma" charset="0"/>
          <a:cs typeface="Arial" charset="0"/>
        </a:defRPr>
      </a:lvl5pPr>
      <a:lvl6pPr marL="457200" algn="l" rtl="0" eaLnBrk="1" fontAlgn="base" hangingPunct="1">
        <a:spcBef>
          <a:spcPct val="0"/>
        </a:spcBef>
        <a:spcAft>
          <a:spcPct val="0"/>
        </a:spcAft>
        <a:defRPr sz="2600">
          <a:solidFill>
            <a:schemeClr val="tx1"/>
          </a:solidFill>
          <a:latin typeface="Tahoma" charset="0"/>
          <a:cs typeface="Arial" charset="0"/>
        </a:defRPr>
      </a:lvl6pPr>
      <a:lvl7pPr marL="914400" algn="l" rtl="0" eaLnBrk="1" fontAlgn="base" hangingPunct="1">
        <a:spcBef>
          <a:spcPct val="0"/>
        </a:spcBef>
        <a:spcAft>
          <a:spcPct val="0"/>
        </a:spcAft>
        <a:defRPr sz="2600">
          <a:solidFill>
            <a:schemeClr val="tx1"/>
          </a:solidFill>
          <a:latin typeface="Tahoma" charset="0"/>
          <a:cs typeface="Arial" charset="0"/>
        </a:defRPr>
      </a:lvl7pPr>
      <a:lvl8pPr marL="1371600" algn="l" rtl="0" eaLnBrk="1" fontAlgn="base" hangingPunct="1">
        <a:spcBef>
          <a:spcPct val="0"/>
        </a:spcBef>
        <a:spcAft>
          <a:spcPct val="0"/>
        </a:spcAft>
        <a:defRPr sz="2600">
          <a:solidFill>
            <a:schemeClr val="tx1"/>
          </a:solidFill>
          <a:latin typeface="Tahoma" charset="0"/>
          <a:cs typeface="Arial" charset="0"/>
        </a:defRPr>
      </a:lvl8pPr>
      <a:lvl9pPr marL="1828800" algn="l" rtl="0" eaLnBrk="1" fontAlgn="base" hangingPunct="1">
        <a:spcBef>
          <a:spcPct val="0"/>
        </a:spcBef>
        <a:spcAft>
          <a:spcPct val="0"/>
        </a:spcAft>
        <a:defRPr sz="2600">
          <a:solidFill>
            <a:schemeClr val="tx1"/>
          </a:solidFill>
          <a:latin typeface="Tahoma" charset="0"/>
          <a:cs typeface="Arial" charset="0"/>
        </a:defRPr>
      </a:lvl9pPr>
    </p:titleStyle>
    <p:body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92881" y="2646725"/>
            <a:ext cx="4864588" cy="2011094"/>
          </a:xfrm>
        </p:spPr>
        <p:txBody>
          <a:bodyPr/>
          <a:lstStyle/>
          <a:p>
            <a:r>
              <a:rPr lang="en-US" sz="2800" dirty="0"/>
              <a:t>Northrop Grumman </a:t>
            </a:r>
            <a:br>
              <a:rPr lang="en-US" sz="2800" dirty="0"/>
            </a:br>
            <a:r>
              <a:rPr lang="en-US" sz="2800" dirty="0"/>
              <a:t>Drive For Excellence</a:t>
            </a:r>
            <a:br>
              <a:rPr lang="en-US" sz="2800" b="0" dirty="0"/>
            </a:br>
            <a:br>
              <a:rPr lang="en-US" sz="2800" b="0" dirty="0"/>
            </a:br>
            <a:r>
              <a:rPr lang="en-US" sz="2000" b="0" dirty="0"/>
              <a:t>Deep Diving Supplier Zero Defect Plans</a:t>
            </a:r>
            <a:br>
              <a:rPr lang="en-US" sz="2000" b="0" dirty="0"/>
            </a:br>
            <a:br>
              <a:rPr lang="en-US" sz="2000" b="0" dirty="0"/>
            </a:br>
            <a:r>
              <a:rPr lang="en-US" sz="1600" dirty="0"/>
              <a:t>Julia Price</a:t>
            </a:r>
            <a:br>
              <a:rPr lang="en-US" sz="1600" dirty="0"/>
            </a:br>
            <a:r>
              <a:rPr lang="en-US" sz="1600" b="0" dirty="0"/>
              <a:t>Manager, Quality &amp; Mission Excellence</a:t>
            </a:r>
            <a:br>
              <a:rPr lang="en-US" sz="1600" b="0" dirty="0"/>
            </a:br>
            <a:r>
              <a:rPr lang="en-US" sz="1600" b="0" dirty="0"/>
              <a:t>Northrop Grumman</a:t>
            </a:r>
          </a:p>
        </p:txBody>
      </p:sp>
      <p:sp>
        <p:nvSpPr>
          <p:cNvPr id="2" name="TextBox 1"/>
          <p:cNvSpPr txBox="1"/>
          <p:nvPr/>
        </p:nvSpPr>
        <p:spPr>
          <a:xfrm>
            <a:off x="3311091" y="6574055"/>
            <a:ext cx="5216892" cy="215444"/>
          </a:xfrm>
          <a:prstGeom prst="rect">
            <a:avLst/>
          </a:prstGeom>
          <a:noFill/>
        </p:spPr>
        <p:txBody>
          <a:bodyPr wrap="square" rtlCol="0">
            <a:spAutoFit/>
          </a:bodyPr>
          <a:lstStyle/>
          <a:p>
            <a:r>
              <a:rPr lang="en-US" sz="800" dirty="0">
                <a:solidFill>
                  <a:srgbClr val="FF0000"/>
                </a:solidFill>
                <a:latin typeface="Arial Narrow" panose="020B0606020202030204" pitchFamily="34" charset="0"/>
              </a:rPr>
              <a:t>Distribution Statement A: Approved for Public Release; Distribution is Unlimited; #19-1583; Dated 09/05/19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Supplier DFX Summary</a:t>
            </a:r>
            <a:endParaRPr lang="en-US" dirty="0"/>
          </a:p>
        </p:txBody>
      </p:sp>
      <p:sp>
        <p:nvSpPr>
          <p:cNvPr id="4" name="Slide Number Placeholder 3"/>
          <p:cNvSpPr>
            <a:spLocks noGrp="1"/>
          </p:cNvSpPr>
          <p:nvPr>
            <p:ph type="sldNum" sz="quarter" idx="11"/>
          </p:nvPr>
        </p:nvSpPr>
        <p:spPr>
          <a:xfrm>
            <a:off x="0" y="6560349"/>
            <a:ext cx="400378" cy="297651"/>
          </a:xfrm>
        </p:spPr>
        <p:txBody>
          <a:bodyPr/>
          <a:lstStyle/>
          <a:p>
            <a:fld id="{F6EFC63E-F8D9-44BB-A462-AC735E845F95}" type="slidenum">
              <a:rPr lang="en-US" smtClean="0"/>
              <a:pPr/>
              <a:t>2</a:t>
            </a:fld>
            <a:endParaRPr lang="en-US" dirty="0"/>
          </a:p>
        </p:txBody>
      </p:sp>
      <p:sp>
        <p:nvSpPr>
          <p:cNvPr id="9" name="TextBox 8"/>
          <p:cNvSpPr txBox="1"/>
          <p:nvPr/>
        </p:nvSpPr>
        <p:spPr>
          <a:xfrm>
            <a:off x="585442" y="6249303"/>
            <a:ext cx="8139289" cy="369332"/>
          </a:xfrm>
          <a:prstGeom prst="rect">
            <a:avLst/>
          </a:prstGeom>
          <a:solidFill>
            <a:srgbClr val="0070C0"/>
          </a:solidFill>
        </p:spPr>
        <p:txBody>
          <a:bodyPr wrap="square" rtlCol="0">
            <a:spAutoFit/>
          </a:bodyPr>
          <a:lstStyle/>
          <a:p>
            <a:pPr algn="ctr"/>
            <a:r>
              <a:rPr lang="en-US" dirty="0">
                <a:solidFill>
                  <a:schemeClr val="bg1"/>
                </a:solidFill>
                <a:latin typeface="Arial" pitchFamily="34" charset="0"/>
                <a:cs typeface="Arial" pitchFamily="34" charset="0"/>
              </a:rPr>
              <a:t>80% Decrease in Supplier Responsible Defects from 2017 to mid-2019</a:t>
            </a:r>
          </a:p>
        </p:txBody>
      </p:sp>
      <p:sp>
        <p:nvSpPr>
          <p:cNvPr id="12" name="Content Placeholder 2"/>
          <p:cNvSpPr>
            <a:spLocks noGrp="1"/>
          </p:cNvSpPr>
          <p:nvPr>
            <p:ph idx="1"/>
          </p:nvPr>
        </p:nvSpPr>
        <p:spPr>
          <a:xfrm>
            <a:off x="304800" y="1203158"/>
            <a:ext cx="8508999" cy="5046145"/>
          </a:xfrm>
        </p:spPr>
        <p:txBody>
          <a:bodyPr>
            <a:normAutofit/>
          </a:bodyPr>
          <a:lstStyle/>
          <a:p>
            <a:r>
              <a:rPr lang="en-US" sz="1800" dirty="0"/>
              <a:t>Top 25 Suppliers</a:t>
            </a:r>
          </a:p>
          <a:p>
            <a:pPr marL="0" indent="0">
              <a:spcBef>
                <a:spcPts val="0"/>
              </a:spcBef>
              <a:buNone/>
            </a:pPr>
            <a:r>
              <a:rPr lang="en-US" sz="1800" dirty="0"/>
              <a:t>    actively engaged in DFX</a:t>
            </a:r>
          </a:p>
          <a:p>
            <a:endParaRPr lang="en-US" sz="1800" dirty="0"/>
          </a:p>
          <a:p>
            <a:endParaRPr lang="en-US" sz="1800" dirty="0"/>
          </a:p>
          <a:p>
            <a:pPr marL="0" indent="0">
              <a:spcBef>
                <a:spcPts val="800"/>
              </a:spcBef>
              <a:buNone/>
            </a:pPr>
            <a:endParaRPr lang="en-US" sz="1800" dirty="0"/>
          </a:p>
          <a:p>
            <a:pPr marL="0" indent="0">
              <a:spcBef>
                <a:spcPts val="800"/>
              </a:spcBef>
              <a:buNone/>
            </a:pPr>
            <a:endParaRPr lang="en-US" sz="1800" dirty="0"/>
          </a:p>
          <a:p>
            <a:pPr>
              <a:spcBef>
                <a:spcPts val="800"/>
              </a:spcBef>
            </a:pPr>
            <a:endParaRPr lang="en-US" sz="1800" dirty="0"/>
          </a:p>
          <a:p>
            <a:pPr>
              <a:spcBef>
                <a:spcPts val="800"/>
              </a:spcBef>
            </a:pPr>
            <a:r>
              <a:rPr lang="en-US" sz="1800" dirty="0"/>
              <a:t>Partner with Suppliers to reduce defects they Buy, Make, and Ship</a:t>
            </a:r>
          </a:p>
          <a:p>
            <a:pPr>
              <a:spcBef>
                <a:spcPts val="800"/>
              </a:spcBef>
            </a:pPr>
            <a:r>
              <a:rPr lang="en-US" sz="1800" dirty="0"/>
              <a:t>Focus on process control and continuous improvement implementation</a:t>
            </a:r>
          </a:p>
          <a:p>
            <a:pPr>
              <a:spcBef>
                <a:spcPts val="800"/>
              </a:spcBef>
            </a:pPr>
            <a:r>
              <a:rPr lang="en-US" sz="1800" dirty="0"/>
              <a:t>Active engagement with Suppliers via monthly DFX plan reviews, on-site workshops, audits, and production readiness reviews</a:t>
            </a:r>
          </a:p>
          <a:p>
            <a:pPr>
              <a:spcBef>
                <a:spcPts val="800"/>
              </a:spcBef>
            </a:pPr>
            <a:r>
              <a:rPr lang="en-US" sz="1800" dirty="0"/>
              <a:t>Cross functional supplier management teams drive supplier DFX plan maturity</a:t>
            </a:r>
          </a:p>
          <a:p>
            <a:pPr>
              <a:spcBef>
                <a:spcPts val="800"/>
              </a:spcBef>
            </a:pPr>
            <a:endParaRPr lang="en-US" sz="1800" dirty="0"/>
          </a:p>
          <a:p>
            <a:pPr>
              <a:spcBef>
                <a:spcPts val="0"/>
              </a:spcBef>
            </a:pPr>
            <a:endParaRPr lang="en-US" sz="1800" dirty="0"/>
          </a:p>
        </p:txBody>
      </p:sp>
      <p:pic>
        <p:nvPicPr>
          <p:cNvPr id="22" name="Picture 21"/>
          <p:cNvPicPr>
            <a:picLocks noChangeAspect="1"/>
          </p:cNvPicPr>
          <p:nvPr/>
        </p:nvPicPr>
        <p:blipFill>
          <a:blip r:embed="rId3"/>
          <a:stretch>
            <a:fillRect/>
          </a:stretch>
        </p:blipFill>
        <p:spPr>
          <a:xfrm>
            <a:off x="873363" y="1855263"/>
            <a:ext cx="1905576" cy="1797129"/>
          </a:xfrm>
          <a:prstGeom prst="rect">
            <a:avLst/>
          </a:prstGeom>
        </p:spPr>
      </p:pic>
      <p:pic>
        <p:nvPicPr>
          <p:cNvPr id="3" name="Picture 2"/>
          <p:cNvPicPr>
            <a:picLocks noChangeAspect="1"/>
          </p:cNvPicPr>
          <p:nvPr/>
        </p:nvPicPr>
        <p:blipFill rotWithShape="1">
          <a:blip r:embed="rId4"/>
          <a:srcRect l="2216" t="10178"/>
          <a:stretch/>
        </p:blipFill>
        <p:spPr>
          <a:xfrm>
            <a:off x="3213274" y="1453415"/>
            <a:ext cx="5901851" cy="2378443"/>
          </a:xfrm>
          <a:prstGeom prst="rect">
            <a:avLst/>
          </a:prstGeom>
        </p:spPr>
      </p:pic>
      <p:sp>
        <p:nvSpPr>
          <p:cNvPr id="8" name="TextBox 7"/>
          <p:cNvSpPr txBox="1"/>
          <p:nvPr/>
        </p:nvSpPr>
        <p:spPr>
          <a:xfrm>
            <a:off x="2675825" y="6670305"/>
            <a:ext cx="5216892" cy="215444"/>
          </a:xfrm>
          <a:prstGeom prst="rect">
            <a:avLst/>
          </a:prstGeom>
          <a:noFill/>
        </p:spPr>
        <p:txBody>
          <a:bodyPr wrap="square" rtlCol="0">
            <a:spAutoFit/>
          </a:bodyPr>
          <a:lstStyle/>
          <a:p>
            <a:r>
              <a:rPr lang="en-US" sz="800" dirty="0">
                <a:solidFill>
                  <a:srgbClr val="FF0000"/>
                </a:solidFill>
                <a:latin typeface="Arial Narrow" panose="020B0606020202030204" pitchFamily="34" charset="0"/>
              </a:rPr>
              <a:t>Distribution Statement A: Approved for Public Release; Distribution is Unlimited; #19-1583; Dated 09/05/19</a:t>
            </a:r>
          </a:p>
        </p:txBody>
      </p:sp>
    </p:spTree>
    <p:extLst>
      <p:ext uri="{BB962C8B-B14F-4D97-AF65-F5344CB8AC3E}">
        <p14:creationId xmlns:p14="http://schemas.microsoft.com/office/powerpoint/2010/main" val="31011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Supplier DFX Case Studies</a:t>
            </a:r>
          </a:p>
        </p:txBody>
      </p:sp>
      <p:sp>
        <p:nvSpPr>
          <p:cNvPr id="14" name="TextBox 13"/>
          <p:cNvSpPr txBox="1"/>
          <p:nvPr/>
        </p:nvSpPr>
        <p:spPr>
          <a:xfrm>
            <a:off x="323773" y="6323687"/>
            <a:ext cx="8526545" cy="338554"/>
          </a:xfrm>
          <a:prstGeom prst="rect">
            <a:avLst/>
          </a:prstGeom>
          <a:solidFill>
            <a:srgbClr val="005DAA"/>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a:solidFill>
                  <a:schemeClr val="bg1"/>
                </a:solidFill>
                <a:latin typeface="Arial" panose="020B0604020202020204" pitchFamily="34" charset="0"/>
                <a:cs typeface="Arial" panose="020B0604020202020204" pitchFamily="34" charset="0"/>
              </a:rPr>
              <a:t>Northrop Grumman </a:t>
            </a:r>
            <a:r>
              <a:rPr lang="en-US" sz="1600" dirty="0">
                <a:solidFill>
                  <a:schemeClr val="bg1"/>
                </a:solidFill>
                <a:latin typeface="Arial" panose="020B0604020202020204" pitchFamily="34" charset="0"/>
                <a:cs typeface="Arial" panose="020B0604020202020204" pitchFamily="34" charset="0"/>
              </a:rPr>
              <a:t>Supplier Collaboration to Embrace Zero Defect Culture</a:t>
            </a:r>
          </a:p>
        </p:txBody>
      </p:sp>
      <p:sp>
        <p:nvSpPr>
          <p:cNvPr id="15" name="Content Placeholder 2"/>
          <p:cNvSpPr>
            <a:spLocks noGrp="1"/>
          </p:cNvSpPr>
          <p:nvPr>
            <p:ph idx="1"/>
          </p:nvPr>
        </p:nvSpPr>
        <p:spPr>
          <a:xfrm>
            <a:off x="4628444" y="1134675"/>
            <a:ext cx="4221874" cy="5039133"/>
          </a:xfrm>
          <a:ln>
            <a:solidFill>
              <a:schemeClr val="tx2"/>
            </a:solidFill>
          </a:ln>
        </p:spPr>
        <p:txBody>
          <a:bodyPr>
            <a:normAutofit/>
          </a:bodyPr>
          <a:lstStyle/>
          <a:p>
            <a:pPr marL="0" lvl="0" indent="0" algn="ctr">
              <a:spcBef>
                <a:spcPts val="1800"/>
              </a:spcBef>
              <a:buNone/>
            </a:pPr>
            <a:r>
              <a:rPr lang="en-US" sz="1600" b="1" dirty="0"/>
              <a:t>Supplier 2</a:t>
            </a:r>
          </a:p>
          <a:p>
            <a:pPr lvl="0">
              <a:spcBef>
                <a:spcPts val="1200"/>
              </a:spcBef>
            </a:pPr>
            <a:r>
              <a:rPr lang="en-US" sz="1200" dirty="0"/>
              <a:t>Build-to-print mechanical Supplier struggled to meet delivery rates and experienced workmanship issues on first production contract</a:t>
            </a:r>
          </a:p>
          <a:p>
            <a:pPr lvl="0">
              <a:spcBef>
                <a:spcPts val="1200"/>
              </a:spcBef>
            </a:pPr>
            <a:r>
              <a:rPr lang="en-US" sz="1200" dirty="0"/>
              <a:t>Flowed down DFX to &amp; held on-site DFX workshop to identify top drivers</a:t>
            </a:r>
          </a:p>
          <a:p>
            <a:pPr>
              <a:spcBef>
                <a:spcPts val="1200"/>
              </a:spcBef>
            </a:pPr>
            <a:r>
              <a:rPr lang="en-US" sz="1200" dirty="0"/>
              <a:t>Monthly reviews held with continuing coaching</a:t>
            </a:r>
          </a:p>
          <a:p>
            <a:pPr>
              <a:spcBef>
                <a:spcPts val="1200"/>
              </a:spcBef>
            </a:pPr>
            <a:r>
              <a:rPr lang="en-US" sz="1200" dirty="0"/>
              <a:t>Achieved 6 months of zero defects and 40% improvement in delivery performance</a:t>
            </a:r>
          </a:p>
          <a:p>
            <a:pPr>
              <a:spcBef>
                <a:spcPts val="1200"/>
              </a:spcBef>
            </a:pPr>
            <a:r>
              <a:rPr lang="en-US" sz="1200" dirty="0"/>
              <a:t>Quarterly review of risk model to identify additional suppliers to target for DFX</a:t>
            </a:r>
          </a:p>
        </p:txBody>
      </p:sp>
      <p:sp>
        <p:nvSpPr>
          <p:cNvPr id="8" name="Content Placeholder 2"/>
          <p:cNvSpPr txBox="1">
            <a:spLocks/>
          </p:cNvSpPr>
          <p:nvPr/>
        </p:nvSpPr>
        <p:spPr bwMode="auto">
          <a:xfrm>
            <a:off x="323774" y="1134675"/>
            <a:ext cx="4078894" cy="5039133"/>
          </a:xfrm>
          <a:prstGeom prst="rect">
            <a:avLst/>
          </a:prstGeom>
          <a:noFill/>
          <a:ln w="9525">
            <a:solidFill>
              <a:schemeClr val="tx2"/>
            </a:solidFill>
            <a:miter lim="800000"/>
            <a:headEnd/>
            <a:tailEnd/>
          </a:ln>
        </p:spPr>
        <p:txBody>
          <a:bodyPr vert="horz" wrap="square" lIns="91440" tIns="45720" rIns="91440" bIns="45720" numCol="1" anchor="t" anchorCtr="0" compatLnSpc="1">
            <a:prstTxWarp prst="textNoShape">
              <a:avLst/>
            </a:prstTxWarp>
            <a:normAutofit/>
          </a:bodyPr>
          <a:lst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0" indent="0" algn="ctr">
              <a:spcBef>
                <a:spcPts val="1800"/>
              </a:spcBef>
              <a:buFontTx/>
              <a:buNone/>
            </a:pPr>
            <a:r>
              <a:rPr lang="en-US" sz="1600" b="1" kern="0" dirty="0"/>
              <a:t>Supplier 1</a:t>
            </a:r>
          </a:p>
          <a:p>
            <a:pPr>
              <a:spcBef>
                <a:spcPts val="1200"/>
              </a:spcBef>
            </a:pPr>
            <a:r>
              <a:rPr lang="en-US" sz="1200" kern="0" dirty="0"/>
              <a:t>Build-to-spec electronics Supplier experienced repeated quality issues </a:t>
            </a:r>
          </a:p>
          <a:p>
            <a:pPr>
              <a:spcBef>
                <a:spcPts val="1200"/>
              </a:spcBef>
            </a:pPr>
            <a:r>
              <a:rPr lang="en-US" sz="1200" kern="0" dirty="0"/>
              <a:t>Supplier developed APQP/PPAP plan as part of DFX expectation</a:t>
            </a:r>
          </a:p>
          <a:p>
            <a:pPr>
              <a:spcBef>
                <a:spcPts val="1200"/>
              </a:spcBef>
            </a:pPr>
            <a:r>
              <a:rPr lang="en-US" sz="1200" kern="0" dirty="0"/>
              <a:t>Northrop Grumman held monthly reviews and conducted on-site DFX Process Audit</a:t>
            </a:r>
          </a:p>
          <a:p>
            <a:pPr>
              <a:spcBef>
                <a:spcPts val="1200"/>
              </a:spcBef>
            </a:pPr>
            <a:r>
              <a:rPr lang="en-US" sz="1200" kern="0" dirty="0"/>
              <a:t>Achieved 8 months of green level quality performance and 3 months of on time delivery performance</a:t>
            </a:r>
          </a:p>
          <a:p>
            <a:pPr>
              <a:spcBef>
                <a:spcPts val="1200"/>
              </a:spcBef>
            </a:pPr>
            <a:r>
              <a:rPr lang="en-US" sz="1200" kern="0" dirty="0"/>
              <a:t>Targeted approach to DFX produces better result than broad deployment</a:t>
            </a:r>
            <a:endParaRPr lang="en-US" sz="1400" kern="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690" y="4063042"/>
            <a:ext cx="3905954" cy="1999091"/>
          </a:xfrm>
          <a:prstGeom prst="rect">
            <a:avLst/>
          </a:prstGeom>
          <a:effectLst>
            <a:outerShdw blurRad="50800" dist="63500" dir="3360000" algn="ctr" rotWithShape="0">
              <a:srgbClr val="000000">
                <a:alpha val="42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1574" y="4071355"/>
            <a:ext cx="4075118" cy="1999091"/>
          </a:xfrm>
          <a:prstGeom prst="rect">
            <a:avLst/>
          </a:prstGeom>
          <a:effectLst>
            <a:outerShdw blurRad="50800" dist="50800" dir="3360000" algn="ctr" rotWithShape="0">
              <a:srgbClr val="000000">
                <a:alpha val="43137"/>
              </a:srgbClr>
            </a:outerShdw>
          </a:effectLst>
        </p:spPr>
      </p:pic>
      <p:sp>
        <p:nvSpPr>
          <p:cNvPr id="4" name="Slide Number Placeholder 3"/>
          <p:cNvSpPr>
            <a:spLocks noGrp="1"/>
          </p:cNvSpPr>
          <p:nvPr>
            <p:ph type="sldNum" sz="quarter" idx="11"/>
          </p:nvPr>
        </p:nvSpPr>
        <p:spPr/>
        <p:txBody>
          <a:bodyPr/>
          <a:lstStyle/>
          <a:p>
            <a:fld id="{F6EFC63E-F8D9-44BB-A462-AC735E845F95}" type="slidenum">
              <a:rPr lang="en-US" smtClean="0"/>
              <a:pPr/>
              <a:t>3</a:t>
            </a:fld>
            <a:endParaRPr lang="en-US"/>
          </a:p>
        </p:txBody>
      </p:sp>
      <p:sp>
        <p:nvSpPr>
          <p:cNvPr id="9" name="TextBox 8"/>
          <p:cNvSpPr txBox="1"/>
          <p:nvPr/>
        </p:nvSpPr>
        <p:spPr>
          <a:xfrm>
            <a:off x="2675825" y="6670305"/>
            <a:ext cx="5216892" cy="215444"/>
          </a:xfrm>
          <a:prstGeom prst="rect">
            <a:avLst/>
          </a:prstGeom>
          <a:noFill/>
        </p:spPr>
        <p:txBody>
          <a:bodyPr wrap="square" rtlCol="0">
            <a:spAutoFit/>
          </a:bodyPr>
          <a:lstStyle/>
          <a:p>
            <a:r>
              <a:rPr lang="en-US" sz="800" dirty="0">
                <a:solidFill>
                  <a:srgbClr val="FF0000"/>
                </a:solidFill>
                <a:latin typeface="Arial Narrow" panose="020B0606020202030204" pitchFamily="34" charset="0"/>
              </a:rPr>
              <a:t>Distribution Statement A: Approved for Public Release; Distribution is Unlimited; #19-1583; Dated 09/05/19</a:t>
            </a:r>
          </a:p>
        </p:txBody>
      </p:sp>
    </p:spTree>
    <p:extLst>
      <p:ext uri="{BB962C8B-B14F-4D97-AF65-F5344CB8AC3E}">
        <p14:creationId xmlns:p14="http://schemas.microsoft.com/office/powerpoint/2010/main" val="399411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Summary</a:t>
            </a:r>
          </a:p>
        </p:txBody>
      </p:sp>
      <p:sp>
        <p:nvSpPr>
          <p:cNvPr id="11" name="Slide Number Placeholder 10"/>
          <p:cNvSpPr>
            <a:spLocks noGrp="1"/>
          </p:cNvSpPr>
          <p:nvPr>
            <p:ph type="sldNum" sz="quarter" idx="11"/>
          </p:nvPr>
        </p:nvSpPr>
        <p:spPr/>
        <p:txBody>
          <a:bodyPr/>
          <a:lstStyle/>
          <a:p>
            <a:fld id="{F6EFC63E-F8D9-44BB-A462-AC735E845F95}" type="slidenum">
              <a:rPr lang="en-US" smtClean="0"/>
              <a:pPr/>
              <a:t>4</a:t>
            </a:fld>
            <a:endParaRPr lang="en-US" dirty="0"/>
          </a:p>
        </p:txBody>
      </p:sp>
      <p:sp>
        <p:nvSpPr>
          <p:cNvPr id="21" name="TextBox 20"/>
          <p:cNvSpPr txBox="1"/>
          <p:nvPr/>
        </p:nvSpPr>
        <p:spPr>
          <a:xfrm>
            <a:off x="5943600" y="1402079"/>
            <a:ext cx="2743200" cy="4117572"/>
          </a:xfrm>
          <a:prstGeom prst="rect">
            <a:avLst/>
          </a:prstGeom>
          <a:noFill/>
          <a:ln w="19050">
            <a:solidFill>
              <a:srgbClr val="00467F"/>
            </a:solidFill>
            <a:prstDash val="lgDash"/>
          </a:ln>
        </p:spPr>
        <p:txBody>
          <a:bodyPr wrap="square" rtlCol="0">
            <a:noAutofit/>
          </a:bodyPr>
          <a:lstStyle/>
          <a:p>
            <a:pPr>
              <a:spcAft>
                <a:spcPts val="600"/>
              </a:spcAft>
            </a:pPr>
            <a:r>
              <a:rPr lang="en-US" sz="1600" b="1" dirty="0">
                <a:solidFill>
                  <a:srgbClr val="00467F"/>
                </a:solidFill>
                <a:latin typeface="Arial" panose="020B0604020202020204" pitchFamily="34" charset="0"/>
                <a:cs typeface="Arial" panose="020B0604020202020204" pitchFamily="34" charset="0"/>
              </a:rPr>
              <a:t>Predictors of Success</a:t>
            </a:r>
            <a:endParaRPr lang="en-US" sz="1200" b="1" dirty="0">
              <a:solidFill>
                <a:srgbClr val="00467F"/>
              </a:solidFill>
              <a:latin typeface="Arial" panose="020B0604020202020204" pitchFamily="34" charset="0"/>
              <a:cs typeface="Arial" panose="020B0604020202020204" pitchFamily="34" charset="0"/>
            </a:endParaRPr>
          </a:p>
          <a:p>
            <a:pPr>
              <a:spcAft>
                <a:spcPts val="600"/>
              </a:spcAft>
            </a:pPr>
            <a:r>
              <a:rPr lang="en-US" sz="1200" dirty="0">
                <a:latin typeface="Arial" panose="020B0604020202020204" pitchFamily="34" charset="0"/>
                <a:cs typeface="Arial" panose="020B0604020202020204" pitchFamily="34" charset="0"/>
              </a:rPr>
              <a:t>Data to identify leading indicators of success and relative importance</a:t>
            </a:r>
          </a:p>
          <a:p>
            <a:pPr>
              <a:spcAft>
                <a:spcPts val="600"/>
              </a:spcAft>
            </a:pPr>
            <a:endParaRPr lang="en-US" sz="1200" dirty="0">
              <a:latin typeface="Arial" panose="020B0604020202020204" pitchFamily="34" charset="0"/>
              <a:cs typeface="Arial" panose="020B0604020202020204" pitchFamily="34" charset="0"/>
            </a:endParaRPr>
          </a:p>
          <a:p>
            <a:pPr marL="58738" lvl="1">
              <a:spcAft>
                <a:spcPts val="600"/>
              </a:spcAft>
            </a:pPr>
            <a:r>
              <a:rPr lang="en-US" sz="1400" b="1" dirty="0">
                <a:solidFill>
                  <a:srgbClr val="00467F"/>
                </a:solidFill>
                <a:latin typeface="Arial" panose="020B0604020202020204" pitchFamily="34" charset="0"/>
                <a:cs typeface="Arial" panose="020B0604020202020204" pitchFamily="34" charset="0"/>
              </a:rPr>
              <a:t>Northrop Grumman Mission Systems Sector Supplier DFX Score</a:t>
            </a:r>
            <a:endParaRPr lang="en-US" sz="1200" b="1" dirty="0">
              <a:solidFill>
                <a:srgbClr val="00467F"/>
              </a:solidFill>
              <a:latin typeface="Arial" panose="020B0604020202020204" pitchFamily="34" charset="0"/>
              <a:cs typeface="Arial" panose="020B0604020202020204" pitchFamily="34" charset="0"/>
            </a:endParaRP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Degree and maturity of improvement activities as a predictor of future performance </a:t>
            </a:r>
          </a:p>
          <a:p>
            <a:pPr marL="344488" lvl="1" indent="-285750">
              <a:spcAft>
                <a:spcPts val="600"/>
              </a:spcAft>
              <a:buFont typeface="Arial" panose="020B0604020202020204" pitchFamily="34" charset="0"/>
              <a:buChar char="•"/>
            </a:pPr>
            <a:r>
              <a:rPr lang="en-US" sz="1200" dirty="0">
                <a:solidFill>
                  <a:srgbClr val="00B050"/>
                </a:solidFill>
                <a:latin typeface="Arial" panose="020B0604020202020204" pitchFamily="34" charset="0"/>
                <a:cs typeface="Arial" panose="020B0604020202020204" pitchFamily="34" charset="0"/>
              </a:rPr>
              <a:t>Complete / On-going</a:t>
            </a:r>
          </a:p>
          <a:p>
            <a:pPr marL="58738" lvl="1">
              <a:spcAft>
                <a:spcPts val="600"/>
              </a:spcAft>
            </a:pPr>
            <a:endParaRPr lang="en-US" sz="1400" b="1" dirty="0">
              <a:solidFill>
                <a:srgbClr val="00467F"/>
              </a:solidFill>
              <a:latin typeface="Arial" panose="020B0604020202020204" pitchFamily="34" charset="0"/>
              <a:cs typeface="Arial" panose="020B0604020202020204" pitchFamily="34" charset="0"/>
            </a:endParaRPr>
          </a:p>
          <a:p>
            <a:pPr marL="58738" lvl="1">
              <a:spcAft>
                <a:spcPts val="600"/>
              </a:spcAft>
            </a:pPr>
            <a:r>
              <a:rPr lang="en-US" sz="1400" b="1" dirty="0">
                <a:solidFill>
                  <a:srgbClr val="00467F"/>
                </a:solidFill>
                <a:latin typeface="Arial" panose="020B0604020202020204" pitchFamily="34" charset="0"/>
                <a:cs typeface="Arial" panose="020B0604020202020204" pitchFamily="34" charset="0"/>
              </a:rPr>
              <a:t>Risk Cube 2.0</a:t>
            </a:r>
            <a:endParaRPr lang="en-US" sz="1200" b="1" dirty="0">
              <a:solidFill>
                <a:srgbClr val="00467F"/>
              </a:solidFill>
              <a:latin typeface="Arial" panose="020B0604020202020204" pitchFamily="34" charset="0"/>
              <a:cs typeface="Arial" panose="020B0604020202020204" pitchFamily="34" charset="0"/>
            </a:endParaRP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Implementing ML/AI analytics for predictive Supplier risk modeling</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Q4 2019</a:t>
            </a:r>
            <a:endParaRPr lang="en-US" b="1" dirty="0">
              <a:solidFill>
                <a:schemeClr val="accent1"/>
              </a:solidFill>
              <a:latin typeface="Arial" panose="020B0604020202020204" pitchFamily="34" charset="0"/>
              <a:cs typeface="Arial" panose="020B0604020202020204" pitchFamily="34" charset="0"/>
            </a:endParaRPr>
          </a:p>
        </p:txBody>
      </p:sp>
      <p:sp>
        <p:nvSpPr>
          <p:cNvPr id="22" name="TextBox 21"/>
          <p:cNvSpPr txBox="1"/>
          <p:nvPr/>
        </p:nvSpPr>
        <p:spPr>
          <a:xfrm>
            <a:off x="304800" y="1402080"/>
            <a:ext cx="2743200" cy="4572000"/>
          </a:xfrm>
          <a:prstGeom prst="rect">
            <a:avLst/>
          </a:prstGeom>
          <a:noFill/>
          <a:ln>
            <a:noFill/>
          </a:ln>
        </p:spPr>
        <p:txBody>
          <a:bodyPr wrap="square" rtlCol="0">
            <a:noAutofit/>
          </a:bodyPr>
          <a:lstStyle/>
          <a:p>
            <a:pPr>
              <a:spcAft>
                <a:spcPts val="600"/>
              </a:spcAft>
            </a:pPr>
            <a:r>
              <a:rPr lang="en-US" sz="1600" b="1" dirty="0">
                <a:solidFill>
                  <a:srgbClr val="00467F"/>
                </a:solidFill>
                <a:latin typeface="Arial" panose="020B0604020202020204" pitchFamily="34" charset="0"/>
                <a:cs typeface="Arial" panose="020B0604020202020204" pitchFamily="34" charset="0"/>
              </a:rPr>
              <a:t>Lessons Learned</a:t>
            </a:r>
            <a:endParaRPr lang="en-US" sz="1600" dirty="0">
              <a:solidFill>
                <a:srgbClr val="00467F"/>
              </a:solidFill>
              <a:latin typeface="Arial" panose="020B0604020202020204" pitchFamily="34" charset="0"/>
              <a:cs typeface="Arial" panose="020B0604020202020204" pitchFamily="34" charset="0"/>
            </a:endParaRPr>
          </a:p>
          <a:p>
            <a:pPr>
              <a:spcAft>
                <a:spcPts val="600"/>
              </a:spcAft>
            </a:pPr>
            <a:r>
              <a:rPr lang="en-US" sz="1200" dirty="0">
                <a:latin typeface="Arial" panose="020B0604020202020204" pitchFamily="34" charset="0"/>
                <a:cs typeface="Arial" panose="020B0604020202020204" pitchFamily="34" charset="0"/>
              </a:rPr>
              <a:t>Root Cause Tiger Teams established to focus on major Supplier themes</a:t>
            </a:r>
          </a:p>
          <a:p>
            <a:pPr>
              <a:spcAft>
                <a:spcPts val="600"/>
              </a:spcAft>
            </a:pPr>
            <a:endParaRPr lang="en-US" sz="1200" dirty="0">
              <a:latin typeface="Arial" panose="020B0604020202020204" pitchFamily="34" charset="0"/>
              <a:cs typeface="Arial" panose="020B0604020202020204" pitchFamily="34" charset="0"/>
            </a:endParaRPr>
          </a:p>
          <a:p>
            <a:pPr marL="58738" lvl="1">
              <a:spcAft>
                <a:spcPts val="600"/>
              </a:spcAft>
            </a:pPr>
            <a:r>
              <a:rPr lang="en-US" sz="1400" b="1" dirty="0">
                <a:solidFill>
                  <a:srgbClr val="00467F"/>
                </a:solidFill>
                <a:latin typeface="Arial" panose="020B0604020202020204" pitchFamily="34" charset="0"/>
                <a:cs typeface="Arial" panose="020B0604020202020204" pitchFamily="34" charset="0"/>
              </a:rPr>
              <a:t>Root Cause Tiger Teams</a:t>
            </a:r>
            <a:endParaRPr lang="en-US" sz="1200" b="1" dirty="0">
              <a:solidFill>
                <a:srgbClr val="00467F"/>
              </a:solidFill>
              <a:latin typeface="Arial" panose="020B0604020202020204" pitchFamily="34" charset="0"/>
              <a:cs typeface="Arial" panose="020B0604020202020204" pitchFamily="34" charset="0"/>
            </a:endParaRPr>
          </a:p>
          <a:p>
            <a:pPr marL="58738" lvl="1">
              <a:spcAft>
                <a:spcPts val="600"/>
              </a:spcAft>
            </a:pPr>
            <a:r>
              <a:rPr lang="en-US" sz="1200" dirty="0">
                <a:latin typeface="Arial" panose="020B0604020202020204" pitchFamily="34" charset="0"/>
                <a:cs typeface="Arial" panose="020B0604020202020204" pitchFamily="34" charset="0"/>
              </a:rPr>
              <a:t>Standardizing process(</a:t>
            </a:r>
            <a:r>
              <a:rPr lang="en-US" sz="1200" dirty="0" err="1">
                <a:latin typeface="Arial" panose="020B0604020202020204" pitchFamily="34" charset="0"/>
                <a:cs typeface="Arial" panose="020B0604020202020204" pitchFamily="34" charset="0"/>
              </a:rPr>
              <a:t>es</a:t>
            </a:r>
            <a:r>
              <a:rPr lang="en-US" sz="1200" dirty="0">
                <a:latin typeface="Arial" panose="020B0604020202020204" pitchFamily="34" charset="0"/>
                <a:cs typeface="Arial" panose="020B0604020202020204" pitchFamily="34" charset="0"/>
              </a:rPr>
              <a:t>) for requirements management:</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SQ drawing review for “buy” items prior to </a:t>
            </a:r>
            <a:r>
              <a:rPr lang="en-US" sz="1200" dirty="0" err="1">
                <a:latin typeface="Arial" panose="020B0604020202020204" pitchFamily="34" charset="0"/>
                <a:cs typeface="Arial" panose="020B0604020202020204" pitchFamily="34" charset="0"/>
              </a:rPr>
              <a:t>eng</a:t>
            </a:r>
            <a:r>
              <a:rPr lang="en-US" sz="1200" dirty="0">
                <a:latin typeface="Arial" panose="020B0604020202020204" pitchFamily="34" charset="0"/>
                <a:cs typeface="Arial" panose="020B0604020202020204" pitchFamily="34" charset="0"/>
              </a:rPr>
              <a:t> release</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AS9102 FAI </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Supplier requirements review before production</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Requirements traceability matrix </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Special/critical process approval and control plans</a:t>
            </a:r>
          </a:p>
          <a:p>
            <a:pPr marL="344488" lvl="1" indent="-285750">
              <a:spcAft>
                <a:spcPts val="600"/>
              </a:spcAft>
              <a:buFont typeface="Arial" panose="020B0604020202020204" pitchFamily="34" charset="0"/>
              <a:buChar char="•"/>
            </a:pPr>
            <a:r>
              <a:rPr lang="en-US" sz="1200" dirty="0">
                <a:solidFill>
                  <a:srgbClr val="00B050"/>
                </a:solidFill>
                <a:latin typeface="Arial" panose="020B0604020202020204" pitchFamily="34" charset="0"/>
                <a:cs typeface="Arial" panose="020B0604020202020204" pitchFamily="34" charset="0"/>
              </a:rPr>
              <a:t>Pilot Complete</a:t>
            </a:r>
          </a:p>
          <a:p>
            <a:pPr marL="344488" lvl="1" indent="-285750">
              <a:spcAft>
                <a:spcPts val="600"/>
              </a:spcAft>
              <a:buFont typeface="Arial" panose="020B0604020202020204" pitchFamily="34" charset="0"/>
              <a:buChar char="•"/>
            </a:pPr>
            <a:endParaRPr lang="en-US" sz="1400" b="1" dirty="0">
              <a:solidFill>
                <a:srgbClr val="00467F"/>
              </a:solidFill>
              <a:latin typeface="Arial" panose="020B0604020202020204" pitchFamily="34" charset="0"/>
              <a:cs typeface="Arial" panose="020B0604020202020204" pitchFamily="34" charset="0"/>
            </a:endParaRPr>
          </a:p>
        </p:txBody>
      </p:sp>
      <p:sp>
        <p:nvSpPr>
          <p:cNvPr id="23" name="TextBox 22"/>
          <p:cNvSpPr txBox="1"/>
          <p:nvPr/>
        </p:nvSpPr>
        <p:spPr>
          <a:xfrm>
            <a:off x="3124200" y="1402080"/>
            <a:ext cx="2743200" cy="4572000"/>
          </a:xfrm>
          <a:prstGeom prst="rect">
            <a:avLst/>
          </a:prstGeom>
          <a:noFill/>
          <a:ln>
            <a:noFill/>
          </a:ln>
        </p:spPr>
        <p:txBody>
          <a:bodyPr wrap="square" rtlCol="0">
            <a:noAutofit/>
          </a:bodyPr>
          <a:lstStyle/>
          <a:p>
            <a:pPr>
              <a:spcAft>
                <a:spcPts val="600"/>
              </a:spcAft>
            </a:pPr>
            <a:r>
              <a:rPr lang="en-US" sz="1600" b="1" dirty="0">
                <a:solidFill>
                  <a:srgbClr val="00467F"/>
                </a:solidFill>
                <a:latin typeface="Arial" panose="020B0604020202020204" pitchFamily="34" charset="0"/>
                <a:cs typeface="Arial" panose="020B0604020202020204" pitchFamily="34" charset="0"/>
              </a:rPr>
              <a:t>Future DFX </a:t>
            </a:r>
            <a:r>
              <a:rPr lang="en-US" sz="1600" b="1" dirty="0" err="1">
                <a:solidFill>
                  <a:srgbClr val="00467F"/>
                </a:solidFill>
                <a:latin typeface="Arial" panose="020B0604020202020204" pitchFamily="34" charset="0"/>
                <a:cs typeface="Arial" panose="020B0604020202020204" pitchFamily="34" charset="0"/>
              </a:rPr>
              <a:t>Flowdown</a:t>
            </a:r>
            <a:r>
              <a:rPr lang="en-US" sz="1600" b="1" dirty="0">
                <a:solidFill>
                  <a:srgbClr val="00467F"/>
                </a:solidFill>
                <a:latin typeface="Arial" panose="020B0604020202020204" pitchFamily="34" charset="0"/>
                <a:cs typeface="Arial" panose="020B0604020202020204" pitchFamily="34" charset="0"/>
              </a:rPr>
              <a:t> </a:t>
            </a:r>
          </a:p>
          <a:p>
            <a:pPr>
              <a:spcAft>
                <a:spcPts val="600"/>
              </a:spcAft>
            </a:pPr>
            <a:r>
              <a:rPr lang="en-US" sz="1200" dirty="0">
                <a:latin typeface="Arial" panose="020B0604020202020204" pitchFamily="34" charset="0"/>
                <a:cs typeface="Arial" panose="020B0604020202020204" pitchFamily="34" charset="0"/>
              </a:rPr>
              <a:t>Expand breadth and depth of Supplier DFX</a:t>
            </a:r>
          </a:p>
          <a:p>
            <a:pPr>
              <a:spcAft>
                <a:spcPts val="600"/>
              </a:spcAft>
            </a:pPr>
            <a:endParaRPr lang="en-US" sz="1200" dirty="0">
              <a:latin typeface="Arial" panose="020B0604020202020204" pitchFamily="34" charset="0"/>
              <a:cs typeface="Arial" panose="020B0604020202020204" pitchFamily="34" charset="0"/>
            </a:endParaRPr>
          </a:p>
          <a:p>
            <a:pPr marL="58738" lvl="1">
              <a:spcAft>
                <a:spcPts val="600"/>
              </a:spcAft>
            </a:pPr>
            <a:r>
              <a:rPr lang="en-US" sz="1400" b="1" dirty="0">
                <a:solidFill>
                  <a:srgbClr val="00467F"/>
                </a:solidFill>
                <a:latin typeface="Arial" panose="020B0604020202020204" pitchFamily="34" charset="0"/>
                <a:cs typeface="Arial" panose="020B0604020202020204" pitchFamily="34" charset="0"/>
              </a:rPr>
              <a:t>Supplier DFX Expansion</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Further reduce defects with current Suppliers - </a:t>
            </a:r>
            <a:r>
              <a:rPr lang="en-US" sz="1200" dirty="0">
                <a:solidFill>
                  <a:srgbClr val="00B050"/>
                </a:solidFill>
                <a:latin typeface="Arial" panose="020B0604020202020204" pitchFamily="34" charset="0"/>
                <a:cs typeface="Arial" panose="020B0604020202020204" pitchFamily="34" charset="0"/>
              </a:rPr>
              <a:t>on-going</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Kick off new risk-based DFX efforts with Suppliers -</a:t>
            </a:r>
            <a:r>
              <a:rPr lang="en-US" sz="1200" dirty="0">
                <a:solidFill>
                  <a:srgbClr val="00B050"/>
                </a:solidFill>
                <a:latin typeface="Arial" panose="020B0604020202020204" pitchFamily="34" charset="0"/>
                <a:cs typeface="Arial" panose="020B0604020202020204" pitchFamily="34" charset="0"/>
              </a:rPr>
              <a:t> on-going</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DFX Workshops to develop org. “know-how” - </a:t>
            </a:r>
            <a:r>
              <a:rPr lang="en-US" sz="1200" dirty="0">
                <a:solidFill>
                  <a:srgbClr val="00B050"/>
                </a:solidFill>
                <a:latin typeface="Arial" panose="020B0604020202020204" pitchFamily="34" charset="0"/>
                <a:cs typeface="Arial" panose="020B0604020202020204" pitchFamily="34" charset="0"/>
              </a:rPr>
              <a:t>complete</a:t>
            </a:r>
          </a:p>
          <a:p>
            <a:pPr marL="58738" lvl="1">
              <a:spcAft>
                <a:spcPts val="600"/>
              </a:spcAft>
            </a:pPr>
            <a:endParaRPr lang="en-US" sz="1400" b="1" dirty="0">
              <a:solidFill>
                <a:srgbClr val="00467F"/>
              </a:solidFill>
              <a:latin typeface="Arial" panose="020B0604020202020204" pitchFamily="34" charset="0"/>
              <a:cs typeface="Arial" panose="020B0604020202020204" pitchFamily="34" charset="0"/>
            </a:endParaRPr>
          </a:p>
          <a:p>
            <a:pPr marL="58738" lvl="1">
              <a:spcAft>
                <a:spcPts val="600"/>
              </a:spcAft>
            </a:pPr>
            <a:r>
              <a:rPr lang="en-US" sz="1400" b="1" dirty="0">
                <a:solidFill>
                  <a:srgbClr val="00467F"/>
                </a:solidFill>
                <a:latin typeface="Arial" panose="020B0604020202020204" pitchFamily="34" charset="0"/>
                <a:cs typeface="Arial" panose="020B0604020202020204" pitchFamily="34" charset="0"/>
              </a:rPr>
              <a:t>9145 Readiness Actions</a:t>
            </a:r>
            <a:endParaRPr lang="en-US" sz="1200" b="1" dirty="0">
              <a:solidFill>
                <a:srgbClr val="00467F"/>
              </a:solidFill>
              <a:latin typeface="Arial" panose="020B0604020202020204" pitchFamily="34" charset="0"/>
              <a:cs typeface="Arial" panose="020B0604020202020204" pitchFamily="34" charset="0"/>
            </a:endParaRP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Request Suppliers complete Maturity Survey - </a:t>
            </a:r>
            <a:r>
              <a:rPr lang="en-US" sz="1200" dirty="0">
                <a:solidFill>
                  <a:srgbClr val="00B050"/>
                </a:solidFill>
                <a:latin typeface="Arial" panose="020B0604020202020204" pitchFamily="34" charset="0"/>
                <a:cs typeface="Arial" panose="020B0604020202020204" pitchFamily="34" charset="0"/>
              </a:rPr>
              <a:t>complete</a:t>
            </a:r>
          </a:p>
          <a:p>
            <a:pPr marL="344488" lvl="1" indent="-285750">
              <a:spcAft>
                <a:spcPts val="600"/>
              </a:spcAft>
              <a:buFont typeface="Arial" panose="020B0604020202020204" pitchFamily="34" charset="0"/>
              <a:buChar char="•"/>
            </a:pPr>
            <a:r>
              <a:rPr lang="en-US" sz="1200" dirty="0">
                <a:latin typeface="Arial" panose="020B0604020202020204" pitchFamily="34" charset="0"/>
                <a:cs typeface="Arial" panose="020B0604020202020204" pitchFamily="34" charset="0"/>
              </a:rPr>
              <a:t>Assessing impact of possible contract </a:t>
            </a:r>
            <a:r>
              <a:rPr lang="en-US" sz="1200" dirty="0" err="1">
                <a:latin typeface="Arial" panose="020B0604020202020204" pitchFamily="34" charset="0"/>
                <a:cs typeface="Arial" panose="020B0604020202020204" pitchFamily="34" charset="0"/>
              </a:rPr>
              <a:t>flowdown</a:t>
            </a:r>
            <a:endParaRPr lang="en-US" sz="1200" dirty="0">
              <a:latin typeface="Arial" panose="020B0604020202020204" pitchFamily="34" charset="0"/>
              <a:cs typeface="Arial" panose="020B0604020202020204" pitchFamily="34" charset="0"/>
            </a:endParaRPr>
          </a:p>
        </p:txBody>
      </p:sp>
      <p:sp>
        <p:nvSpPr>
          <p:cNvPr id="7" name="TextBox 6"/>
          <p:cNvSpPr txBox="1"/>
          <p:nvPr/>
        </p:nvSpPr>
        <p:spPr>
          <a:xfrm>
            <a:off x="2675825" y="6670305"/>
            <a:ext cx="5216892" cy="215444"/>
          </a:xfrm>
          <a:prstGeom prst="rect">
            <a:avLst/>
          </a:prstGeom>
          <a:noFill/>
        </p:spPr>
        <p:txBody>
          <a:bodyPr wrap="square" rtlCol="0">
            <a:spAutoFit/>
          </a:bodyPr>
          <a:lstStyle/>
          <a:p>
            <a:r>
              <a:rPr lang="en-US" sz="800" dirty="0">
                <a:solidFill>
                  <a:srgbClr val="FF0000"/>
                </a:solidFill>
                <a:latin typeface="Arial Narrow" panose="020B0606020202030204" pitchFamily="34" charset="0"/>
              </a:rPr>
              <a:t>Distribution Statement A: Approved for Public Release; Distribution is Unlimited; #19-1583; Dated 09/05/19</a:t>
            </a:r>
          </a:p>
        </p:txBody>
      </p:sp>
    </p:spTree>
    <p:extLst>
      <p:ext uri="{BB962C8B-B14F-4D97-AF65-F5344CB8AC3E}">
        <p14:creationId xmlns:p14="http://schemas.microsoft.com/office/powerpoint/2010/main" val="305992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5825" y="6670305"/>
            <a:ext cx="5216892" cy="215444"/>
          </a:xfrm>
          <a:prstGeom prst="rect">
            <a:avLst/>
          </a:prstGeom>
          <a:noFill/>
        </p:spPr>
        <p:txBody>
          <a:bodyPr wrap="square" rtlCol="0">
            <a:spAutoFit/>
          </a:bodyPr>
          <a:lstStyle/>
          <a:p>
            <a:r>
              <a:rPr lang="en-US" sz="800" dirty="0">
                <a:solidFill>
                  <a:srgbClr val="FF0000"/>
                </a:solidFill>
                <a:latin typeface="Arial Narrow" panose="020B0606020202030204" pitchFamily="34" charset="0"/>
              </a:rPr>
              <a:t>Distribution Statement A: Approved for Public Release; Distribution is Unlimited; #19-1583; Dated 09/05/19</a:t>
            </a:r>
          </a:p>
        </p:txBody>
      </p:sp>
    </p:spTree>
    <p:extLst>
      <p:ext uri="{BB962C8B-B14F-4D97-AF65-F5344CB8AC3E}">
        <p14:creationId xmlns:p14="http://schemas.microsoft.com/office/powerpoint/2010/main" val="21197311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2012_PPT_TEMPLATE Master Slide">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a:defRPr sz="1600" dirty="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482E4777-549F-4AEF-B376-99733C1CCE2A}" vid="{537CAA96-80F7-476A-8E18-3360701E69C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EBDCF3BF0B914496539F773BA59FD7" ma:contentTypeVersion="1" ma:contentTypeDescription="Create a new document." ma:contentTypeScope="" ma:versionID="791ed9fcafba9c3a1434e6fc4a35d914">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08EEF0-56E5-4CD0-804E-185EBF2D11C2}">
  <ds:schemaRefs>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F17B799C-B6DF-4D7D-969A-54EE5872A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17D0E4-32E0-4340-83B0-8A562CC525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NG_Standard_Template_Wide</Template>
  <TotalTime>2597</TotalTime>
  <Words>607</Words>
  <Application>Microsoft Macintosh PowerPoint</Application>
  <PresentationFormat>On-screen Show (4:3)</PresentationFormat>
  <Paragraphs>88</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Tahoma</vt:lpstr>
      <vt:lpstr>Wingdings</vt:lpstr>
      <vt:lpstr>2012_PPT_TEMPLATE Master Slide</vt:lpstr>
      <vt:lpstr>Northrop Grumman  Drive For Excellence  Deep Diving Supplier Zero Defect Plans  Julia Price Manager, Quality &amp; Mission Excellence Northrop Grumman</vt:lpstr>
      <vt:lpstr>Supplier DFX Summary</vt:lpstr>
      <vt:lpstr>Supplier DFX Case Studies</vt:lpstr>
      <vt:lpstr>Summary</vt:lpstr>
      <vt:lpstr>PowerPoint Presentation</vt:lpstr>
    </vt:vector>
  </TitlesOfParts>
  <Company>Northrop Grumman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Daniel L (ES)</dc:creator>
  <cp:lastModifiedBy>jeff parnes</cp:lastModifiedBy>
  <cp:revision>238</cp:revision>
  <cp:lastPrinted>2019-09-09T20:45:59Z</cp:lastPrinted>
  <dcterms:created xsi:type="dcterms:W3CDTF">2018-03-01T15:23:36Z</dcterms:created>
  <dcterms:modified xsi:type="dcterms:W3CDTF">2019-09-09T20:46:35Z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0x0101009CEBDCF3BF0B914496539F773BA59FD7</vt:lpwstr>
  </property>
</Properties>
</file>