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66" r:id="rId4"/>
  </p:sldMasterIdLst>
  <p:notesMasterIdLst>
    <p:notesMasterId r:id="rId27"/>
  </p:notesMasterIdLst>
  <p:sldIdLst>
    <p:sldId id="256" r:id="rId5"/>
    <p:sldId id="258" r:id="rId6"/>
    <p:sldId id="260" r:id="rId7"/>
    <p:sldId id="259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7" r:id="rId22"/>
    <p:sldId id="278" r:id="rId23"/>
    <p:sldId id="275" r:id="rId24"/>
    <p:sldId id="276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1" autoAdjust="0"/>
    <p:restoredTop sz="85773" autoAdjust="0"/>
  </p:normalViewPr>
  <p:slideViewPr>
    <p:cSldViewPr snapToGrid="0" snapToObjects="1">
      <p:cViewPr varScale="1">
        <p:scale>
          <a:sx n="107" d="100"/>
          <a:sy n="107" d="100"/>
        </p:scale>
        <p:origin x="1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da.gov/medical-devices/emergency-situations-medical-devices/emergency-use-authorizations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da.gov/medical-devices/emergency-situations-medical-devices/emergency-use-authorizations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40BBC-0BA7-4088-B031-BE81B166FE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79065748-E51C-4CC4-BD01-E82E06BED721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Go over the processes involved in drug discovery and development</a:t>
          </a:r>
        </a:p>
      </dgm:t>
    </dgm:pt>
    <dgm:pt modelId="{E897EAC6-BCF1-45F9-A04D-E7C230399B14}" type="parTrans" cxnId="{01E4C48D-93F3-4819-9680-716D53645472}">
      <dgm:prSet/>
      <dgm:spPr/>
      <dgm:t>
        <a:bodyPr/>
        <a:lstStyle/>
        <a:p>
          <a:endParaRPr lang="en-US"/>
        </a:p>
      </dgm:t>
    </dgm:pt>
    <dgm:pt modelId="{0E19796E-E2EE-4692-BA12-82229A5D2389}" type="sibTrans" cxnId="{01E4C48D-93F3-4819-9680-716D53645472}">
      <dgm:prSet/>
      <dgm:spPr/>
      <dgm:t>
        <a:bodyPr/>
        <a:lstStyle/>
        <a:p>
          <a:endParaRPr lang="en-US"/>
        </a:p>
      </dgm:t>
    </dgm:pt>
    <dgm:pt modelId="{B382A885-0D6C-44B0-8FC2-7CD597B6AA25}">
      <dgm:prSet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Explain the role of the Food and Drug Administration (FDA)  in the drug development and review process in the United States</a:t>
          </a:r>
        </a:p>
      </dgm:t>
    </dgm:pt>
    <dgm:pt modelId="{6EF4ED0F-BBA9-43C5-BEFC-C3E19427462C}" type="parTrans" cxnId="{F409B1C6-A052-45E5-98F7-56437B4A3B8D}">
      <dgm:prSet/>
      <dgm:spPr/>
      <dgm:t>
        <a:bodyPr/>
        <a:lstStyle/>
        <a:p>
          <a:endParaRPr lang="en-US"/>
        </a:p>
      </dgm:t>
    </dgm:pt>
    <dgm:pt modelId="{728EAAB7-8E21-4B8E-BF13-3E04CB16EF29}" type="sibTrans" cxnId="{F409B1C6-A052-45E5-98F7-56437B4A3B8D}">
      <dgm:prSet/>
      <dgm:spPr/>
      <dgm:t>
        <a:bodyPr/>
        <a:lstStyle/>
        <a:p>
          <a:endParaRPr lang="en-US"/>
        </a:p>
      </dgm:t>
    </dgm:pt>
    <dgm:pt modelId="{39A8353E-88E0-433C-AE7C-23A332B9313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Describe the phases involved in FDA drug approval</a:t>
          </a:r>
        </a:p>
      </dgm:t>
    </dgm:pt>
    <dgm:pt modelId="{9D4708D9-73B8-4FED-85A5-CF9B46BF3D1A}" type="parTrans" cxnId="{F8032DFA-40F0-41D1-963F-55209845DE85}">
      <dgm:prSet/>
      <dgm:spPr/>
      <dgm:t>
        <a:bodyPr/>
        <a:lstStyle/>
        <a:p>
          <a:endParaRPr lang="en-US"/>
        </a:p>
      </dgm:t>
    </dgm:pt>
    <dgm:pt modelId="{3DFE9980-FD2A-4335-A843-D0FC58F17FEB}" type="sibTrans" cxnId="{F8032DFA-40F0-41D1-963F-55209845DE85}">
      <dgm:prSet/>
      <dgm:spPr/>
      <dgm:t>
        <a:bodyPr/>
        <a:lstStyle/>
        <a:p>
          <a:endParaRPr lang="en-US"/>
        </a:p>
      </dgm:t>
    </dgm:pt>
    <dgm:pt modelId="{50A968D8-BA5C-4D3F-A6E3-A6687421E03E}" type="pres">
      <dgm:prSet presAssocID="{E2D40BBC-0BA7-4088-B031-BE81B166FE84}" presName="root" presStyleCnt="0">
        <dgm:presLayoutVars>
          <dgm:dir/>
          <dgm:resizeHandles val="exact"/>
        </dgm:presLayoutVars>
      </dgm:prSet>
      <dgm:spPr/>
    </dgm:pt>
    <dgm:pt modelId="{06FE6B84-FFC8-45E1-8742-4E2C73DDFCEF}" type="pres">
      <dgm:prSet presAssocID="{79065748-E51C-4CC4-BD01-E82E06BED721}" presName="compNode" presStyleCnt="0"/>
      <dgm:spPr/>
    </dgm:pt>
    <dgm:pt modelId="{AA64093C-6210-41DB-B23D-DEB65AAD136E}" type="pres">
      <dgm:prSet presAssocID="{79065748-E51C-4CC4-BD01-E82E06BED721}" presName="bgRect" presStyleLbl="bgShp" presStyleIdx="0" presStyleCnt="3"/>
      <dgm:spPr/>
    </dgm:pt>
    <dgm:pt modelId="{E489FEA4-AB1C-4CC6-B3A6-1C097DF44EEB}" type="pres">
      <dgm:prSet presAssocID="{79065748-E51C-4CC4-BD01-E82E06BED7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F6C6518-B851-46ED-AE29-9F5E87366852}" type="pres">
      <dgm:prSet presAssocID="{79065748-E51C-4CC4-BD01-E82E06BED721}" presName="spaceRect" presStyleCnt="0"/>
      <dgm:spPr/>
    </dgm:pt>
    <dgm:pt modelId="{3756C296-9298-4217-A1BE-26D677254E6B}" type="pres">
      <dgm:prSet presAssocID="{79065748-E51C-4CC4-BD01-E82E06BED721}" presName="parTx" presStyleLbl="revTx" presStyleIdx="0" presStyleCnt="3">
        <dgm:presLayoutVars>
          <dgm:chMax val="0"/>
          <dgm:chPref val="0"/>
        </dgm:presLayoutVars>
      </dgm:prSet>
      <dgm:spPr/>
    </dgm:pt>
    <dgm:pt modelId="{B83511F2-DC39-42E7-844E-561E0922B637}" type="pres">
      <dgm:prSet presAssocID="{0E19796E-E2EE-4692-BA12-82229A5D2389}" presName="sibTrans" presStyleCnt="0"/>
      <dgm:spPr/>
    </dgm:pt>
    <dgm:pt modelId="{004E0559-B063-4461-97C0-0ACA6F98625F}" type="pres">
      <dgm:prSet presAssocID="{B382A885-0D6C-44B0-8FC2-7CD597B6AA25}" presName="compNode" presStyleCnt="0"/>
      <dgm:spPr/>
    </dgm:pt>
    <dgm:pt modelId="{23692B64-3C4C-4483-AEBD-01C4F369C983}" type="pres">
      <dgm:prSet presAssocID="{B382A885-0D6C-44B0-8FC2-7CD597B6AA25}" presName="bgRect" presStyleLbl="bgShp" presStyleIdx="1" presStyleCnt="3"/>
      <dgm:spPr/>
    </dgm:pt>
    <dgm:pt modelId="{C35CE973-2780-4220-9D6E-07B8518FC3D8}" type="pres">
      <dgm:prSet presAssocID="{B382A885-0D6C-44B0-8FC2-7CD597B6AA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A0073DA-898A-4FF8-A983-BF4F44D0153A}" type="pres">
      <dgm:prSet presAssocID="{B382A885-0D6C-44B0-8FC2-7CD597B6AA25}" presName="spaceRect" presStyleCnt="0"/>
      <dgm:spPr/>
    </dgm:pt>
    <dgm:pt modelId="{CE798E53-E690-4763-8958-5BECD45364C7}" type="pres">
      <dgm:prSet presAssocID="{B382A885-0D6C-44B0-8FC2-7CD597B6AA25}" presName="parTx" presStyleLbl="revTx" presStyleIdx="1" presStyleCnt="3">
        <dgm:presLayoutVars>
          <dgm:chMax val="0"/>
          <dgm:chPref val="0"/>
        </dgm:presLayoutVars>
      </dgm:prSet>
      <dgm:spPr/>
    </dgm:pt>
    <dgm:pt modelId="{CD51DF89-A303-44ED-A0A3-ABE386264653}" type="pres">
      <dgm:prSet presAssocID="{728EAAB7-8E21-4B8E-BF13-3E04CB16EF29}" presName="sibTrans" presStyleCnt="0"/>
      <dgm:spPr/>
    </dgm:pt>
    <dgm:pt modelId="{A111F7A4-B0A2-4819-A20A-407448C294C2}" type="pres">
      <dgm:prSet presAssocID="{39A8353E-88E0-433C-AE7C-23A332B93130}" presName="compNode" presStyleCnt="0"/>
      <dgm:spPr/>
    </dgm:pt>
    <dgm:pt modelId="{535A4012-CF8C-4791-BAB5-1B394501268C}" type="pres">
      <dgm:prSet presAssocID="{39A8353E-88E0-433C-AE7C-23A332B93130}" presName="bgRect" presStyleLbl="bgShp" presStyleIdx="2" presStyleCnt="3"/>
      <dgm:spPr/>
    </dgm:pt>
    <dgm:pt modelId="{17908560-6E91-4776-BDA0-036928D74C92}" type="pres">
      <dgm:prSet presAssocID="{39A8353E-88E0-433C-AE7C-23A332B931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99234DE-D65C-4596-ACBF-E69F87563D6F}" type="pres">
      <dgm:prSet presAssocID="{39A8353E-88E0-433C-AE7C-23A332B93130}" presName="spaceRect" presStyleCnt="0"/>
      <dgm:spPr/>
    </dgm:pt>
    <dgm:pt modelId="{8F41F1F1-B52C-41E7-A36F-8B1F68DBAA2C}" type="pres">
      <dgm:prSet presAssocID="{39A8353E-88E0-433C-AE7C-23A332B931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95D7048-463C-46D0-B62D-A310A00C4765}" type="presOf" srcId="{39A8353E-88E0-433C-AE7C-23A332B93130}" destId="{8F41F1F1-B52C-41E7-A36F-8B1F68DBAA2C}" srcOrd="0" destOrd="0" presId="urn:microsoft.com/office/officeart/2018/2/layout/IconVerticalSolidList"/>
    <dgm:cxn modelId="{01E4C48D-93F3-4819-9680-716D53645472}" srcId="{E2D40BBC-0BA7-4088-B031-BE81B166FE84}" destId="{79065748-E51C-4CC4-BD01-E82E06BED721}" srcOrd="0" destOrd="0" parTransId="{E897EAC6-BCF1-45F9-A04D-E7C230399B14}" sibTransId="{0E19796E-E2EE-4692-BA12-82229A5D2389}"/>
    <dgm:cxn modelId="{C40E0190-DA55-4843-8456-F62B079D0651}" type="presOf" srcId="{79065748-E51C-4CC4-BD01-E82E06BED721}" destId="{3756C296-9298-4217-A1BE-26D677254E6B}" srcOrd="0" destOrd="0" presId="urn:microsoft.com/office/officeart/2018/2/layout/IconVerticalSolidList"/>
    <dgm:cxn modelId="{277E16AB-1230-472C-9B2F-850AD8975D22}" type="presOf" srcId="{E2D40BBC-0BA7-4088-B031-BE81B166FE84}" destId="{50A968D8-BA5C-4D3F-A6E3-A6687421E03E}" srcOrd="0" destOrd="0" presId="urn:microsoft.com/office/officeart/2018/2/layout/IconVerticalSolidList"/>
    <dgm:cxn modelId="{F409B1C6-A052-45E5-98F7-56437B4A3B8D}" srcId="{E2D40BBC-0BA7-4088-B031-BE81B166FE84}" destId="{B382A885-0D6C-44B0-8FC2-7CD597B6AA25}" srcOrd="1" destOrd="0" parTransId="{6EF4ED0F-BBA9-43C5-BEFC-C3E19427462C}" sibTransId="{728EAAB7-8E21-4B8E-BF13-3E04CB16EF29}"/>
    <dgm:cxn modelId="{F8032DFA-40F0-41D1-963F-55209845DE85}" srcId="{E2D40BBC-0BA7-4088-B031-BE81B166FE84}" destId="{39A8353E-88E0-433C-AE7C-23A332B93130}" srcOrd="2" destOrd="0" parTransId="{9D4708D9-73B8-4FED-85A5-CF9B46BF3D1A}" sibTransId="{3DFE9980-FD2A-4335-A843-D0FC58F17FEB}"/>
    <dgm:cxn modelId="{1DB765FB-D598-4FD1-BE99-D7F396697FAE}" type="presOf" srcId="{B382A885-0D6C-44B0-8FC2-7CD597B6AA25}" destId="{CE798E53-E690-4763-8958-5BECD45364C7}" srcOrd="0" destOrd="0" presId="urn:microsoft.com/office/officeart/2018/2/layout/IconVerticalSolidList"/>
    <dgm:cxn modelId="{4B33FEFD-97A2-46C1-B502-4B1DE26F9B95}" type="presParOf" srcId="{50A968D8-BA5C-4D3F-A6E3-A6687421E03E}" destId="{06FE6B84-FFC8-45E1-8742-4E2C73DDFCEF}" srcOrd="0" destOrd="0" presId="urn:microsoft.com/office/officeart/2018/2/layout/IconVerticalSolidList"/>
    <dgm:cxn modelId="{71A93E82-EA0E-4AD3-B6AF-4EC655D62094}" type="presParOf" srcId="{06FE6B84-FFC8-45E1-8742-4E2C73DDFCEF}" destId="{AA64093C-6210-41DB-B23D-DEB65AAD136E}" srcOrd="0" destOrd="0" presId="urn:microsoft.com/office/officeart/2018/2/layout/IconVerticalSolidList"/>
    <dgm:cxn modelId="{D7909A8A-B6AD-4382-9A40-F72B88FE30A8}" type="presParOf" srcId="{06FE6B84-FFC8-45E1-8742-4E2C73DDFCEF}" destId="{E489FEA4-AB1C-4CC6-B3A6-1C097DF44EEB}" srcOrd="1" destOrd="0" presId="urn:microsoft.com/office/officeart/2018/2/layout/IconVerticalSolidList"/>
    <dgm:cxn modelId="{CD447D79-62AB-4E88-99B0-9F8CBF0C43F7}" type="presParOf" srcId="{06FE6B84-FFC8-45E1-8742-4E2C73DDFCEF}" destId="{AF6C6518-B851-46ED-AE29-9F5E87366852}" srcOrd="2" destOrd="0" presId="urn:microsoft.com/office/officeart/2018/2/layout/IconVerticalSolidList"/>
    <dgm:cxn modelId="{90AD5A55-DA2B-4374-9808-07F766E639CA}" type="presParOf" srcId="{06FE6B84-FFC8-45E1-8742-4E2C73DDFCEF}" destId="{3756C296-9298-4217-A1BE-26D677254E6B}" srcOrd="3" destOrd="0" presId="urn:microsoft.com/office/officeart/2018/2/layout/IconVerticalSolidList"/>
    <dgm:cxn modelId="{A4F4B8DA-80A3-4E2B-A3C7-A6A719F52899}" type="presParOf" srcId="{50A968D8-BA5C-4D3F-A6E3-A6687421E03E}" destId="{B83511F2-DC39-42E7-844E-561E0922B637}" srcOrd="1" destOrd="0" presId="urn:microsoft.com/office/officeart/2018/2/layout/IconVerticalSolidList"/>
    <dgm:cxn modelId="{524A89CA-1A55-47F9-BA2D-21973CCEB3F0}" type="presParOf" srcId="{50A968D8-BA5C-4D3F-A6E3-A6687421E03E}" destId="{004E0559-B063-4461-97C0-0ACA6F98625F}" srcOrd="2" destOrd="0" presId="urn:microsoft.com/office/officeart/2018/2/layout/IconVerticalSolidList"/>
    <dgm:cxn modelId="{BBB24394-56CB-4C92-B8E8-6C0F08720F89}" type="presParOf" srcId="{004E0559-B063-4461-97C0-0ACA6F98625F}" destId="{23692B64-3C4C-4483-AEBD-01C4F369C983}" srcOrd="0" destOrd="0" presId="urn:microsoft.com/office/officeart/2018/2/layout/IconVerticalSolidList"/>
    <dgm:cxn modelId="{CB604C4A-C272-4AE9-A4D0-79D5583E24D6}" type="presParOf" srcId="{004E0559-B063-4461-97C0-0ACA6F98625F}" destId="{C35CE973-2780-4220-9D6E-07B8518FC3D8}" srcOrd="1" destOrd="0" presId="urn:microsoft.com/office/officeart/2018/2/layout/IconVerticalSolidList"/>
    <dgm:cxn modelId="{19856B80-5AD1-4A55-90C8-0F4F2835E6E8}" type="presParOf" srcId="{004E0559-B063-4461-97C0-0ACA6F98625F}" destId="{2A0073DA-898A-4FF8-A983-BF4F44D0153A}" srcOrd="2" destOrd="0" presId="urn:microsoft.com/office/officeart/2018/2/layout/IconVerticalSolidList"/>
    <dgm:cxn modelId="{CC8D470F-3F22-4658-9FA1-6CBA1D80DDCD}" type="presParOf" srcId="{004E0559-B063-4461-97C0-0ACA6F98625F}" destId="{CE798E53-E690-4763-8958-5BECD45364C7}" srcOrd="3" destOrd="0" presId="urn:microsoft.com/office/officeart/2018/2/layout/IconVerticalSolidList"/>
    <dgm:cxn modelId="{B39D9538-117A-4A0F-839A-64F3A50CFD10}" type="presParOf" srcId="{50A968D8-BA5C-4D3F-A6E3-A6687421E03E}" destId="{CD51DF89-A303-44ED-A0A3-ABE386264653}" srcOrd="3" destOrd="0" presId="urn:microsoft.com/office/officeart/2018/2/layout/IconVerticalSolidList"/>
    <dgm:cxn modelId="{C7A1252F-4A62-4A8C-9DEA-95682567E389}" type="presParOf" srcId="{50A968D8-BA5C-4D3F-A6E3-A6687421E03E}" destId="{A111F7A4-B0A2-4819-A20A-407448C294C2}" srcOrd="4" destOrd="0" presId="urn:microsoft.com/office/officeart/2018/2/layout/IconVerticalSolidList"/>
    <dgm:cxn modelId="{9C6B1CD8-8F5E-41D5-B5C2-DA202B813450}" type="presParOf" srcId="{A111F7A4-B0A2-4819-A20A-407448C294C2}" destId="{535A4012-CF8C-4791-BAB5-1B394501268C}" srcOrd="0" destOrd="0" presId="urn:microsoft.com/office/officeart/2018/2/layout/IconVerticalSolidList"/>
    <dgm:cxn modelId="{143CE5BD-BD65-4CE0-9D2D-07F57D6EDAE3}" type="presParOf" srcId="{A111F7A4-B0A2-4819-A20A-407448C294C2}" destId="{17908560-6E91-4776-BDA0-036928D74C92}" srcOrd="1" destOrd="0" presId="urn:microsoft.com/office/officeart/2018/2/layout/IconVerticalSolidList"/>
    <dgm:cxn modelId="{527A4204-8D74-4012-8E2B-D89E17C9BA53}" type="presParOf" srcId="{A111F7A4-B0A2-4819-A20A-407448C294C2}" destId="{E99234DE-D65C-4596-ACBF-E69F87563D6F}" srcOrd="2" destOrd="0" presId="urn:microsoft.com/office/officeart/2018/2/layout/IconVerticalSolidList"/>
    <dgm:cxn modelId="{6A1BD658-084C-4D92-B471-29119578553E}" type="presParOf" srcId="{A111F7A4-B0A2-4819-A20A-407448C294C2}" destId="{8F41F1F1-B52C-41E7-A36F-8B1F68DBAA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99113E-F76D-41E9-A01A-F367E63974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388172-0D05-4CA9-B54B-CB9EA3CFB2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Fast track designation</a:t>
          </a:r>
        </a:p>
      </dgm:t>
    </dgm:pt>
    <dgm:pt modelId="{2AB8E4A9-7FD4-4017-8471-915AA6CAEEE2}" type="parTrans" cxnId="{8AB66539-F05F-43E8-A251-7D943CF6E6D5}">
      <dgm:prSet/>
      <dgm:spPr/>
      <dgm:t>
        <a:bodyPr/>
        <a:lstStyle/>
        <a:p>
          <a:endParaRPr lang="en-US"/>
        </a:p>
      </dgm:t>
    </dgm:pt>
    <dgm:pt modelId="{02A8D621-3B7B-4183-B507-D2A2E7E78876}" type="sibTrans" cxnId="{8AB66539-F05F-43E8-A251-7D943CF6E6D5}">
      <dgm:prSet/>
      <dgm:spPr/>
      <dgm:t>
        <a:bodyPr/>
        <a:lstStyle/>
        <a:p>
          <a:endParaRPr lang="en-US"/>
        </a:p>
      </dgm:t>
    </dgm:pt>
    <dgm:pt modelId="{3D21B81A-8B95-4E09-A996-05984461D3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Breakthrough therapy designation</a:t>
          </a:r>
        </a:p>
      </dgm:t>
    </dgm:pt>
    <dgm:pt modelId="{182CB70A-56CC-47AB-ADAB-296C87E16280}" type="parTrans" cxnId="{6011638C-8A6D-4FEB-880D-AC4C508175A0}">
      <dgm:prSet/>
      <dgm:spPr/>
      <dgm:t>
        <a:bodyPr/>
        <a:lstStyle/>
        <a:p>
          <a:endParaRPr lang="en-US"/>
        </a:p>
      </dgm:t>
    </dgm:pt>
    <dgm:pt modelId="{FC8B140D-3834-4DF1-8C61-79D9FFF0969E}" type="sibTrans" cxnId="{6011638C-8A6D-4FEB-880D-AC4C508175A0}">
      <dgm:prSet/>
      <dgm:spPr/>
      <dgm:t>
        <a:bodyPr/>
        <a:lstStyle/>
        <a:p>
          <a:endParaRPr lang="en-US"/>
        </a:p>
      </dgm:t>
    </dgm:pt>
    <dgm:pt modelId="{A941E352-0041-47E5-9E63-B0548020D0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Accelerated approval</a:t>
          </a:r>
        </a:p>
      </dgm:t>
    </dgm:pt>
    <dgm:pt modelId="{BD9DBD9E-0A9A-4367-806F-86D19822E1AF}" type="parTrans" cxnId="{18ECF409-35FF-44BE-9DF9-6A2AD872590D}">
      <dgm:prSet/>
      <dgm:spPr/>
      <dgm:t>
        <a:bodyPr/>
        <a:lstStyle/>
        <a:p>
          <a:endParaRPr lang="en-US"/>
        </a:p>
      </dgm:t>
    </dgm:pt>
    <dgm:pt modelId="{E01D2AD5-6839-47FD-A4DF-2BCC2148F4B2}" type="sibTrans" cxnId="{18ECF409-35FF-44BE-9DF9-6A2AD872590D}">
      <dgm:prSet/>
      <dgm:spPr/>
      <dgm:t>
        <a:bodyPr/>
        <a:lstStyle/>
        <a:p>
          <a:endParaRPr lang="en-US"/>
        </a:p>
      </dgm:t>
    </dgm:pt>
    <dgm:pt modelId="{C47F18FF-A6D1-4132-A10E-48972766C3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Priority review designation</a:t>
          </a:r>
        </a:p>
      </dgm:t>
    </dgm:pt>
    <dgm:pt modelId="{5C4DCC80-5715-402B-9D81-0A1A1EC8E5C4}" type="parTrans" cxnId="{D46D3298-D80F-4F81-8A8C-F92B1EBE6F75}">
      <dgm:prSet/>
      <dgm:spPr/>
      <dgm:t>
        <a:bodyPr/>
        <a:lstStyle/>
        <a:p>
          <a:endParaRPr lang="en-US"/>
        </a:p>
      </dgm:t>
    </dgm:pt>
    <dgm:pt modelId="{7DA3C72F-1681-42B6-A59D-9B038D1248C8}" type="sibTrans" cxnId="{D46D3298-D80F-4F81-8A8C-F92B1EBE6F75}">
      <dgm:prSet/>
      <dgm:spPr/>
      <dgm:t>
        <a:bodyPr/>
        <a:lstStyle/>
        <a:p>
          <a:endParaRPr lang="en-US"/>
        </a:p>
      </dgm:t>
    </dgm:pt>
    <dgm:pt modelId="{4D43E327-B2C0-4013-A52B-36F9519F94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These programs allow faster and more frequent communication and guidance from FDA as the studies are being conducted, so the process brings efficiency in time and resources</a:t>
          </a:r>
        </a:p>
      </dgm:t>
    </dgm:pt>
    <dgm:pt modelId="{A8EE142E-28AB-4A15-9795-D3492396B75B}" type="parTrans" cxnId="{067C1BD9-7988-407D-B212-D7BC1FE75456}">
      <dgm:prSet/>
      <dgm:spPr/>
      <dgm:t>
        <a:bodyPr/>
        <a:lstStyle/>
        <a:p>
          <a:endParaRPr lang="en-US"/>
        </a:p>
      </dgm:t>
    </dgm:pt>
    <dgm:pt modelId="{E97CA7A8-7F80-40F4-9605-F4B383FC470E}" type="sibTrans" cxnId="{067C1BD9-7988-407D-B212-D7BC1FE75456}">
      <dgm:prSet/>
      <dgm:spPr/>
      <dgm:t>
        <a:bodyPr/>
        <a:lstStyle/>
        <a:p>
          <a:endParaRPr lang="en-US"/>
        </a:p>
      </dgm:t>
    </dgm:pt>
    <dgm:pt modelId="{54A7B631-BDE1-47E1-8206-020D9741207F}" type="pres">
      <dgm:prSet presAssocID="{AF99113E-F76D-41E9-A01A-F367E6397432}" presName="root" presStyleCnt="0">
        <dgm:presLayoutVars>
          <dgm:dir/>
          <dgm:resizeHandles val="exact"/>
        </dgm:presLayoutVars>
      </dgm:prSet>
      <dgm:spPr/>
    </dgm:pt>
    <dgm:pt modelId="{435C6D13-959A-4DB7-813A-6E0A0DFE916A}" type="pres">
      <dgm:prSet presAssocID="{78388172-0D05-4CA9-B54B-CB9EA3CFB2FB}" presName="compNode" presStyleCnt="0"/>
      <dgm:spPr/>
    </dgm:pt>
    <dgm:pt modelId="{280ADC1F-828B-4C93-B68E-908B2562AA02}" type="pres">
      <dgm:prSet presAssocID="{78388172-0D05-4CA9-B54B-CB9EA3CFB2FB}" presName="bgRect" presStyleLbl="bgShp" presStyleIdx="0" presStyleCnt="5"/>
      <dgm:spPr/>
    </dgm:pt>
    <dgm:pt modelId="{209E5C67-B59B-42B0-862A-E862FE839B32}" type="pres">
      <dgm:prSet presAssocID="{78388172-0D05-4CA9-B54B-CB9EA3CFB2F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143AE80-296F-48C7-BCDA-17C76AD0B895}" type="pres">
      <dgm:prSet presAssocID="{78388172-0D05-4CA9-B54B-CB9EA3CFB2FB}" presName="spaceRect" presStyleCnt="0"/>
      <dgm:spPr/>
    </dgm:pt>
    <dgm:pt modelId="{E6276F15-44EC-43F4-B87B-2314965FB226}" type="pres">
      <dgm:prSet presAssocID="{78388172-0D05-4CA9-B54B-CB9EA3CFB2FB}" presName="parTx" presStyleLbl="revTx" presStyleIdx="0" presStyleCnt="5">
        <dgm:presLayoutVars>
          <dgm:chMax val="0"/>
          <dgm:chPref val="0"/>
        </dgm:presLayoutVars>
      </dgm:prSet>
      <dgm:spPr/>
    </dgm:pt>
    <dgm:pt modelId="{14A7EF32-9261-4648-BDF2-47D291A93481}" type="pres">
      <dgm:prSet presAssocID="{02A8D621-3B7B-4183-B507-D2A2E7E78876}" presName="sibTrans" presStyleCnt="0"/>
      <dgm:spPr/>
    </dgm:pt>
    <dgm:pt modelId="{AA8D60A0-CCE2-49C1-8872-3718C082C302}" type="pres">
      <dgm:prSet presAssocID="{3D21B81A-8B95-4E09-A996-05984461D3BB}" presName="compNode" presStyleCnt="0"/>
      <dgm:spPr/>
    </dgm:pt>
    <dgm:pt modelId="{B90A6E61-EC63-49A5-AE5E-F837884C2DCF}" type="pres">
      <dgm:prSet presAssocID="{3D21B81A-8B95-4E09-A996-05984461D3BB}" presName="bgRect" presStyleLbl="bgShp" presStyleIdx="1" presStyleCnt="5"/>
      <dgm:spPr/>
    </dgm:pt>
    <dgm:pt modelId="{6C6CEE3A-FEE3-41E8-BB75-48EFFFDC0F4A}" type="pres">
      <dgm:prSet presAssocID="{3D21B81A-8B95-4E09-A996-05984461D3B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7D8090D-0F6F-4CFB-B2D1-1BF611C68645}" type="pres">
      <dgm:prSet presAssocID="{3D21B81A-8B95-4E09-A996-05984461D3BB}" presName="spaceRect" presStyleCnt="0"/>
      <dgm:spPr/>
    </dgm:pt>
    <dgm:pt modelId="{DB5AED89-3145-4FE1-A983-8B9327D86A52}" type="pres">
      <dgm:prSet presAssocID="{3D21B81A-8B95-4E09-A996-05984461D3BB}" presName="parTx" presStyleLbl="revTx" presStyleIdx="1" presStyleCnt="5">
        <dgm:presLayoutVars>
          <dgm:chMax val="0"/>
          <dgm:chPref val="0"/>
        </dgm:presLayoutVars>
      </dgm:prSet>
      <dgm:spPr/>
    </dgm:pt>
    <dgm:pt modelId="{C03765BF-CC96-49D6-B621-F0EB7A33A107}" type="pres">
      <dgm:prSet presAssocID="{FC8B140D-3834-4DF1-8C61-79D9FFF0969E}" presName="sibTrans" presStyleCnt="0"/>
      <dgm:spPr/>
    </dgm:pt>
    <dgm:pt modelId="{E35A3BF0-09B1-46F1-9E87-4AC33A6640DA}" type="pres">
      <dgm:prSet presAssocID="{A941E352-0041-47E5-9E63-B0548020D0D8}" presName="compNode" presStyleCnt="0"/>
      <dgm:spPr/>
    </dgm:pt>
    <dgm:pt modelId="{8E2558C4-ABF8-4D77-9BDA-A7F98B42A8E4}" type="pres">
      <dgm:prSet presAssocID="{A941E352-0041-47E5-9E63-B0548020D0D8}" presName="bgRect" presStyleLbl="bgShp" presStyleIdx="2" presStyleCnt="5"/>
      <dgm:spPr/>
    </dgm:pt>
    <dgm:pt modelId="{944BAA5F-949C-4618-818D-0E85767695C5}" type="pres">
      <dgm:prSet presAssocID="{A941E352-0041-47E5-9E63-B0548020D0D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0707CFE-B367-4C09-914B-8F98946061CE}" type="pres">
      <dgm:prSet presAssocID="{A941E352-0041-47E5-9E63-B0548020D0D8}" presName="spaceRect" presStyleCnt="0"/>
      <dgm:spPr/>
    </dgm:pt>
    <dgm:pt modelId="{8D219843-8B1A-4BA9-B834-CF7CB0C7B0FC}" type="pres">
      <dgm:prSet presAssocID="{A941E352-0041-47E5-9E63-B0548020D0D8}" presName="parTx" presStyleLbl="revTx" presStyleIdx="2" presStyleCnt="5">
        <dgm:presLayoutVars>
          <dgm:chMax val="0"/>
          <dgm:chPref val="0"/>
        </dgm:presLayoutVars>
      </dgm:prSet>
      <dgm:spPr/>
    </dgm:pt>
    <dgm:pt modelId="{2B61B7BA-CA23-4BDC-A706-67D58E6F7A6C}" type="pres">
      <dgm:prSet presAssocID="{E01D2AD5-6839-47FD-A4DF-2BCC2148F4B2}" presName="sibTrans" presStyleCnt="0"/>
      <dgm:spPr/>
    </dgm:pt>
    <dgm:pt modelId="{FD8E72A7-C762-413A-B4A7-5BDF7A61294F}" type="pres">
      <dgm:prSet presAssocID="{C47F18FF-A6D1-4132-A10E-48972766C398}" presName="compNode" presStyleCnt="0"/>
      <dgm:spPr/>
    </dgm:pt>
    <dgm:pt modelId="{F85046EA-F615-4F56-8AC5-4F0EB036BA7C}" type="pres">
      <dgm:prSet presAssocID="{C47F18FF-A6D1-4132-A10E-48972766C398}" presName="bgRect" presStyleLbl="bgShp" presStyleIdx="3" presStyleCnt="5"/>
      <dgm:spPr/>
    </dgm:pt>
    <dgm:pt modelId="{EA1A3725-3932-419E-B183-73684391CE89}" type="pres">
      <dgm:prSet presAssocID="{C47F18FF-A6D1-4132-A10E-48972766C3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B635E05-A2E4-40D0-88B9-2F448D6DF79E}" type="pres">
      <dgm:prSet presAssocID="{C47F18FF-A6D1-4132-A10E-48972766C398}" presName="spaceRect" presStyleCnt="0"/>
      <dgm:spPr/>
    </dgm:pt>
    <dgm:pt modelId="{4BF865B0-8D7B-4A09-9578-7FC5F253C514}" type="pres">
      <dgm:prSet presAssocID="{C47F18FF-A6D1-4132-A10E-48972766C398}" presName="parTx" presStyleLbl="revTx" presStyleIdx="3" presStyleCnt="5">
        <dgm:presLayoutVars>
          <dgm:chMax val="0"/>
          <dgm:chPref val="0"/>
        </dgm:presLayoutVars>
      </dgm:prSet>
      <dgm:spPr/>
    </dgm:pt>
    <dgm:pt modelId="{4324D251-3045-47D8-AE32-2B1223C99CBE}" type="pres">
      <dgm:prSet presAssocID="{7DA3C72F-1681-42B6-A59D-9B038D1248C8}" presName="sibTrans" presStyleCnt="0"/>
      <dgm:spPr/>
    </dgm:pt>
    <dgm:pt modelId="{3F71225F-D142-4F15-8685-E3F6E7E45D33}" type="pres">
      <dgm:prSet presAssocID="{4D43E327-B2C0-4013-A52B-36F9519F9453}" presName="compNode" presStyleCnt="0"/>
      <dgm:spPr/>
    </dgm:pt>
    <dgm:pt modelId="{F235446B-BA91-4464-83B9-538354513A1E}" type="pres">
      <dgm:prSet presAssocID="{4D43E327-B2C0-4013-A52B-36F9519F9453}" presName="bgRect" presStyleLbl="bgShp" presStyleIdx="4" presStyleCnt="5"/>
      <dgm:spPr/>
    </dgm:pt>
    <dgm:pt modelId="{C7906948-CA6B-48F9-98F6-951796A5DE23}" type="pres">
      <dgm:prSet presAssocID="{4D43E327-B2C0-4013-A52B-36F9519F945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D943A26A-312F-4A7C-B1BE-10EEA710D04E}" type="pres">
      <dgm:prSet presAssocID="{4D43E327-B2C0-4013-A52B-36F9519F9453}" presName="spaceRect" presStyleCnt="0"/>
      <dgm:spPr/>
    </dgm:pt>
    <dgm:pt modelId="{78415CDC-C97F-4479-A224-2C53F7864C46}" type="pres">
      <dgm:prSet presAssocID="{4D43E327-B2C0-4013-A52B-36F9519F9453}" presName="parTx" presStyleLbl="revTx" presStyleIdx="4" presStyleCnt="5" custScaleX="116045">
        <dgm:presLayoutVars>
          <dgm:chMax val="0"/>
          <dgm:chPref val="0"/>
        </dgm:presLayoutVars>
      </dgm:prSet>
      <dgm:spPr/>
    </dgm:pt>
  </dgm:ptLst>
  <dgm:cxnLst>
    <dgm:cxn modelId="{18ECF409-35FF-44BE-9DF9-6A2AD872590D}" srcId="{AF99113E-F76D-41E9-A01A-F367E6397432}" destId="{A941E352-0041-47E5-9E63-B0548020D0D8}" srcOrd="2" destOrd="0" parTransId="{BD9DBD9E-0A9A-4367-806F-86D19822E1AF}" sibTransId="{E01D2AD5-6839-47FD-A4DF-2BCC2148F4B2}"/>
    <dgm:cxn modelId="{4C14601F-47B3-4D56-A952-5972360C341E}" type="presOf" srcId="{78388172-0D05-4CA9-B54B-CB9EA3CFB2FB}" destId="{E6276F15-44EC-43F4-B87B-2314965FB226}" srcOrd="0" destOrd="0" presId="urn:microsoft.com/office/officeart/2018/2/layout/IconVerticalSolidList"/>
    <dgm:cxn modelId="{8AB66539-F05F-43E8-A251-7D943CF6E6D5}" srcId="{AF99113E-F76D-41E9-A01A-F367E6397432}" destId="{78388172-0D05-4CA9-B54B-CB9EA3CFB2FB}" srcOrd="0" destOrd="0" parTransId="{2AB8E4A9-7FD4-4017-8471-915AA6CAEEE2}" sibTransId="{02A8D621-3B7B-4183-B507-D2A2E7E78876}"/>
    <dgm:cxn modelId="{1B3A0E40-1140-43E9-9897-B9E600336ED6}" type="presOf" srcId="{AF99113E-F76D-41E9-A01A-F367E6397432}" destId="{54A7B631-BDE1-47E1-8206-020D9741207F}" srcOrd="0" destOrd="0" presId="urn:microsoft.com/office/officeart/2018/2/layout/IconVerticalSolidList"/>
    <dgm:cxn modelId="{F89CC578-2495-4A42-AE8A-BF662C8AA4C3}" type="presOf" srcId="{3D21B81A-8B95-4E09-A996-05984461D3BB}" destId="{DB5AED89-3145-4FE1-A983-8B9327D86A52}" srcOrd="0" destOrd="0" presId="urn:microsoft.com/office/officeart/2018/2/layout/IconVerticalSolidList"/>
    <dgm:cxn modelId="{6011638C-8A6D-4FEB-880D-AC4C508175A0}" srcId="{AF99113E-F76D-41E9-A01A-F367E6397432}" destId="{3D21B81A-8B95-4E09-A996-05984461D3BB}" srcOrd="1" destOrd="0" parTransId="{182CB70A-56CC-47AB-ADAB-296C87E16280}" sibTransId="{FC8B140D-3834-4DF1-8C61-79D9FFF0969E}"/>
    <dgm:cxn modelId="{D46D3298-D80F-4F81-8A8C-F92B1EBE6F75}" srcId="{AF99113E-F76D-41E9-A01A-F367E6397432}" destId="{C47F18FF-A6D1-4132-A10E-48972766C398}" srcOrd="3" destOrd="0" parTransId="{5C4DCC80-5715-402B-9D81-0A1A1EC8E5C4}" sibTransId="{7DA3C72F-1681-42B6-A59D-9B038D1248C8}"/>
    <dgm:cxn modelId="{A843DEB7-CFCD-490C-B831-BEB0249B2B96}" type="presOf" srcId="{A941E352-0041-47E5-9E63-B0548020D0D8}" destId="{8D219843-8B1A-4BA9-B834-CF7CB0C7B0FC}" srcOrd="0" destOrd="0" presId="urn:microsoft.com/office/officeart/2018/2/layout/IconVerticalSolidList"/>
    <dgm:cxn modelId="{067C1BD9-7988-407D-B212-D7BC1FE75456}" srcId="{AF99113E-F76D-41E9-A01A-F367E6397432}" destId="{4D43E327-B2C0-4013-A52B-36F9519F9453}" srcOrd="4" destOrd="0" parTransId="{A8EE142E-28AB-4A15-9795-D3492396B75B}" sibTransId="{E97CA7A8-7F80-40F4-9605-F4B383FC470E}"/>
    <dgm:cxn modelId="{96FF44F2-41DC-4C96-8E13-1AB70740F7A6}" type="presOf" srcId="{4D43E327-B2C0-4013-A52B-36F9519F9453}" destId="{78415CDC-C97F-4479-A224-2C53F7864C46}" srcOrd="0" destOrd="0" presId="urn:microsoft.com/office/officeart/2018/2/layout/IconVerticalSolidList"/>
    <dgm:cxn modelId="{A660C9FC-D2D8-4E54-A624-7F6E4C3475CD}" type="presOf" srcId="{C47F18FF-A6D1-4132-A10E-48972766C398}" destId="{4BF865B0-8D7B-4A09-9578-7FC5F253C514}" srcOrd="0" destOrd="0" presId="urn:microsoft.com/office/officeart/2018/2/layout/IconVerticalSolidList"/>
    <dgm:cxn modelId="{3DE2E7CB-56EA-458B-93D4-C8BA0B83F549}" type="presParOf" srcId="{54A7B631-BDE1-47E1-8206-020D9741207F}" destId="{435C6D13-959A-4DB7-813A-6E0A0DFE916A}" srcOrd="0" destOrd="0" presId="urn:microsoft.com/office/officeart/2018/2/layout/IconVerticalSolidList"/>
    <dgm:cxn modelId="{1E71C226-2C37-4701-B419-9015C9B8DAB7}" type="presParOf" srcId="{435C6D13-959A-4DB7-813A-6E0A0DFE916A}" destId="{280ADC1F-828B-4C93-B68E-908B2562AA02}" srcOrd="0" destOrd="0" presId="urn:microsoft.com/office/officeart/2018/2/layout/IconVerticalSolidList"/>
    <dgm:cxn modelId="{C4FDEBDA-4850-421D-8A13-D6B2AA855D4F}" type="presParOf" srcId="{435C6D13-959A-4DB7-813A-6E0A0DFE916A}" destId="{209E5C67-B59B-42B0-862A-E862FE839B32}" srcOrd="1" destOrd="0" presId="urn:microsoft.com/office/officeart/2018/2/layout/IconVerticalSolidList"/>
    <dgm:cxn modelId="{8532C30C-F9A5-46C5-A6AF-DE27E86BED51}" type="presParOf" srcId="{435C6D13-959A-4DB7-813A-6E0A0DFE916A}" destId="{4143AE80-296F-48C7-BCDA-17C76AD0B895}" srcOrd="2" destOrd="0" presId="urn:microsoft.com/office/officeart/2018/2/layout/IconVerticalSolidList"/>
    <dgm:cxn modelId="{817A3E9E-F1A0-4EC6-BD86-B5CBF07CEF5B}" type="presParOf" srcId="{435C6D13-959A-4DB7-813A-6E0A0DFE916A}" destId="{E6276F15-44EC-43F4-B87B-2314965FB226}" srcOrd="3" destOrd="0" presId="urn:microsoft.com/office/officeart/2018/2/layout/IconVerticalSolidList"/>
    <dgm:cxn modelId="{1C4F8589-074C-4BC0-9297-A0E8AAA5BBB5}" type="presParOf" srcId="{54A7B631-BDE1-47E1-8206-020D9741207F}" destId="{14A7EF32-9261-4648-BDF2-47D291A93481}" srcOrd="1" destOrd="0" presId="urn:microsoft.com/office/officeart/2018/2/layout/IconVerticalSolidList"/>
    <dgm:cxn modelId="{FB6BBBDB-8512-4D9C-8058-90B9BBB8E610}" type="presParOf" srcId="{54A7B631-BDE1-47E1-8206-020D9741207F}" destId="{AA8D60A0-CCE2-49C1-8872-3718C082C302}" srcOrd="2" destOrd="0" presId="urn:microsoft.com/office/officeart/2018/2/layout/IconVerticalSolidList"/>
    <dgm:cxn modelId="{F1E21E24-F218-4D6A-9D59-A52B1CADCD65}" type="presParOf" srcId="{AA8D60A0-CCE2-49C1-8872-3718C082C302}" destId="{B90A6E61-EC63-49A5-AE5E-F837884C2DCF}" srcOrd="0" destOrd="0" presId="urn:microsoft.com/office/officeart/2018/2/layout/IconVerticalSolidList"/>
    <dgm:cxn modelId="{ADE81256-1E02-46FF-89A1-CE8F5219A361}" type="presParOf" srcId="{AA8D60A0-CCE2-49C1-8872-3718C082C302}" destId="{6C6CEE3A-FEE3-41E8-BB75-48EFFFDC0F4A}" srcOrd="1" destOrd="0" presId="urn:microsoft.com/office/officeart/2018/2/layout/IconVerticalSolidList"/>
    <dgm:cxn modelId="{515FD133-7B58-4F00-8AA3-7D8AF169B640}" type="presParOf" srcId="{AA8D60A0-CCE2-49C1-8872-3718C082C302}" destId="{F7D8090D-0F6F-4CFB-B2D1-1BF611C68645}" srcOrd="2" destOrd="0" presId="urn:microsoft.com/office/officeart/2018/2/layout/IconVerticalSolidList"/>
    <dgm:cxn modelId="{2DC02B12-57B8-4B53-8124-E56E378AAC2B}" type="presParOf" srcId="{AA8D60A0-CCE2-49C1-8872-3718C082C302}" destId="{DB5AED89-3145-4FE1-A983-8B9327D86A52}" srcOrd="3" destOrd="0" presId="urn:microsoft.com/office/officeart/2018/2/layout/IconVerticalSolidList"/>
    <dgm:cxn modelId="{493A9A00-F234-4852-A736-6707B64868B8}" type="presParOf" srcId="{54A7B631-BDE1-47E1-8206-020D9741207F}" destId="{C03765BF-CC96-49D6-B621-F0EB7A33A107}" srcOrd="3" destOrd="0" presId="urn:microsoft.com/office/officeart/2018/2/layout/IconVerticalSolidList"/>
    <dgm:cxn modelId="{190C334D-7D09-4EC2-B8B0-CAC56F6B074F}" type="presParOf" srcId="{54A7B631-BDE1-47E1-8206-020D9741207F}" destId="{E35A3BF0-09B1-46F1-9E87-4AC33A6640DA}" srcOrd="4" destOrd="0" presId="urn:microsoft.com/office/officeart/2018/2/layout/IconVerticalSolidList"/>
    <dgm:cxn modelId="{C8C2C99C-95E9-4BAE-B443-1B549EFB6F54}" type="presParOf" srcId="{E35A3BF0-09B1-46F1-9E87-4AC33A6640DA}" destId="{8E2558C4-ABF8-4D77-9BDA-A7F98B42A8E4}" srcOrd="0" destOrd="0" presId="urn:microsoft.com/office/officeart/2018/2/layout/IconVerticalSolidList"/>
    <dgm:cxn modelId="{2AD2FB79-C122-4FC9-9086-6188098AE723}" type="presParOf" srcId="{E35A3BF0-09B1-46F1-9E87-4AC33A6640DA}" destId="{944BAA5F-949C-4618-818D-0E85767695C5}" srcOrd="1" destOrd="0" presId="urn:microsoft.com/office/officeart/2018/2/layout/IconVerticalSolidList"/>
    <dgm:cxn modelId="{2CCDA78C-443A-4165-8E6C-D98078695BC9}" type="presParOf" srcId="{E35A3BF0-09B1-46F1-9E87-4AC33A6640DA}" destId="{90707CFE-B367-4C09-914B-8F98946061CE}" srcOrd="2" destOrd="0" presId="urn:microsoft.com/office/officeart/2018/2/layout/IconVerticalSolidList"/>
    <dgm:cxn modelId="{00C0F873-4F8A-4DEF-8447-856348269F61}" type="presParOf" srcId="{E35A3BF0-09B1-46F1-9E87-4AC33A6640DA}" destId="{8D219843-8B1A-4BA9-B834-CF7CB0C7B0FC}" srcOrd="3" destOrd="0" presId="urn:microsoft.com/office/officeart/2018/2/layout/IconVerticalSolidList"/>
    <dgm:cxn modelId="{88C40105-9D9A-4C3A-AADD-4AF8CDF9D34A}" type="presParOf" srcId="{54A7B631-BDE1-47E1-8206-020D9741207F}" destId="{2B61B7BA-CA23-4BDC-A706-67D58E6F7A6C}" srcOrd="5" destOrd="0" presId="urn:microsoft.com/office/officeart/2018/2/layout/IconVerticalSolidList"/>
    <dgm:cxn modelId="{8F8CB259-CA5B-4585-AB11-95E7B671DF4F}" type="presParOf" srcId="{54A7B631-BDE1-47E1-8206-020D9741207F}" destId="{FD8E72A7-C762-413A-B4A7-5BDF7A61294F}" srcOrd="6" destOrd="0" presId="urn:microsoft.com/office/officeart/2018/2/layout/IconVerticalSolidList"/>
    <dgm:cxn modelId="{A00D4362-8DA9-46BC-80C1-3907BF501295}" type="presParOf" srcId="{FD8E72A7-C762-413A-B4A7-5BDF7A61294F}" destId="{F85046EA-F615-4F56-8AC5-4F0EB036BA7C}" srcOrd="0" destOrd="0" presId="urn:microsoft.com/office/officeart/2018/2/layout/IconVerticalSolidList"/>
    <dgm:cxn modelId="{735F9596-7076-4CBC-A40C-4322D4D3B65C}" type="presParOf" srcId="{FD8E72A7-C762-413A-B4A7-5BDF7A61294F}" destId="{EA1A3725-3932-419E-B183-73684391CE89}" srcOrd="1" destOrd="0" presId="urn:microsoft.com/office/officeart/2018/2/layout/IconVerticalSolidList"/>
    <dgm:cxn modelId="{37EDEEEF-B4B2-4DA7-8AF2-55072941B0B2}" type="presParOf" srcId="{FD8E72A7-C762-413A-B4A7-5BDF7A61294F}" destId="{8B635E05-A2E4-40D0-88B9-2F448D6DF79E}" srcOrd="2" destOrd="0" presId="urn:microsoft.com/office/officeart/2018/2/layout/IconVerticalSolidList"/>
    <dgm:cxn modelId="{3B6D9E43-4EEC-4887-9EA5-582AC18D6E9F}" type="presParOf" srcId="{FD8E72A7-C762-413A-B4A7-5BDF7A61294F}" destId="{4BF865B0-8D7B-4A09-9578-7FC5F253C514}" srcOrd="3" destOrd="0" presId="urn:microsoft.com/office/officeart/2018/2/layout/IconVerticalSolidList"/>
    <dgm:cxn modelId="{F9AA5921-5F1C-4EB7-846B-D6CA6D207B85}" type="presParOf" srcId="{54A7B631-BDE1-47E1-8206-020D9741207F}" destId="{4324D251-3045-47D8-AE32-2B1223C99CBE}" srcOrd="7" destOrd="0" presId="urn:microsoft.com/office/officeart/2018/2/layout/IconVerticalSolidList"/>
    <dgm:cxn modelId="{55F329D2-B6D2-4328-9749-F8E211EC7ECC}" type="presParOf" srcId="{54A7B631-BDE1-47E1-8206-020D9741207F}" destId="{3F71225F-D142-4F15-8685-E3F6E7E45D33}" srcOrd="8" destOrd="0" presId="urn:microsoft.com/office/officeart/2018/2/layout/IconVerticalSolidList"/>
    <dgm:cxn modelId="{DB9AE030-AA70-4FD2-9906-F77915EB2D8C}" type="presParOf" srcId="{3F71225F-D142-4F15-8685-E3F6E7E45D33}" destId="{F235446B-BA91-4464-83B9-538354513A1E}" srcOrd="0" destOrd="0" presId="urn:microsoft.com/office/officeart/2018/2/layout/IconVerticalSolidList"/>
    <dgm:cxn modelId="{716A5E5D-44FF-4E02-A621-4CCF02875E26}" type="presParOf" srcId="{3F71225F-D142-4F15-8685-E3F6E7E45D33}" destId="{C7906948-CA6B-48F9-98F6-951796A5DE23}" srcOrd="1" destOrd="0" presId="urn:microsoft.com/office/officeart/2018/2/layout/IconVerticalSolidList"/>
    <dgm:cxn modelId="{CAB261F8-A229-4517-A2A2-780F552293C4}" type="presParOf" srcId="{3F71225F-D142-4F15-8685-E3F6E7E45D33}" destId="{D943A26A-312F-4A7C-B1BE-10EEA710D04E}" srcOrd="2" destOrd="0" presId="urn:microsoft.com/office/officeart/2018/2/layout/IconVerticalSolidList"/>
    <dgm:cxn modelId="{7EA00020-CD6F-4573-9F81-584CFDC128C2}" type="presParOf" srcId="{3F71225F-D142-4F15-8685-E3F6E7E45D33}" destId="{78415CDC-C97F-4479-A224-2C53F7864C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CCE0FF-1637-45BF-853A-FE54EE7B0E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332CE8-45E9-4AC9-9F97-B9B06F8288B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Serious Condition</a:t>
          </a:r>
        </a:p>
      </dgm:t>
    </dgm:pt>
    <dgm:pt modelId="{CF0C7547-B3A0-4A8F-BE21-4366F0EC58F4}" type="parTrans" cxnId="{D5290692-886A-43FB-A3C8-E835F3B16833}">
      <dgm:prSet/>
      <dgm:spPr/>
      <dgm:t>
        <a:bodyPr/>
        <a:lstStyle/>
        <a:p>
          <a:endParaRPr lang="en-US"/>
        </a:p>
      </dgm:t>
    </dgm:pt>
    <dgm:pt modelId="{3ADD313A-7AC9-46C8-865E-DB8EB0C20C4E}" type="sibTrans" cxnId="{D5290692-886A-43FB-A3C8-E835F3B16833}">
      <dgm:prSet/>
      <dgm:spPr/>
      <dgm:t>
        <a:bodyPr/>
        <a:lstStyle/>
        <a:p>
          <a:endParaRPr lang="en-US"/>
        </a:p>
      </dgm:t>
    </dgm:pt>
    <dgm:pt modelId="{F6967D2B-C2C4-4FC5-8D4D-9D5CE26C5598}">
      <dgm:prSet/>
      <dgm:spPr/>
      <dgm:t>
        <a:bodyPr/>
        <a:lstStyle/>
        <a:p>
          <a:r>
            <a:rPr lang="en-US"/>
            <a:t>AIDS, Alzheimer’s, heart failure and cancer</a:t>
          </a:r>
        </a:p>
      </dgm:t>
    </dgm:pt>
    <dgm:pt modelId="{FF1EA0EC-E41F-4885-9BA1-C4593521C738}" type="parTrans" cxnId="{44FE3209-7E2A-48AA-8971-779576FF42EA}">
      <dgm:prSet/>
      <dgm:spPr/>
      <dgm:t>
        <a:bodyPr/>
        <a:lstStyle/>
        <a:p>
          <a:endParaRPr lang="en-US"/>
        </a:p>
      </dgm:t>
    </dgm:pt>
    <dgm:pt modelId="{2B60A331-9CB2-468B-B41A-1902A97531AD}" type="sibTrans" cxnId="{44FE3209-7E2A-48AA-8971-779576FF42EA}">
      <dgm:prSet/>
      <dgm:spPr/>
      <dgm:t>
        <a:bodyPr/>
        <a:lstStyle/>
        <a:p>
          <a:endParaRPr lang="en-US"/>
        </a:p>
      </dgm:t>
    </dgm:pt>
    <dgm:pt modelId="{7745C2BA-C003-4717-A901-EA7E3E3FAA1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Available Therapy</a:t>
          </a:r>
          <a:endParaRPr lang="en-US" dirty="0">
            <a:solidFill>
              <a:schemeClr val="tx1"/>
            </a:solidFill>
          </a:endParaRPr>
        </a:p>
      </dgm:t>
    </dgm:pt>
    <dgm:pt modelId="{8BA58E0C-30D2-4DD7-B430-25836723EA06}" type="parTrans" cxnId="{2B4FD4E4-638F-491B-83E4-E54620FCC8F3}">
      <dgm:prSet/>
      <dgm:spPr/>
      <dgm:t>
        <a:bodyPr/>
        <a:lstStyle/>
        <a:p>
          <a:endParaRPr lang="en-US"/>
        </a:p>
      </dgm:t>
    </dgm:pt>
    <dgm:pt modelId="{EC360F98-E966-4801-B9A6-E70D55C1658C}" type="sibTrans" cxnId="{2B4FD4E4-638F-491B-83E4-E54620FCC8F3}">
      <dgm:prSet/>
      <dgm:spPr/>
      <dgm:t>
        <a:bodyPr/>
        <a:lstStyle/>
        <a:p>
          <a:endParaRPr lang="en-US"/>
        </a:p>
      </dgm:t>
    </dgm:pt>
    <dgm:pt modelId="{42411E19-4349-4384-A42A-8547A62A0204}">
      <dgm:prSet/>
      <dgm:spPr/>
      <dgm:t>
        <a:bodyPr/>
        <a:lstStyle/>
        <a:p>
          <a:r>
            <a:rPr lang="en-US"/>
            <a:t>preliminary clinical evidence indicates that the drug may demonstrate substantial improvement over available therapy on a clinically significant endpoint(s)</a:t>
          </a:r>
        </a:p>
      </dgm:t>
    </dgm:pt>
    <dgm:pt modelId="{F3E8298C-068B-45F1-A566-0D6EB35912C4}" type="parTrans" cxnId="{3B6A283F-649C-4844-87EB-9CE1B81A01E7}">
      <dgm:prSet/>
      <dgm:spPr/>
      <dgm:t>
        <a:bodyPr/>
        <a:lstStyle/>
        <a:p>
          <a:endParaRPr lang="en-US"/>
        </a:p>
      </dgm:t>
    </dgm:pt>
    <dgm:pt modelId="{871AF955-A956-4749-8C1A-4A9321E0F793}" type="sibTrans" cxnId="{3B6A283F-649C-4844-87EB-9CE1B81A01E7}">
      <dgm:prSet/>
      <dgm:spPr/>
      <dgm:t>
        <a:bodyPr/>
        <a:lstStyle/>
        <a:p>
          <a:endParaRPr lang="en-US"/>
        </a:p>
      </dgm:t>
    </dgm:pt>
    <dgm:pt modelId="{33BC9658-CF56-40B3-91A0-4948D17BEF9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Unmet Medical Need</a:t>
          </a:r>
          <a:endParaRPr lang="en-US" dirty="0">
            <a:solidFill>
              <a:schemeClr val="tx1"/>
            </a:solidFill>
          </a:endParaRPr>
        </a:p>
      </dgm:t>
    </dgm:pt>
    <dgm:pt modelId="{FD2EEB31-72D7-42C7-90BB-F44491B15F2B}" type="parTrans" cxnId="{D0C7B387-D601-431E-9520-61EF13F7EDEE}">
      <dgm:prSet/>
      <dgm:spPr/>
      <dgm:t>
        <a:bodyPr/>
        <a:lstStyle/>
        <a:p>
          <a:endParaRPr lang="en-US"/>
        </a:p>
      </dgm:t>
    </dgm:pt>
    <dgm:pt modelId="{9C3E351F-093A-4BC1-A999-079980A6BD49}" type="sibTrans" cxnId="{D0C7B387-D601-431E-9520-61EF13F7EDEE}">
      <dgm:prSet/>
      <dgm:spPr/>
      <dgm:t>
        <a:bodyPr/>
        <a:lstStyle/>
        <a:p>
          <a:endParaRPr lang="en-US"/>
        </a:p>
      </dgm:t>
    </dgm:pt>
    <dgm:pt modelId="{B4219E61-E80B-470A-A43A-B3167176B77B}">
      <dgm:prSet/>
      <dgm:spPr/>
      <dgm:t>
        <a:bodyPr/>
        <a:lstStyle/>
        <a:p>
          <a:r>
            <a:rPr lang="en-US"/>
            <a:t>providing a therapy where none exists </a:t>
          </a:r>
        </a:p>
      </dgm:t>
    </dgm:pt>
    <dgm:pt modelId="{3997B970-C788-4A69-9C95-F8438A501CD6}" type="parTrans" cxnId="{96E34EAC-56E0-4EA1-9811-04548FEEBD32}">
      <dgm:prSet/>
      <dgm:spPr/>
      <dgm:t>
        <a:bodyPr/>
        <a:lstStyle/>
        <a:p>
          <a:endParaRPr lang="en-US"/>
        </a:p>
      </dgm:t>
    </dgm:pt>
    <dgm:pt modelId="{F56FB753-BA5E-4F1B-99FD-DE2F37EDF05E}" type="sibTrans" cxnId="{96E34EAC-56E0-4EA1-9811-04548FEEBD32}">
      <dgm:prSet/>
      <dgm:spPr/>
      <dgm:t>
        <a:bodyPr/>
        <a:lstStyle/>
        <a:p>
          <a:endParaRPr lang="en-US"/>
        </a:p>
      </dgm:t>
    </dgm:pt>
    <dgm:pt modelId="{34C971CA-E4B6-4437-A34C-4B6FD4348318}">
      <dgm:prSet/>
      <dgm:spPr/>
      <dgm:t>
        <a:bodyPr/>
        <a:lstStyle/>
        <a:p>
          <a:r>
            <a:rPr lang="en-US"/>
            <a:t>providing a therapy which may be potentially better than available therapy</a:t>
          </a:r>
        </a:p>
      </dgm:t>
    </dgm:pt>
    <dgm:pt modelId="{DC338D1A-C9E0-4F2B-845C-1C413321C9F3}" type="parTrans" cxnId="{C98B35D8-3420-4952-8DCA-6341E1BD8D9C}">
      <dgm:prSet/>
      <dgm:spPr/>
      <dgm:t>
        <a:bodyPr/>
        <a:lstStyle/>
        <a:p>
          <a:endParaRPr lang="en-US"/>
        </a:p>
      </dgm:t>
    </dgm:pt>
    <dgm:pt modelId="{73E32170-0B4B-4732-93F6-FE47C8D0979E}" type="sibTrans" cxnId="{C98B35D8-3420-4952-8DCA-6341E1BD8D9C}">
      <dgm:prSet/>
      <dgm:spPr/>
      <dgm:t>
        <a:bodyPr/>
        <a:lstStyle/>
        <a:p>
          <a:endParaRPr lang="en-US"/>
        </a:p>
      </dgm:t>
    </dgm:pt>
    <dgm:pt modelId="{7B55B6D0-9889-4A39-8633-85C1AB501FAC}" type="pres">
      <dgm:prSet presAssocID="{16CCE0FF-1637-45BF-853A-FE54EE7B0EC6}" presName="linear" presStyleCnt="0">
        <dgm:presLayoutVars>
          <dgm:animLvl val="lvl"/>
          <dgm:resizeHandles val="exact"/>
        </dgm:presLayoutVars>
      </dgm:prSet>
      <dgm:spPr/>
    </dgm:pt>
    <dgm:pt modelId="{3DFA1DBF-8088-49E2-AAD1-A79B106B0077}" type="pres">
      <dgm:prSet presAssocID="{D8332CE8-45E9-4AC9-9F97-B9B06F8288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CFC9DE-5F21-423B-8588-9101899D2737}" type="pres">
      <dgm:prSet presAssocID="{D8332CE8-45E9-4AC9-9F97-B9B06F8288B5}" presName="childText" presStyleLbl="revTx" presStyleIdx="0" presStyleCnt="3">
        <dgm:presLayoutVars>
          <dgm:bulletEnabled val="1"/>
        </dgm:presLayoutVars>
      </dgm:prSet>
      <dgm:spPr/>
    </dgm:pt>
    <dgm:pt modelId="{E69A046D-CED8-4E02-9C0C-375873E61F31}" type="pres">
      <dgm:prSet presAssocID="{7745C2BA-C003-4717-A901-EA7E3E3FAA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A02F23-C434-46EC-B104-398A933EDDC7}" type="pres">
      <dgm:prSet presAssocID="{7745C2BA-C003-4717-A901-EA7E3E3FAA11}" presName="childText" presStyleLbl="revTx" presStyleIdx="1" presStyleCnt="3">
        <dgm:presLayoutVars>
          <dgm:bulletEnabled val="1"/>
        </dgm:presLayoutVars>
      </dgm:prSet>
      <dgm:spPr/>
    </dgm:pt>
    <dgm:pt modelId="{A7A657E9-EB87-4EF2-9478-410D23745C57}" type="pres">
      <dgm:prSet presAssocID="{33BC9658-CF56-40B3-91A0-4948D17BEF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AD6ABA-021D-4531-99BB-A79AAB327E48}" type="pres">
      <dgm:prSet presAssocID="{33BC9658-CF56-40B3-91A0-4948D17BEF9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AA96A06-C191-4A84-A10D-33B254118674}" type="presOf" srcId="{33BC9658-CF56-40B3-91A0-4948D17BEF9E}" destId="{A7A657E9-EB87-4EF2-9478-410D23745C57}" srcOrd="0" destOrd="0" presId="urn:microsoft.com/office/officeart/2005/8/layout/vList2"/>
    <dgm:cxn modelId="{44FE3209-7E2A-48AA-8971-779576FF42EA}" srcId="{D8332CE8-45E9-4AC9-9F97-B9B06F8288B5}" destId="{F6967D2B-C2C4-4FC5-8D4D-9D5CE26C5598}" srcOrd="0" destOrd="0" parTransId="{FF1EA0EC-E41F-4885-9BA1-C4593521C738}" sibTransId="{2B60A331-9CB2-468B-B41A-1902A97531AD}"/>
    <dgm:cxn modelId="{7319242B-24DB-4849-8884-C4CCA760088E}" type="presOf" srcId="{F6967D2B-C2C4-4FC5-8D4D-9D5CE26C5598}" destId="{61CFC9DE-5F21-423B-8588-9101899D2737}" srcOrd="0" destOrd="0" presId="urn:microsoft.com/office/officeart/2005/8/layout/vList2"/>
    <dgm:cxn modelId="{3B6A283F-649C-4844-87EB-9CE1B81A01E7}" srcId="{7745C2BA-C003-4717-A901-EA7E3E3FAA11}" destId="{42411E19-4349-4384-A42A-8547A62A0204}" srcOrd="0" destOrd="0" parTransId="{F3E8298C-068B-45F1-A566-0D6EB35912C4}" sibTransId="{871AF955-A956-4749-8C1A-4A9321E0F793}"/>
    <dgm:cxn modelId="{A9488C4C-16C8-4D5A-BB39-AC984F05175B}" type="presOf" srcId="{16CCE0FF-1637-45BF-853A-FE54EE7B0EC6}" destId="{7B55B6D0-9889-4A39-8633-85C1AB501FAC}" srcOrd="0" destOrd="0" presId="urn:microsoft.com/office/officeart/2005/8/layout/vList2"/>
    <dgm:cxn modelId="{D0C7B387-D601-431E-9520-61EF13F7EDEE}" srcId="{16CCE0FF-1637-45BF-853A-FE54EE7B0EC6}" destId="{33BC9658-CF56-40B3-91A0-4948D17BEF9E}" srcOrd="2" destOrd="0" parTransId="{FD2EEB31-72D7-42C7-90BB-F44491B15F2B}" sibTransId="{9C3E351F-093A-4BC1-A999-079980A6BD49}"/>
    <dgm:cxn modelId="{D5290692-886A-43FB-A3C8-E835F3B16833}" srcId="{16CCE0FF-1637-45BF-853A-FE54EE7B0EC6}" destId="{D8332CE8-45E9-4AC9-9F97-B9B06F8288B5}" srcOrd="0" destOrd="0" parTransId="{CF0C7547-B3A0-4A8F-BE21-4366F0EC58F4}" sibTransId="{3ADD313A-7AC9-46C8-865E-DB8EB0C20C4E}"/>
    <dgm:cxn modelId="{B22A0B95-A852-447B-8EDF-1BB3A7FD1A89}" type="presOf" srcId="{B4219E61-E80B-470A-A43A-B3167176B77B}" destId="{BAAD6ABA-021D-4531-99BB-A79AAB327E48}" srcOrd="0" destOrd="0" presId="urn:microsoft.com/office/officeart/2005/8/layout/vList2"/>
    <dgm:cxn modelId="{DFC8CBAB-DFE4-470E-9E93-D6AA9E730964}" type="presOf" srcId="{34C971CA-E4B6-4437-A34C-4B6FD4348318}" destId="{BAAD6ABA-021D-4531-99BB-A79AAB327E48}" srcOrd="0" destOrd="1" presId="urn:microsoft.com/office/officeart/2005/8/layout/vList2"/>
    <dgm:cxn modelId="{96E34EAC-56E0-4EA1-9811-04548FEEBD32}" srcId="{33BC9658-CF56-40B3-91A0-4948D17BEF9E}" destId="{B4219E61-E80B-470A-A43A-B3167176B77B}" srcOrd="0" destOrd="0" parTransId="{3997B970-C788-4A69-9C95-F8438A501CD6}" sibTransId="{F56FB753-BA5E-4F1B-99FD-DE2F37EDF05E}"/>
    <dgm:cxn modelId="{22655DBC-F047-4F12-BF77-640DF8F342F3}" type="presOf" srcId="{42411E19-4349-4384-A42A-8547A62A0204}" destId="{41A02F23-C434-46EC-B104-398A933EDDC7}" srcOrd="0" destOrd="0" presId="urn:microsoft.com/office/officeart/2005/8/layout/vList2"/>
    <dgm:cxn modelId="{D272D3BE-079F-4741-ADFE-BA5D834B3592}" type="presOf" srcId="{7745C2BA-C003-4717-A901-EA7E3E3FAA11}" destId="{E69A046D-CED8-4E02-9C0C-375873E61F31}" srcOrd="0" destOrd="0" presId="urn:microsoft.com/office/officeart/2005/8/layout/vList2"/>
    <dgm:cxn modelId="{C98B35D8-3420-4952-8DCA-6341E1BD8D9C}" srcId="{33BC9658-CF56-40B3-91A0-4948D17BEF9E}" destId="{34C971CA-E4B6-4437-A34C-4B6FD4348318}" srcOrd="1" destOrd="0" parTransId="{DC338D1A-C9E0-4F2B-845C-1C413321C9F3}" sibTransId="{73E32170-0B4B-4732-93F6-FE47C8D0979E}"/>
    <dgm:cxn modelId="{2B4FD4E4-638F-491B-83E4-E54620FCC8F3}" srcId="{16CCE0FF-1637-45BF-853A-FE54EE7B0EC6}" destId="{7745C2BA-C003-4717-A901-EA7E3E3FAA11}" srcOrd="1" destOrd="0" parTransId="{8BA58E0C-30D2-4DD7-B430-25836723EA06}" sibTransId="{EC360F98-E966-4801-B9A6-E70D55C1658C}"/>
    <dgm:cxn modelId="{7BA40DFC-A73A-4530-848B-2F9E98E03555}" type="presOf" srcId="{D8332CE8-45E9-4AC9-9F97-B9B06F8288B5}" destId="{3DFA1DBF-8088-49E2-AAD1-A79B106B0077}" srcOrd="0" destOrd="0" presId="urn:microsoft.com/office/officeart/2005/8/layout/vList2"/>
    <dgm:cxn modelId="{F067CD6E-3AAE-42E7-ADC6-527C887102E2}" type="presParOf" srcId="{7B55B6D0-9889-4A39-8633-85C1AB501FAC}" destId="{3DFA1DBF-8088-49E2-AAD1-A79B106B0077}" srcOrd="0" destOrd="0" presId="urn:microsoft.com/office/officeart/2005/8/layout/vList2"/>
    <dgm:cxn modelId="{6F546415-5A93-461D-9996-0EA527A187DA}" type="presParOf" srcId="{7B55B6D0-9889-4A39-8633-85C1AB501FAC}" destId="{61CFC9DE-5F21-423B-8588-9101899D2737}" srcOrd="1" destOrd="0" presId="urn:microsoft.com/office/officeart/2005/8/layout/vList2"/>
    <dgm:cxn modelId="{13C7BF04-5497-464B-87C1-939B9579C98E}" type="presParOf" srcId="{7B55B6D0-9889-4A39-8633-85C1AB501FAC}" destId="{E69A046D-CED8-4E02-9C0C-375873E61F31}" srcOrd="2" destOrd="0" presId="urn:microsoft.com/office/officeart/2005/8/layout/vList2"/>
    <dgm:cxn modelId="{A383E3DD-E870-4387-96C8-EBBE6AB72ADE}" type="presParOf" srcId="{7B55B6D0-9889-4A39-8633-85C1AB501FAC}" destId="{41A02F23-C434-46EC-B104-398A933EDDC7}" srcOrd="3" destOrd="0" presId="urn:microsoft.com/office/officeart/2005/8/layout/vList2"/>
    <dgm:cxn modelId="{1448E04F-C49D-4310-A4EB-74E2D925600F}" type="presParOf" srcId="{7B55B6D0-9889-4A39-8633-85C1AB501FAC}" destId="{A7A657E9-EB87-4EF2-9478-410D23745C57}" srcOrd="4" destOrd="0" presId="urn:microsoft.com/office/officeart/2005/8/layout/vList2"/>
    <dgm:cxn modelId="{1EF55369-B610-4239-B735-CFFBE22ED8C3}" type="presParOf" srcId="{7B55B6D0-9889-4A39-8633-85C1AB501FAC}" destId="{BAAD6ABA-021D-4531-99BB-A79AAB327E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164362-DC32-4A3F-A8DC-58FC052E9A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8F2588-B2D9-49D0-B944-522DD4401CF9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2020 </a:t>
          </a:r>
          <a:r>
            <a:rPr lang="en-US" sz="20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Remdesivir</a:t>
          </a:r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Emergency Use Authorization</a:t>
          </a:r>
          <a:endParaRPr lang="en-US" sz="2000" dirty="0">
            <a:solidFill>
              <a:schemeClr val="tx1"/>
            </a:solidFill>
          </a:endParaRPr>
        </a:p>
      </dgm:t>
    </dgm:pt>
    <dgm:pt modelId="{B0AB4D64-BCBB-4A7F-9479-23C7CCE5ED2E}" type="parTrans" cxnId="{B8D38EE4-2D29-4051-8EB9-6A41A9EFDFFD}">
      <dgm:prSet/>
      <dgm:spPr/>
      <dgm:t>
        <a:bodyPr/>
        <a:lstStyle/>
        <a:p>
          <a:endParaRPr lang="en-US"/>
        </a:p>
      </dgm:t>
    </dgm:pt>
    <dgm:pt modelId="{EA1B7ABE-1A51-4EF9-8DDF-9B7A28D00D77}" type="sibTrans" cxnId="{B8D38EE4-2D29-4051-8EB9-6A41A9EFDFFD}">
      <dgm:prSet/>
      <dgm:spPr/>
      <dgm:t>
        <a:bodyPr/>
        <a:lstStyle/>
        <a:p>
          <a:endParaRPr lang="en-US"/>
        </a:p>
      </dgm:t>
    </dgm:pt>
    <dgm:pt modelId="{70557A79-42CD-415D-A722-C258FD25169D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Zika Virus Emergency Use Authorization </a:t>
          </a:r>
          <a:endParaRPr lang="en-US" sz="2000" dirty="0">
            <a:solidFill>
              <a:schemeClr val="tx1"/>
            </a:solidFill>
          </a:endParaRPr>
        </a:p>
      </dgm:t>
    </dgm:pt>
    <dgm:pt modelId="{D92B447D-91BE-46BF-AACB-54F0FB767E3E}" type="parTrans" cxnId="{FCC53826-3F06-4749-ADB4-AA48F840EB93}">
      <dgm:prSet/>
      <dgm:spPr/>
      <dgm:t>
        <a:bodyPr/>
        <a:lstStyle/>
        <a:p>
          <a:endParaRPr lang="en-US"/>
        </a:p>
      </dgm:t>
    </dgm:pt>
    <dgm:pt modelId="{1DAC2E92-3D1F-4532-A562-197EAF0D8F7F}" type="sibTrans" cxnId="{FCC53826-3F06-4749-ADB4-AA48F840EB93}">
      <dgm:prSet/>
      <dgm:spPr/>
      <dgm:t>
        <a:bodyPr/>
        <a:lstStyle/>
        <a:p>
          <a:endParaRPr lang="en-US"/>
        </a:p>
      </dgm:t>
    </dgm:pt>
    <dgm:pt modelId="{CC47A19B-9961-449F-A7E2-7879B9A093FF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2015 Enterovirus D68 (EV-D68) Emergency Use Authorization</a:t>
          </a:r>
          <a:endParaRPr lang="en-US" sz="2000" dirty="0">
            <a:solidFill>
              <a:schemeClr val="tx1"/>
            </a:solidFill>
          </a:endParaRPr>
        </a:p>
      </dgm:t>
    </dgm:pt>
    <dgm:pt modelId="{E574D230-8E87-4407-A650-5AE4FE9D1485}" type="parTrans" cxnId="{130DEEB1-BAE0-4BC0-A4BC-1A65EFB62504}">
      <dgm:prSet/>
      <dgm:spPr/>
      <dgm:t>
        <a:bodyPr/>
        <a:lstStyle/>
        <a:p>
          <a:endParaRPr lang="en-US"/>
        </a:p>
      </dgm:t>
    </dgm:pt>
    <dgm:pt modelId="{0B6FC4D7-7555-409F-9D1F-24F689A41BE9}" type="sibTrans" cxnId="{130DEEB1-BAE0-4BC0-A4BC-1A65EFB62504}">
      <dgm:prSet/>
      <dgm:spPr/>
      <dgm:t>
        <a:bodyPr/>
        <a:lstStyle/>
        <a:p>
          <a:endParaRPr lang="en-US"/>
        </a:p>
      </dgm:t>
    </dgm:pt>
    <dgm:pt modelId="{4BA1DA1D-9D94-432F-98C0-F6285717D481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2014 Ebola Virus Emergency Use Authorization</a:t>
          </a:r>
          <a:endParaRPr lang="en-US" sz="2000" dirty="0">
            <a:solidFill>
              <a:schemeClr val="tx1"/>
            </a:solidFill>
          </a:endParaRPr>
        </a:p>
      </dgm:t>
    </dgm:pt>
    <dgm:pt modelId="{01A4F032-D1A8-497C-AE66-8A83ED5BD347}" type="parTrans" cxnId="{381960FD-34A7-4779-8AD7-CC0442BD6F2D}">
      <dgm:prSet/>
      <dgm:spPr/>
      <dgm:t>
        <a:bodyPr/>
        <a:lstStyle/>
        <a:p>
          <a:endParaRPr lang="en-US"/>
        </a:p>
      </dgm:t>
    </dgm:pt>
    <dgm:pt modelId="{09361B40-42FE-48FD-9D9B-8ABF57EDC72A}" type="sibTrans" cxnId="{381960FD-34A7-4779-8AD7-CC0442BD6F2D}">
      <dgm:prSet/>
      <dgm:spPr/>
      <dgm:t>
        <a:bodyPr/>
        <a:lstStyle/>
        <a:p>
          <a:endParaRPr lang="en-US"/>
        </a:p>
      </dgm:t>
    </dgm:pt>
    <dgm:pt modelId="{63BB8207-E105-4AED-B586-EF2E074A0103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2013 Coronavirus Emergency Use Authorization (Potential Emergency</a:t>
          </a:r>
          <a:r>
            <a:rPr lang="en-US" sz="5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en-US" sz="500" dirty="0"/>
        </a:p>
      </dgm:t>
    </dgm:pt>
    <dgm:pt modelId="{1163FAD5-1E8F-4AE6-A65D-CC657BFE08B1}" type="parTrans" cxnId="{18EF633E-87DA-47E0-A230-3F3852D3551E}">
      <dgm:prSet/>
      <dgm:spPr/>
      <dgm:t>
        <a:bodyPr/>
        <a:lstStyle/>
        <a:p>
          <a:endParaRPr lang="en-US"/>
        </a:p>
      </dgm:t>
    </dgm:pt>
    <dgm:pt modelId="{080EF1A4-F4E7-487C-982C-9C6CD682B80B}" type="sibTrans" cxnId="{18EF633E-87DA-47E0-A230-3F3852D3551E}">
      <dgm:prSet/>
      <dgm:spPr/>
      <dgm:t>
        <a:bodyPr/>
        <a:lstStyle/>
        <a:p>
          <a:endParaRPr lang="en-US"/>
        </a:p>
      </dgm:t>
    </dgm:pt>
    <dgm:pt modelId="{286B63F1-708D-434E-8F62-67D9E5557843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2013 H7N9 Influenza Emergency Use Authorization (Potential Emergency</a:t>
          </a:r>
          <a:r>
            <a:rPr lang="en-US" sz="5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en-US" sz="500" dirty="0">
            <a:solidFill>
              <a:schemeClr val="tx1"/>
            </a:solidFill>
          </a:endParaRPr>
        </a:p>
      </dgm:t>
    </dgm:pt>
    <dgm:pt modelId="{318D7FAC-8A86-4388-A9AE-4934410FDBC2}" type="parTrans" cxnId="{A8169E8B-0DCA-42C1-A8DC-F18669DF52A7}">
      <dgm:prSet/>
      <dgm:spPr/>
      <dgm:t>
        <a:bodyPr/>
        <a:lstStyle/>
        <a:p>
          <a:endParaRPr lang="en-US"/>
        </a:p>
      </dgm:t>
    </dgm:pt>
    <dgm:pt modelId="{1B408FF9-5598-4A79-96D1-7208BD629CBF}" type="sibTrans" cxnId="{A8169E8B-0DCA-42C1-A8DC-F18669DF52A7}">
      <dgm:prSet/>
      <dgm:spPr/>
      <dgm:t>
        <a:bodyPr/>
        <a:lstStyle/>
        <a:p>
          <a:endParaRPr lang="en-US"/>
        </a:p>
      </dgm:t>
    </dgm:pt>
    <dgm:pt modelId="{3347E691-83D9-4868-A816-CE2A41FCA37E}" type="pres">
      <dgm:prSet presAssocID="{EA164362-DC32-4A3F-A8DC-58FC052E9A44}" presName="linear" presStyleCnt="0">
        <dgm:presLayoutVars>
          <dgm:animLvl val="lvl"/>
          <dgm:resizeHandles val="exact"/>
        </dgm:presLayoutVars>
      </dgm:prSet>
      <dgm:spPr/>
    </dgm:pt>
    <dgm:pt modelId="{77C6B328-D9B4-4B33-A851-E3923D4B2776}" type="pres">
      <dgm:prSet presAssocID="{7C8F2588-B2D9-49D0-B944-522DD4401CF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478F5A-3536-48F6-82EF-CBF864B40297}" type="pres">
      <dgm:prSet presAssocID="{EA1B7ABE-1A51-4EF9-8DDF-9B7A28D00D77}" presName="spacer" presStyleCnt="0"/>
      <dgm:spPr/>
    </dgm:pt>
    <dgm:pt modelId="{3F01B0C9-34F8-4D14-948C-3CACACFBE915}" type="pres">
      <dgm:prSet presAssocID="{70557A79-42CD-415D-A722-C258FD25169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BD8E53-AF1A-42E8-96D7-6143A4C8C5D0}" type="pres">
      <dgm:prSet presAssocID="{1DAC2E92-3D1F-4532-A562-197EAF0D8F7F}" presName="spacer" presStyleCnt="0"/>
      <dgm:spPr/>
    </dgm:pt>
    <dgm:pt modelId="{DE03E2A1-A4EA-45C2-B488-F0FAF2D96B87}" type="pres">
      <dgm:prSet presAssocID="{CC47A19B-9961-449F-A7E2-7879B9A093F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4E14CDC-4072-44C5-89A2-4541F451D62B}" type="pres">
      <dgm:prSet presAssocID="{0B6FC4D7-7555-409F-9D1F-24F689A41BE9}" presName="spacer" presStyleCnt="0"/>
      <dgm:spPr/>
    </dgm:pt>
    <dgm:pt modelId="{BBC16D19-0DC0-4198-B5DA-CE31EA87EDE9}" type="pres">
      <dgm:prSet presAssocID="{4BA1DA1D-9D94-432F-98C0-F6285717D48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302CB36-B994-41AC-8EFA-C38865AB837F}" type="pres">
      <dgm:prSet presAssocID="{09361B40-42FE-48FD-9D9B-8ABF57EDC72A}" presName="spacer" presStyleCnt="0"/>
      <dgm:spPr/>
    </dgm:pt>
    <dgm:pt modelId="{A687648C-73F8-4840-97D2-C8727EC44FF9}" type="pres">
      <dgm:prSet presAssocID="{63BB8207-E105-4AED-B586-EF2E074A010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C109204-A097-444C-88DE-AEBCBEE4CA9B}" type="pres">
      <dgm:prSet presAssocID="{080EF1A4-F4E7-487C-982C-9C6CD682B80B}" presName="spacer" presStyleCnt="0"/>
      <dgm:spPr/>
    </dgm:pt>
    <dgm:pt modelId="{5BA5E387-B338-4960-A18C-B7E5AED45B0F}" type="pres">
      <dgm:prSet presAssocID="{286B63F1-708D-434E-8F62-67D9E55578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05480E-0CCD-4A8D-8029-17D329A4C46C}" type="presOf" srcId="{CC47A19B-9961-449F-A7E2-7879B9A093FF}" destId="{DE03E2A1-A4EA-45C2-B488-F0FAF2D96B87}" srcOrd="0" destOrd="0" presId="urn:microsoft.com/office/officeart/2005/8/layout/vList2"/>
    <dgm:cxn modelId="{C72F0E13-4539-4EEB-A061-AB06348046CC}" type="presOf" srcId="{EA164362-DC32-4A3F-A8DC-58FC052E9A44}" destId="{3347E691-83D9-4868-A816-CE2A41FCA37E}" srcOrd="0" destOrd="0" presId="urn:microsoft.com/office/officeart/2005/8/layout/vList2"/>
    <dgm:cxn modelId="{FCC53826-3F06-4749-ADB4-AA48F840EB93}" srcId="{EA164362-DC32-4A3F-A8DC-58FC052E9A44}" destId="{70557A79-42CD-415D-A722-C258FD25169D}" srcOrd="1" destOrd="0" parTransId="{D92B447D-91BE-46BF-AACB-54F0FB767E3E}" sibTransId="{1DAC2E92-3D1F-4532-A562-197EAF0D8F7F}"/>
    <dgm:cxn modelId="{18EF633E-87DA-47E0-A230-3F3852D3551E}" srcId="{EA164362-DC32-4A3F-A8DC-58FC052E9A44}" destId="{63BB8207-E105-4AED-B586-EF2E074A0103}" srcOrd="4" destOrd="0" parTransId="{1163FAD5-1E8F-4AE6-A65D-CC657BFE08B1}" sibTransId="{080EF1A4-F4E7-487C-982C-9C6CD682B80B}"/>
    <dgm:cxn modelId="{EE0CF567-274B-4CAF-8FB5-83D196238762}" type="presOf" srcId="{70557A79-42CD-415D-A722-C258FD25169D}" destId="{3F01B0C9-34F8-4D14-948C-3CACACFBE915}" srcOrd="0" destOrd="0" presId="urn:microsoft.com/office/officeart/2005/8/layout/vList2"/>
    <dgm:cxn modelId="{A8169E8B-0DCA-42C1-A8DC-F18669DF52A7}" srcId="{EA164362-DC32-4A3F-A8DC-58FC052E9A44}" destId="{286B63F1-708D-434E-8F62-67D9E5557843}" srcOrd="5" destOrd="0" parTransId="{318D7FAC-8A86-4388-A9AE-4934410FDBC2}" sibTransId="{1B408FF9-5598-4A79-96D1-7208BD629CBF}"/>
    <dgm:cxn modelId="{FF136E93-8E47-4458-A109-94A11079052E}" type="presOf" srcId="{7C8F2588-B2D9-49D0-B944-522DD4401CF9}" destId="{77C6B328-D9B4-4B33-A851-E3923D4B2776}" srcOrd="0" destOrd="0" presId="urn:microsoft.com/office/officeart/2005/8/layout/vList2"/>
    <dgm:cxn modelId="{264C3EA0-3270-4243-87FD-A3F1E9A858AE}" type="presOf" srcId="{286B63F1-708D-434E-8F62-67D9E5557843}" destId="{5BA5E387-B338-4960-A18C-B7E5AED45B0F}" srcOrd="0" destOrd="0" presId="urn:microsoft.com/office/officeart/2005/8/layout/vList2"/>
    <dgm:cxn modelId="{130DEEB1-BAE0-4BC0-A4BC-1A65EFB62504}" srcId="{EA164362-DC32-4A3F-A8DC-58FC052E9A44}" destId="{CC47A19B-9961-449F-A7E2-7879B9A093FF}" srcOrd="2" destOrd="0" parTransId="{E574D230-8E87-4407-A650-5AE4FE9D1485}" sibTransId="{0B6FC4D7-7555-409F-9D1F-24F689A41BE9}"/>
    <dgm:cxn modelId="{B8D38EE4-2D29-4051-8EB9-6A41A9EFDFFD}" srcId="{EA164362-DC32-4A3F-A8DC-58FC052E9A44}" destId="{7C8F2588-B2D9-49D0-B944-522DD4401CF9}" srcOrd="0" destOrd="0" parTransId="{B0AB4D64-BCBB-4A7F-9479-23C7CCE5ED2E}" sibTransId="{EA1B7ABE-1A51-4EF9-8DDF-9B7A28D00D77}"/>
    <dgm:cxn modelId="{82FCB6E9-55ED-46F2-8EB4-CA7721A5072F}" type="presOf" srcId="{63BB8207-E105-4AED-B586-EF2E074A0103}" destId="{A687648C-73F8-4840-97D2-C8727EC44FF9}" srcOrd="0" destOrd="0" presId="urn:microsoft.com/office/officeart/2005/8/layout/vList2"/>
    <dgm:cxn modelId="{57E564F4-A845-4C55-B817-29DD1A27F331}" type="presOf" srcId="{4BA1DA1D-9D94-432F-98C0-F6285717D481}" destId="{BBC16D19-0DC0-4198-B5DA-CE31EA87EDE9}" srcOrd="0" destOrd="0" presId="urn:microsoft.com/office/officeart/2005/8/layout/vList2"/>
    <dgm:cxn modelId="{381960FD-34A7-4779-8AD7-CC0442BD6F2D}" srcId="{EA164362-DC32-4A3F-A8DC-58FC052E9A44}" destId="{4BA1DA1D-9D94-432F-98C0-F6285717D481}" srcOrd="3" destOrd="0" parTransId="{01A4F032-D1A8-497C-AE66-8A83ED5BD347}" sibTransId="{09361B40-42FE-48FD-9D9B-8ABF57EDC72A}"/>
    <dgm:cxn modelId="{0F87FDD2-15B1-430E-9022-93EB55DBBDD4}" type="presParOf" srcId="{3347E691-83D9-4868-A816-CE2A41FCA37E}" destId="{77C6B328-D9B4-4B33-A851-E3923D4B2776}" srcOrd="0" destOrd="0" presId="urn:microsoft.com/office/officeart/2005/8/layout/vList2"/>
    <dgm:cxn modelId="{1275FBE1-1B89-40FC-86FD-BCBE2AEEA1A9}" type="presParOf" srcId="{3347E691-83D9-4868-A816-CE2A41FCA37E}" destId="{4D478F5A-3536-48F6-82EF-CBF864B40297}" srcOrd="1" destOrd="0" presId="urn:microsoft.com/office/officeart/2005/8/layout/vList2"/>
    <dgm:cxn modelId="{C82AF8E6-6784-4032-85E6-64565D5DF1ED}" type="presParOf" srcId="{3347E691-83D9-4868-A816-CE2A41FCA37E}" destId="{3F01B0C9-34F8-4D14-948C-3CACACFBE915}" srcOrd="2" destOrd="0" presId="urn:microsoft.com/office/officeart/2005/8/layout/vList2"/>
    <dgm:cxn modelId="{506A4AFF-CD01-48C7-89E9-530F0C0674AE}" type="presParOf" srcId="{3347E691-83D9-4868-A816-CE2A41FCA37E}" destId="{5ABD8E53-AF1A-42E8-96D7-6143A4C8C5D0}" srcOrd="3" destOrd="0" presId="urn:microsoft.com/office/officeart/2005/8/layout/vList2"/>
    <dgm:cxn modelId="{01CE9445-85CB-4E77-9949-749CA1ABD53A}" type="presParOf" srcId="{3347E691-83D9-4868-A816-CE2A41FCA37E}" destId="{DE03E2A1-A4EA-45C2-B488-F0FAF2D96B87}" srcOrd="4" destOrd="0" presId="urn:microsoft.com/office/officeart/2005/8/layout/vList2"/>
    <dgm:cxn modelId="{9DF53A56-FA71-4F45-9E45-C9B5CCA1B1FC}" type="presParOf" srcId="{3347E691-83D9-4868-A816-CE2A41FCA37E}" destId="{74E14CDC-4072-44C5-89A2-4541F451D62B}" srcOrd="5" destOrd="0" presId="urn:microsoft.com/office/officeart/2005/8/layout/vList2"/>
    <dgm:cxn modelId="{AD10CC85-A792-4754-A4DF-4A37D1B0865F}" type="presParOf" srcId="{3347E691-83D9-4868-A816-CE2A41FCA37E}" destId="{BBC16D19-0DC0-4198-B5DA-CE31EA87EDE9}" srcOrd="6" destOrd="0" presId="urn:microsoft.com/office/officeart/2005/8/layout/vList2"/>
    <dgm:cxn modelId="{DEAA3961-7731-4420-BEF8-626659CA23F3}" type="presParOf" srcId="{3347E691-83D9-4868-A816-CE2A41FCA37E}" destId="{0302CB36-B994-41AC-8EFA-C38865AB837F}" srcOrd="7" destOrd="0" presId="urn:microsoft.com/office/officeart/2005/8/layout/vList2"/>
    <dgm:cxn modelId="{DAB27A53-EDEA-45D1-82BA-F76E785C0BB3}" type="presParOf" srcId="{3347E691-83D9-4868-A816-CE2A41FCA37E}" destId="{A687648C-73F8-4840-97D2-C8727EC44FF9}" srcOrd="8" destOrd="0" presId="urn:microsoft.com/office/officeart/2005/8/layout/vList2"/>
    <dgm:cxn modelId="{C3713A3B-5A7E-45CC-B8A3-ABB27C71C92D}" type="presParOf" srcId="{3347E691-83D9-4868-A816-CE2A41FCA37E}" destId="{EC109204-A097-444C-88DE-AEBCBEE4CA9B}" srcOrd="9" destOrd="0" presId="urn:microsoft.com/office/officeart/2005/8/layout/vList2"/>
    <dgm:cxn modelId="{9FA21F90-661D-4476-8C10-55E86AD7D720}" type="presParOf" srcId="{3347E691-83D9-4868-A816-CE2A41FCA37E}" destId="{5BA5E387-B338-4960-A18C-B7E5AED45B0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AEB11F-B5C6-4280-B542-07F4EDBF16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747A503D-D0CB-49B4-B599-5BF3922A6873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Development of new drugs is a complex and costly process</a:t>
          </a:r>
        </a:p>
      </dgm:t>
    </dgm:pt>
    <dgm:pt modelId="{BC6E7FA5-D184-4C6A-AEAC-667E3619FDAA}" type="parTrans" cxnId="{9D755AE5-B067-409A-B5D1-8E02F3736F18}">
      <dgm:prSet/>
      <dgm:spPr/>
      <dgm:t>
        <a:bodyPr/>
        <a:lstStyle/>
        <a:p>
          <a:endParaRPr lang="en-US"/>
        </a:p>
      </dgm:t>
    </dgm:pt>
    <dgm:pt modelId="{53C0F11A-B6B2-47BF-BB85-0B0A971CE201}" type="sibTrans" cxnId="{9D755AE5-B067-409A-B5D1-8E02F3736F18}">
      <dgm:prSet/>
      <dgm:spPr/>
      <dgm:t>
        <a:bodyPr/>
        <a:lstStyle/>
        <a:p>
          <a:endParaRPr lang="en-US"/>
        </a:p>
      </dgm:t>
    </dgm:pt>
    <dgm:pt modelId="{ED134944-643B-41B2-991C-C29F4AA85F3E}">
      <dgm:prSet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It takes an average of 12 years and about $350 million to get a new drug from the laboratory to the pharmacy shelf</a:t>
          </a:r>
        </a:p>
      </dgm:t>
    </dgm:pt>
    <dgm:pt modelId="{0D675FA1-5E4C-43B9-A46B-C43CE22096E8}" type="parTrans" cxnId="{22645D8C-3089-4AA4-B04F-A063FB509333}">
      <dgm:prSet/>
      <dgm:spPr/>
      <dgm:t>
        <a:bodyPr/>
        <a:lstStyle/>
        <a:p>
          <a:endParaRPr lang="en-US"/>
        </a:p>
      </dgm:t>
    </dgm:pt>
    <dgm:pt modelId="{12D6E227-AFEF-431E-9D73-54BB16C0FC80}" type="sibTrans" cxnId="{22645D8C-3089-4AA4-B04F-A063FB509333}">
      <dgm:prSet/>
      <dgm:spPr/>
      <dgm:t>
        <a:bodyPr/>
        <a:lstStyle/>
        <a:p>
          <a:endParaRPr lang="en-US"/>
        </a:p>
      </dgm:t>
    </dgm:pt>
    <dgm:pt modelId="{804FCA4C-68E6-4415-94D7-AE8259D36CA3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R&amp;D involves discovery (preclinical studies) and development (clinical studies)</a:t>
          </a:r>
        </a:p>
      </dgm:t>
    </dgm:pt>
    <dgm:pt modelId="{0E6EB252-277C-491A-BC9F-10A2CF06FF8D}" type="parTrans" cxnId="{DB70400B-3F0C-4957-A1AC-DA629A69CE72}">
      <dgm:prSet/>
      <dgm:spPr/>
      <dgm:t>
        <a:bodyPr/>
        <a:lstStyle/>
        <a:p>
          <a:endParaRPr lang="en-US"/>
        </a:p>
      </dgm:t>
    </dgm:pt>
    <dgm:pt modelId="{39F8E18C-1914-469C-94ED-F850812DD997}" type="sibTrans" cxnId="{DB70400B-3F0C-4957-A1AC-DA629A69CE72}">
      <dgm:prSet/>
      <dgm:spPr/>
      <dgm:t>
        <a:bodyPr/>
        <a:lstStyle/>
        <a:p>
          <a:endParaRPr lang="en-US"/>
        </a:p>
      </dgm:t>
    </dgm:pt>
    <dgm:pt modelId="{5B24C3A4-8242-4F26-96EE-E412F28495DF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Only one in 1000 compounds which begin laboratory testing will make it to human testing</a:t>
          </a:r>
        </a:p>
      </dgm:t>
    </dgm:pt>
    <dgm:pt modelId="{5576449D-8B11-4DCD-8704-29A7AC540AAD}" type="parTrans" cxnId="{B45706AB-E73F-4EAC-B5E8-DA0A6837794A}">
      <dgm:prSet/>
      <dgm:spPr/>
      <dgm:t>
        <a:bodyPr/>
        <a:lstStyle/>
        <a:p>
          <a:endParaRPr lang="en-US"/>
        </a:p>
      </dgm:t>
    </dgm:pt>
    <dgm:pt modelId="{705417FD-6C6B-4030-B304-CB760A06D74F}" type="sibTrans" cxnId="{B45706AB-E73F-4EAC-B5E8-DA0A6837794A}">
      <dgm:prSet/>
      <dgm:spPr/>
      <dgm:t>
        <a:bodyPr/>
        <a:lstStyle/>
        <a:p>
          <a:endParaRPr lang="en-US"/>
        </a:p>
      </dgm:t>
    </dgm:pt>
    <dgm:pt modelId="{DA24EE08-E1C8-4985-A13D-9E99653518A4}" type="pres">
      <dgm:prSet presAssocID="{E5AEB11F-B5C6-4280-B542-07F4EDBF161C}" presName="root" presStyleCnt="0">
        <dgm:presLayoutVars>
          <dgm:dir/>
          <dgm:resizeHandles val="exact"/>
        </dgm:presLayoutVars>
      </dgm:prSet>
      <dgm:spPr/>
    </dgm:pt>
    <dgm:pt modelId="{03C6017B-A89B-46FD-BB06-CE91634E5915}" type="pres">
      <dgm:prSet presAssocID="{747A503D-D0CB-49B4-B599-5BF3922A6873}" presName="compNode" presStyleCnt="0"/>
      <dgm:spPr/>
    </dgm:pt>
    <dgm:pt modelId="{C5314A4A-F0F7-4C28-B9A3-C89FD35B2BEF}" type="pres">
      <dgm:prSet presAssocID="{747A503D-D0CB-49B4-B599-5BF3922A6873}" presName="bgRect" presStyleLbl="bgShp" presStyleIdx="0" presStyleCnt="4"/>
      <dgm:spPr/>
    </dgm:pt>
    <dgm:pt modelId="{64FD0C17-8E8A-4D82-B4B0-C72E9EA41FCC}" type="pres">
      <dgm:prSet presAssocID="{747A503D-D0CB-49B4-B599-5BF3922A68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A92EF53-2DBE-4582-BCCC-445642570BE1}" type="pres">
      <dgm:prSet presAssocID="{747A503D-D0CB-49B4-B599-5BF3922A6873}" presName="spaceRect" presStyleCnt="0"/>
      <dgm:spPr/>
    </dgm:pt>
    <dgm:pt modelId="{B484B479-82EF-4FC5-B781-A0D0D778154C}" type="pres">
      <dgm:prSet presAssocID="{747A503D-D0CB-49B4-B599-5BF3922A6873}" presName="parTx" presStyleLbl="revTx" presStyleIdx="0" presStyleCnt="4">
        <dgm:presLayoutVars>
          <dgm:chMax val="0"/>
          <dgm:chPref val="0"/>
        </dgm:presLayoutVars>
      </dgm:prSet>
      <dgm:spPr/>
    </dgm:pt>
    <dgm:pt modelId="{638BAC0A-BAB3-407C-8583-CF559BF1CFCF}" type="pres">
      <dgm:prSet presAssocID="{53C0F11A-B6B2-47BF-BB85-0B0A971CE201}" presName="sibTrans" presStyleCnt="0"/>
      <dgm:spPr/>
    </dgm:pt>
    <dgm:pt modelId="{24DB0D73-1464-4F77-8F1C-09D6A75E1B54}" type="pres">
      <dgm:prSet presAssocID="{ED134944-643B-41B2-991C-C29F4AA85F3E}" presName="compNode" presStyleCnt="0"/>
      <dgm:spPr/>
    </dgm:pt>
    <dgm:pt modelId="{1C7CD7F5-AA0E-456A-8F63-5CD420A3F337}" type="pres">
      <dgm:prSet presAssocID="{ED134944-643B-41B2-991C-C29F4AA85F3E}" presName="bgRect" presStyleLbl="bgShp" presStyleIdx="1" presStyleCnt="4"/>
      <dgm:spPr/>
    </dgm:pt>
    <dgm:pt modelId="{771CAB66-9434-4410-961F-C31BCDE91AC1}" type="pres">
      <dgm:prSet presAssocID="{ED134944-643B-41B2-991C-C29F4AA85F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E278D39-7FC5-4A18-AABA-6B3BAC643C0B}" type="pres">
      <dgm:prSet presAssocID="{ED134944-643B-41B2-991C-C29F4AA85F3E}" presName="spaceRect" presStyleCnt="0"/>
      <dgm:spPr/>
    </dgm:pt>
    <dgm:pt modelId="{F98B9B13-8859-42B2-8DF9-86D449995565}" type="pres">
      <dgm:prSet presAssocID="{ED134944-643B-41B2-991C-C29F4AA85F3E}" presName="parTx" presStyleLbl="revTx" presStyleIdx="1" presStyleCnt="4">
        <dgm:presLayoutVars>
          <dgm:chMax val="0"/>
          <dgm:chPref val="0"/>
        </dgm:presLayoutVars>
      </dgm:prSet>
      <dgm:spPr/>
    </dgm:pt>
    <dgm:pt modelId="{7CA7FC8C-3C74-4AA9-95EE-BEFE80E3CF47}" type="pres">
      <dgm:prSet presAssocID="{12D6E227-AFEF-431E-9D73-54BB16C0FC80}" presName="sibTrans" presStyleCnt="0"/>
      <dgm:spPr/>
    </dgm:pt>
    <dgm:pt modelId="{E81EEB3A-BEF6-427F-8B47-253586EE92A4}" type="pres">
      <dgm:prSet presAssocID="{804FCA4C-68E6-4415-94D7-AE8259D36CA3}" presName="compNode" presStyleCnt="0"/>
      <dgm:spPr/>
    </dgm:pt>
    <dgm:pt modelId="{E16F0011-7590-4575-A5EF-B897B1316D18}" type="pres">
      <dgm:prSet presAssocID="{804FCA4C-68E6-4415-94D7-AE8259D36CA3}" presName="bgRect" presStyleLbl="bgShp" presStyleIdx="2" presStyleCnt="4" custLinFactNeighborX="0"/>
      <dgm:spPr/>
    </dgm:pt>
    <dgm:pt modelId="{3EB2283B-5D42-4B94-8BC9-D06D9C5EF73B}" type="pres">
      <dgm:prSet presAssocID="{804FCA4C-68E6-4415-94D7-AE8259D36C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D899849D-CBF2-4EF5-BB0B-8A739A553B73}" type="pres">
      <dgm:prSet presAssocID="{804FCA4C-68E6-4415-94D7-AE8259D36CA3}" presName="spaceRect" presStyleCnt="0"/>
      <dgm:spPr/>
    </dgm:pt>
    <dgm:pt modelId="{18C95D6C-EDD7-4909-9E5E-5D4D566E26D5}" type="pres">
      <dgm:prSet presAssocID="{804FCA4C-68E6-4415-94D7-AE8259D36CA3}" presName="parTx" presStyleLbl="revTx" presStyleIdx="2" presStyleCnt="4">
        <dgm:presLayoutVars>
          <dgm:chMax val="0"/>
          <dgm:chPref val="0"/>
        </dgm:presLayoutVars>
      </dgm:prSet>
      <dgm:spPr/>
    </dgm:pt>
    <dgm:pt modelId="{0492E3C0-1EC3-4114-8613-977A72527011}" type="pres">
      <dgm:prSet presAssocID="{39F8E18C-1914-469C-94ED-F850812DD997}" presName="sibTrans" presStyleCnt="0"/>
      <dgm:spPr/>
    </dgm:pt>
    <dgm:pt modelId="{748B9A4B-AAE0-49C4-B66F-F00F510B3EA9}" type="pres">
      <dgm:prSet presAssocID="{5B24C3A4-8242-4F26-96EE-E412F28495DF}" presName="compNode" presStyleCnt="0"/>
      <dgm:spPr/>
    </dgm:pt>
    <dgm:pt modelId="{E6D59B35-3917-49C9-9407-E597D905B2E5}" type="pres">
      <dgm:prSet presAssocID="{5B24C3A4-8242-4F26-96EE-E412F28495DF}" presName="bgRect" presStyleLbl="bgShp" presStyleIdx="3" presStyleCnt="4"/>
      <dgm:spPr/>
    </dgm:pt>
    <dgm:pt modelId="{20AFD07E-93C4-4423-B3E9-F6A588AD5FF0}" type="pres">
      <dgm:prSet presAssocID="{5B24C3A4-8242-4F26-96EE-E412F28495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20A8CB5-75C7-4F03-9E58-ACF986122704}" type="pres">
      <dgm:prSet presAssocID="{5B24C3A4-8242-4F26-96EE-E412F28495DF}" presName="spaceRect" presStyleCnt="0"/>
      <dgm:spPr/>
    </dgm:pt>
    <dgm:pt modelId="{60CF12F9-0DE7-4A93-BD77-630E7A2A7F20}" type="pres">
      <dgm:prSet presAssocID="{5B24C3A4-8242-4F26-96EE-E412F28495D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B70400B-3F0C-4957-A1AC-DA629A69CE72}" srcId="{E5AEB11F-B5C6-4280-B542-07F4EDBF161C}" destId="{804FCA4C-68E6-4415-94D7-AE8259D36CA3}" srcOrd="2" destOrd="0" parTransId="{0E6EB252-277C-491A-BC9F-10A2CF06FF8D}" sibTransId="{39F8E18C-1914-469C-94ED-F850812DD997}"/>
    <dgm:cxn modelId="{DE8DAB18-393E-41E9-BFE7-EE9DCD08F637}" type="presOf" srcId="{ED134944-643B-41B2-991C-C29F4AA85F3E}" destId="{F98B9B13-8859-42B2-8DF9-86D449995565}" srcOrd="0" destOrd="0" presId="urn:microsoft.com/office/officeart/2018/2/layout/IconVerticalSolidList"/>
    <dgm:cxn modelId="{A86D574D-7CD8-4C61-A279-215B64907635}" type="presOf" srcId="{E5AEB11F-B5C6-4280-B542-07F4EDBF161C}" destId="{DA24EE08-E1C8-4985-A13D-9E99653518A4}" srcOrd="0" destOrd="0" presId="urn:microsoft.com/office/officeart/2018/2/layout/IconVerticalSolidList"/>
    <dgm:cxn modelId="{7D8AD56F-FB34-4084-B5F9-EDF9B04315F2}" type="presOf" srcId="{804FCA4C-68E6-4415-94D7-AE8259D36CA3}" destId="{18C95D6C-EDD7-4909-9E5E-5D4D566E26D5}" srcOrd="0" destOrd="0" presId="urn:microsoft.com/office/officeart/2018/2/layout/IconVerticalSolidList"/>
    <dgm:cxn modelId="{22645D8C-3089-4AA4-B04F-A063FB509333}" srcId="{E5AEB11F-B5C6-4280-B542-07F4EDBF161C}" destId="{ED134944-643B-41B2-991C-C29F4AA85F3E}" srcOrd="1" destOrd="0" parTransId="{0D675FA1-5E4C-43B9-A46B-C43CE22096E8}" sibTransId="{12D6E227-AFEF-431E-9D73-54BB16C0FC80}"/>
    <dgm:cxn modelId="{2121AC90-6C57-4630-B06D-A8D9FB8AA06E}" type="presOf" srcId="{747A503D-D0CB-49B4-B599-5BF3922A6873}" destId="{B484B479-82EF-4FC5-B781-A0D0D778154C}" srcOrd="0" destOrd="0" presId="urn:microsoft.com/office/officeart/2018/2/layout/IconVerticalSolidList"/>
    <dgm:cxn modelId="{44F252AA-3A91-48CD-A06D-970349877DFD}" type="presOf" srcId="{5B24C3A4-8242-4F26-96EE-E412F28495DF}" destId="{60CF12F9-0DE7-4A93-BD77-630E7A2A7F20}" srcOrd="0" destOrd="0" presId="urn:microsoft.com/office/officeart/2018/2/layout/IconVerticalSolidList"/>
    <dgm:cxn modelId="{B45706AB-E73F-4EAC-B5E8-DA0A6837794A}" srcId="{E5AEB11F-B5C6-4280-B542-07F4EDBF161C}" destId="{5B24C3A4-8242-4F26-96EE-E412F28495DF}" srcOrd="3" destOrd="0" parTransId="{5576449D-8B11-4DCD-8704-29A7AC540AAD}" sibTransId="{705417FD-6C6B-4030-B304-CB760A06D74F}"/>
    <dgm:cxn modelId="{9D755AE5-B067-409A-B5D1-8E02F3736F18}" srcId="{E5AEB11F-B5C6-4280-B542-07F4EDBF161C}" destId="{747A503D-D0CB-49B4-B599-5BF3922A6873}" srcOrd="0" destOrd="0" parTransId="{BC6E7FA5-D184-4C6A-AEAC-667E3619FDAA}" sibTransId="{53C0F11A-B6B2-47BF-BB85-0B0A971CE201}"/>
    <dgm:cxn modelId="{46DEDAE5-D23A-448E-A2D2-ED62E4E3DDEF}" type="presParOf" srcId="{DA24EE08-E1C8-4985-A13D-9E99653518A4}" destId="{03C6017B-A89B-46FD-BB06-CE91634E5915}" srcOrd="0" destOrd="0" presId="urn:microsoft.com/office/officeart/2018/2/layout/IconVerticalSolidList"/>
    <dgm:cxn modelId="{72730A22-DF46-44D7-8F53-1033F08BBDF5}" type="presParOf" srcId="{03C6017B-A89B-46FD-BB06-CE91634E5915}" destId="{C5314A4A-F0F7-4C28-B9A3-C89FD35B2BEF}" srcOrd="0" destOrd="0" presId="urn:microsoft.com/office/officeart/2018/2/layout/IconVerticalSolidList"/>
    <dgm:cxn modelId="{89DEB8E8-2E6D-40E5-915F-01810FA6839A}" type="presParOf" srcId="{03C6017B-A89B-46FD-BB06-CE91634E5915}" destId="{64FD0C17-8E8A-4D82-B4B0-C72E9EA41FCC}" srcOrd="1" destOrd="0" presId="urn:microsoft.com/office/officeart/2018/2/layout/IconVerticalSolidList"/>
    <dgm:cxn modelId="{3AD38147-EF53-4D4F-B169-7D8E4C5BC410}" type="presParOf" srcId="{03C6017B-A89B-46FD-BB06-CE91634E5915}" destId="{9A92EF53-2DBE-4582-BCCC-445642570BE1}" srcOrd="2" destOrd="0" presId="urn:microsoft.com/office/officeart/2018/2/layout/IconVerticalSolidList"/>
    <dgm:cxn modelId="{AF5B02F1-9D01-4408-8652-D6C0BCBBBB79}" type="presParOf" srcId="{03C6017B-A89B-46FD-BB06-CE91634E5915}" destId="{B484B479-82EF-4FC5-B781-A0D0D778154C}" srcOrd="3" destOrd="0" presId="urn:microsoft.com/office/officeart/2018/2/layout/IconVerticalSolidList"/>
    <dgm:cxn modelId="{610E04E0-A9EE-41F0-AB47-87B295090B5E}" type="presParOf" srcId="{DA24EE08-E1C8-4985-A13D-9E99653518A4}" destId="{638BAC0A-BAB3-407C-8583-CF559BF1CFCF}" srcOrd="1" destOrd="0" presId="urn:microsoft.com/office/officeart/2018/2/layout/IconVerticalSolidList"/>
    <dgm:cxn modelId="{B23F868C-4EC9-4BB0-9165-2DC128C5D98F}" type="presParOf" srcId="{DA24EE08-E1C8-4985-A13D-9E99653518A4}" destId="{24DB0D73-1464-4F77-8F1C-09D6A75E1B54}" srcOrd="2" destOrd="0" presId="urn:microsoft.com/office/officeart/2018/2/layout/IconVerticalSolidList"/>
    <dgm:cxn modelId="{9E6FB970-9A10-42D3-A249-389439B5ECB3}" type="presParOf" srcId="{24DB0D73-1464-4F77-8F1C-09D6A75E1B54}" destId="{1C7CD7F5-AA0E-456A-8F63-5CD420A3F337}" srcOrd="0" destOrd="0" presId="urn:microsoft.com/office/officeart/2018/2/layout/IconVerticalSolidList"/>
    <dgm:cxn modelId="{609BAFC9-9C30-4C5A-A658-D4E84EC9085C}" type="presParOf" srcId="{24DB0D73-1464-4F77-8F1C-09D6A75E1B54}" destId="{771CAB66-9434-4410-961F-C31BCDE91AC1}" srcOrd="1" destOrd="0" presId="urn:microsoft.com/office/officeart/2018/2/layout/IconVerticalSolidList"/>
    <dgm:cxn modelId="{9DF99A20-0789-4D86-AF2E-45EE870FF7E8}" type="presParOf" srcId="{24DB0D73-1464-4F77-8F1C-09D6A75E1B54}" destId="{FE278D39-7FC5-4A18-AABA-6B3BAC643C0B}" srcOrd="2" destOrd="0" presId="urn:microsoft.com/office/officeart/2018/2/layout/IconVerticalSolidList"/>
    <dgm:cxn modelId="{88A32EA5-8172-4E44-8926-E655191F4B57}" type="presParOf" srcId="{24DB0D73-1464-4F77-8F1C-09D6A75E1B54}" destId="{F98B9B13-8859-42B2-8DF9-86D449995565}" srcOrd="3" destOrd="0" presId="urn:microsoft.com/office/officeart/2018/2/layout/IconVerticalSolidList"/>
    <dgm:cxn modelId="{6DDC1F7A-5690-422A-A2B5-A98CE5B0E0B9}" type="presParOf" srcId="{DA24EE08-E1C8-4985-A13D-9E99653518A4}" destId="{7CA7FC8C-3C74-4AA9-95EE-BEFE80E3CF47}" srcOrd="3" destOrd="0" presId="urn:microsoft.com/office/officeart/2018/2/layout/IconVerticalSolidList"/>
    <dgm:cxn modelId="{7A277174-B551-4A0D-8013-BB86E28E640F}" type="presParOf" srcId="{DA24EE08-E1C8-4985-A13D-9E99653518A4}" destId="{E81EEB3A-BEF6-427F-8B47-253586EE92A4}" srcOrd="4" destOrd="0" presId="urn:microsoft.com/office/officeart/2018/2/layout/IconVerticalSolidList"/>
    <dgm:cxn modelId="{D1FECA92-357C-4B98-93A6-E34B8F369C04}" type="presParOf" srcId="{E81EEB3A-BEF6-427F-8B47-253586EE92A4}" destId="{E16F0011-7590-4575-A5EF-B897B1316D18}" srcOrd="0" destOrd="0" presId="urn:microsoft.com/office/officeart/2018/2/layout/IconVerticalSolidList"/>
    <dgm:cxn modelId="{79870EB1-0CCC-4721-84CD-701D00ABDBCC}" type="presParOf" srcId="{E81EEB3A-BEF6-427F-8B47-253586EE92A4}" destId="{3EB2283B-5D42-4B94-8BC9-D06D9C5EF73B}" srcOrd="1" destOrd="0" presId="urn:microsoft.com/office/officeart/2018/2/layout/IconVerticalSolidList"/>
    <dgm:cxn modelId="{7D859754-BB27-46FB-8D6B-A97AF30C7575}" type="presParOf" srcId="{E81EEB3A-BEF6-427F-8B47-253586EE92A4}" destId="{D899849D-CBF2-4EF5-BB0B-8A739A553B73}" srcOrd="2" destOrd="0" presId="urn:microsoft.com/office/officeart/2018/2/layout/IconVerticalSolidList"/>
    <dgm:cxn modelId="{69CAC024-AE42-4C5B-AB81-C71571AB2D28}" type="presParOf" srcId="{E81EEB3A-BEF6-427F-8B47-253586EE92A4}" destId="{18C95D6C-EDD7-4909-9E5E-5D4D566E26D5}" srcOrd="3" destOrd="0" presId="urn:microsoft.com/office/officeart/2018/2/layout/IconVerticalSolidList"/>
    <dgm:cxn modelId="{D8E718C8-5F09-47E3-98E7-E0D81D8E3845}" type="presParOf" srcId="{DA24EE08-E1C8-4985-A13D-9E99653518A4}" destId="{0492E3C0-1EC3-4114-8613-977A72527011}" srcOrd="5" destOrd="0" presId="urn:microsoft.com/office/officeart/2018/2/layout/IconVerticalSolidList"/>
    <dgm:cxn modelId="{3E52B775-46B7-416D-AF97-76DC055865E0}" type="presParOf" srcId="{DA24EE08-E1C8-4985-A13D-9E99653518A4}" destId="{748B9A4B-AAE0-49C4-B66F-F00F510B3EA9}" srcOrd="6" destOrd="0" presId="urn:microsoft.com/office/officeart/2018/2/layout/IconVerticalSolidList"/>
    <dgm:cxn modelId="{B242EB67-ABE7-413F-AB48-1B1D56A75160}" type="presParOf" srcId="{748B9A4B-AAE0-49C4-B66F-F00F510B3EA9}" destId="{E6D59B35-3917-49C9-9407-E597D905B2E5}" srcOrd="0" destOrd="0" presId="urn:microsoft.com/office/officeart/2018/2/layout/IconVerticalSolidList"/>
    <dgm:cxn modelId="{97517124-5CA8-411A-B71A-EEBAE9AB8408}" type="presParOf" srcId="{748B9A4B-AAE0-49C4-B66F-F00F510B3EA9}" destId="{20AFD07E-93C4-4423-B3E9-F6A588AD5FF0}" srcOrd="1" destOrd="0" presId="urn:microsoft.com/office/officeart/2018/2/layout/IconVerticalSolidList"/>
    <dgm:cxn modelId="{CB9D464E-03B0-48A0-BE84-7E02C48FB38D}" type="presParOf" srcId="{748B9A4B-AAE0-49C4-B66F-F00F510B3EA9}" destId="{C20A8CB5-75C7-4F03-9E58-ACF986122704}" srcOrd="2" destOrd="0" presId="urn:microsoft.com/office/officeart/2018/2/layout/IconVerticalSolidList"/>
    <dgm:cxn modelId="{8E8369FE-B8BA-4841-85C5-743F46AFAF54}" type="presParOf" srcId="{748B9A4B-AAE0-49C4-B66F-F00F510B3EA9}" destId="{60CF12F9-0DE7-4A93-BD77-630E7A2A7F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4E517-85AD-488B-BA73-1973FE9985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7986B14B-A33A-4E2E-8D03-EFBEB897DB7C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The Food and Drug Administration (FDA) is required to review and approve all new drugs  in the United States</a:t>
          </a:r>
        </a:p>
      </dgm:t>
    </dgm:pt>
    <dgm:pt modelId="{D2A88A68-3456-4DB3-A8F0-F636E592ADDC}" type="parTrans" cxnId="{4A634E4A-9267-4F60-85B5-F3F3790F48B0}">
      <dgm:prSet/>
      <dgm:spPr/>
      <dgm:t>
        <a:bodyPr/>
        <a:lstStyle/>
        <a:p>
          <a:endParaRPr lang="en-US"/>
        </a:p>
      </dgm:t>
    </dgm:pt>
    <dgm:pt modelId="{34CEE235-A5BA-4852-9923-C55DF5A404EE}" type="sibTrans" cxnId="{4A634E4A-9267-4F60-85B5-F3F3790F48B0}">
      <dgm:prSet/>
      <dgm:spPr/>
      <dgm:t>
        <a:bodyPr/>
        <a:lstStyle/>
        <a:p>
          <a:endParaRPr lang="en-US"/>
        </a:p>
      </dgm:t>
    </dgm:pt>
    <dgm:pt modelId="{BE398AA2-5623-42E7-90BA-738907D674C4}">
      <dgm:prSet custT="1"/>
      <dgm:spPr/>
      <dgm:t>
        <a:bodyPr/>
        <a:lstStyle/>
        <a:p>
          <a:r>
            <a:rPr lang="en-US" sz="2200" b="1" dirty="0">
              <a:solidFill>
                <a:schemeClr val="tx1"/>
              </a:solidFill>
            </a:rPr>
            <a:t>The FDA reviews and evaluates new drugs based on the evidence presented from the clinical research studies performed by the drug sponsor-typically a pharmaceutical company</a:t>
          </a:r>
        </a:p>
      </dgm:t>
    </dgm:pt>
    <dgm:pt modelId="{4E06C1EB-5B1C-43F7-B31B-051375FCC237}" type="parTrans" cxnId="{CE0DCA6A-206B-48CA-B789-A52B02E2250A}">
      <dgm:prSet/>
      <dgm:spPr/>
      <dgm:t>
        <a:bodyPr/>
        <a:lstStyle/>
        <a:p>
          <a:endParaRPr lang="en-US"/>
        </a:p>
      </dgm:t>
    </dgm:pt>
    <dgm:pt modelId="{04C2E94A-C7C2-4596-850E-A8A9D56C6797}" type="sibTrans" cxnId="{CE0DCA6A-206B-48CA-B789-A52B02E2250A}">
      <dgm:prSet/>
      <dgm:spPr/>
      <dgm:t>
        <a:bodyPr/>
        <a:lstStyle/>
        <a:p>
          <a:endParaRPr lang="en-US"/>
        </a:p>
      </dgm:t>
    </dgm:pt>
    <dgm:pt modelId="{FCF99E71-116C-42B6-9EB4-32CBC1ADF324}" type="pres">
      <dgm:prSet presAssocID="{5D84E517-85AD-488B-BA73-1973FE998503}" presName="root" presStyleCnt="0">
        <dgm:presLayoutVars>
          <dgm:dir/>
          <dgm:resizeHandles val="exact"/>
        </dgm:presLayoutVars>
      </dgm:prSet>
      <dgm:spPr/>
    </dgm:pt>
    <dgm:pt modelId="{FC6DD495-BFF5-4977-8068-302F516C8768}" type="pres">
      <dgm:prSet presAssocID="{7986B14B-A33A-4E2E-8D03-EFBEB897DB7C}" presName="compNode" presStyleCnt="0"/>
      <dgm:spPr/>
    </dgm:pt>
    <dgm:pt modelId="{46BF2D04-E1AE-4D50-A47B-5E3ED8DA106D}" type="pres">
      <dgm:prSet presAssocID="{7986B14B-A33A-4E2E-8D03-EFBEB897DB7C}" presName="bgRect" presStyleLbl="bgShp" presStyleIdx="0" presStyleCnt="2"/>
      <dgm:spPr/>
    </dgm:pt>
    <dgm:pt modelId="{2235D07E-34D5-4509-95E0-E60AED87DE71}" type="pres">
      <dgm:prSet presAssocID="{7986B14B-A33A-4E2E-8D03-EFBEB897DB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5A2AEFDE-9039-4630-9B53-4012D8C6569B}" type="pres">
      <dgm:prSet presAssocID="{7986B14B-A33A-4E2E-8D03-EFBEB897DB7C}" presName="spaceRect" presStyleCnt="0"/>
      <dgm:spPr/>
    </dgm:pt>
    <dgm:pt modelId="{282F4251-9E53-44F1-8DA7-4523E9472B4C}" type="pres">
      <dgm:prSet presAssocID="{7986B14B-A33A-4E2E-8D03-EFBEB897DB7C}" presName="parTx" presStyleLbl="revTx" presStyleIdx="0" presStyleCnt="2">
        <dgm:presLayoutVars>
          <dgm:chMax val="0"/>
          <dgm:chPref val="0"/>
        </dgm:presLayoutVars>
      </dgm:prSet>
      <dgm:spPr/>
    </dgm:pt>
    <dgm:pt modelId="{6423F3A8-6809-4416-98FC-BA060291BBDF}" type="pres">
      <dgm:prSet presAssocID="{34CEE235-A5BA-4852-9923-C55DF5A404EE}" presName="sibTrans" presStyleCnt="0"/>
      <dgm:spPr/>
    </dgm:pt>
    <dgm:pt modelId="{EE8B0EEF-6173-4F27-92BD-4F3F90095948}" type="pres">
      <dgm:prSet presAssocID="{BE398AA2-5623-42E7-90BA-738907D674C4}" presName="compNode" presStyleCnt="0"/>
      <dgm:spPr/>
    </dgm:pt>
    <dgm:pt modelId="{7B3EA47C-CF42-47E6-BEF0-6BE5A35EB81A}" type="pres">
      <dgm:prSet presAssocID="{BE398AA2-5623-42E7-90BA-738907D674C4}" presName="bgRect" presStyleLbl="bgShp" presStyleIdx="1" presStyleCnt="2" custScaleY="100000" custLinFactNeighborY="3171"/>
      <dgm:spPr/>
    </dgm:pt>
    <dgm:pt modelId="{07AF068C-6F03-4840-BAB0-2555A896869B}" type="pres">
      <dgm:prSet presAssocID="{BE398AA2-5623-42E7-90BA-738907D674C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E0515F27-4137-4806-8734-CE39A7E6733E}" type="pres">
      <dgm:prSet presAssocID="{BE398AA2-5623-42E7-90BA-738907D674C4}" presName="spaceRect" presStyleCnt="0"/>
      <dgm:spPr/>
    </dgm:pt>
    <dgm:pt modelId="{3AAB1D9D-4E83-41A3-BD53-FE483732BDB2}" type="pres">
      <dgm:prSet presAssocID="{BE398AA2-5623-42E7-90BA-738907D674C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3412D07-5B18-49E6-ADDB-61216C77FE10}" type="presOf" srcId="{BE398AA2-5623-42E7-90BA-738907D674C4}" destId="{3AAB1D9D-4E83-41A3-BD53-FE483732BDB2}" srcOrd="0" destOrd="0" presId="urn:microsoft.com/office/officeart/2018/2/layout/IconVerticalSolidList"/>
    <dgm:cxn modelId="{4A634E4A-9267-4F60-85B5-F3F3790F48B0}" srcId="{5D84E517-85AD-488B-BA73-1973FE998503}" destId="{7986B14B-A33A-4E2E-8D03-EFBEB897DB7C}" srcOrd="0" destOrd="0" parTransId="{D2A88A68-3456-4DB3-A8F0-F636E592ADDC}" sibTransId="{34CEE235-A5BA-4852-9923-C55DF5A404EE}"/>
    <dgm:cxn modelId="{CE0DCA6A-206B-48CA-B789-A52B02E2250A}" srcId="{5D84E517-85AD-488B-BA73-1973FE998503}" destId="{BE398AA2-5623-42E7-90BA-738907D674C4}" srcOrd="1" destOrd="0" parTransId="{4E06C1EB-5B1C-43F7-B31B-051375FCC237}" sibTransId="{04C2E94A-C7C2-4596-850E-A8A9D56C6797}"/>
    <dgm:cxn modelId="{8C371D70-EB45-4AE2-9EA3-FB6BEA70A83B}" type="presOf" srcId="{5D84E517-85AD-488B-BA73-1973FE998503}" destId="{FCF99E71-116C-42B6-9EB4-32CBC1ADF324}" srcOrd="0" destOrd="0" presId="urn:microsoft.com/office/officeart/2018/2/layout/IconVerticalSolidList"/>
    <dgm:cxn modelId="{487E0B91-2A5F-4094-B390-F41BC680A72A}" type="presOf" srcId="{7986B14B-A33A-4E2E-8D03-EFBEB897DB7C}" destId="{282F4251-9E53-44F1-8DA7-4523E9472B4C}" srcOrd="0" destOrd="0" presId="urn:microsoft.com/office/officeart/2018/2/layout/IconVerticalSolidList"/>
    <dgm:cxn modelId="{E8F4AC94-2318-46DE-A744-4B33F2E0357F}" type="presParOf" srcId="{FCF99E71-116C-42B6-9EB4-32CBC1ADF324}" destId="{FC6DD495-BFF5-4977-8068-302F516C8768}" srcOrd="0" destOrd="0" presId="urn:microsoft.com/office/officeart/2018/2/layout/IconVerticalSolidList"/>
    <dgm:cxn modelId="{9875A07C-DC8E-4D69-A243-773539D9A9D7}" type="presParOf" srcId="{FC6DD495-BFF5-4977-8068-302F516C8768}" destId="{46BF2D04-E1AE-4D50-A47B-5E3ED8DA106D}" srcOrd="0" destOrd="0" presId="urn:microsoft.com/office/officeart/2018/2/layout/IconVerticalSolidList"/>
    <dgm:cxn modelId="{9E0787D6-3017-4270-BB57-71EEBE07BCB0}" type="presParOf" srcId="{FC6DD495-BFF5-4977-8068-302F516C8768}" destId="{2235D07E-34D5-4509-95E0-E60AED87DE71}" srcOrd="1" destOrd="0" presId="urn:microsoft.com/office/officeart/2018/2/layout/IconVerticalSolidList"/>
    <dgm:cxn modelId="{F3C75285-0280-4926-B891-CDA47C113569}" type="presParOf" srcId="{FC6DD495-BFF5-4977-8068-302F516C8768}" destId="{5A2AEFDE-9039-4630-9B53-4012D8C6569B}" srcOrd="2" destOrd="0" presId="urn:microsoft.com/office/officeart/2018/2/layout/IconVerticalSolidList"/>
    <dgm:cxn modelId="{94D02436-4E8F-46DE-984F-AF1B5677F75A}" type="presParOf" srcId="{FC6DD495-BFF5-4977-8068-302F516C8768}" destId="{282F4251-9E53-44F1-8DA7-4523E9472B4C}" srcOrd="3" destOrd="0" presId="urn:microsoft.com/office/officeart/2018/2/layout/IconVerticalSolidList"/>
    <dgm:cxn modelId="{23036EA5-C819-48EB-A1FE-8BF4E2A2A4CF}" type="presParOf" srcId="{FCF99E71-116C-42B6-9EB4-32CBC1ADF324}" destId="{6423F3A8-6809-4416-98FC-BA060291BBDF}" srcOrd="1" destOrd="0" presId="urn:microsoft.com/office/officeart/2018/2/layout/IconVerticalSolidList"/>
    <dgm:cxn modelId="{A4F01C77-E8C7-47DB-A96D-FD1AC9F1345A}" type="presParOf" srcId="{FCF99E71-116C-42B6-9EB4-32CBC1ADF324}" destId="{EE8B0EEF-6173-4F27-92BD-4F3F90095948}" srcOrd="2" destOrd="0" presId="urn:microsoft.com/office/officeart/2018/2/layout/IconVerticalSolidList"/>
    <dgm:cxn modelId="{9E3B94E9-9C57-4BC6-A2D4-F8F7F9D5F696}" type="presParOf" srcId="{EE8B0EEF-6173-4F27-92BD-4F3F90095948}" destId="{7B3EA47C-CF42-47E6-BEF0-6BE5A35EB81A}" srcOrd="0" destOrd="0" presId="urn:microsoft.com/office/officeart/2018/2/layout/IconVerticalSolidList"/>
    <dgm:cxn modelId="{E882398D-1FF0-437D-8C84-60DA90868F15}" type="presParOf" srcId="{EE8B0EEF-6173-4F27-92BD-4F3F90095948}" destId="{07AF068C-6F03-4840-BAB0-2555A896869B}" srcOrd="1" destOrd="0" presId="urn:microsoft.com/office/officeart/2018/2/layout/IconVerticalSolidList"/>
    <dgm:cxn modelId="{7254659A-6D1B-42F1-B4F5-CA4A856FF944}" type="presParOf" srcId="{EE8B0EEF-6173-4F27-92BD-4F3F90095948}" destId="{E0515F27-4137-4806-8734-CE39A7E6733E}" srcOrd="2" destOrd="0" presId="urn:microsoft.com/office/officeart/2018/2/layout/IconVerticalSolidList"/>
    <dgm:cxn modelId="{B228CB48-A8BA-40D3-BB5E-C25C4106C1C4}" type="presParOf" srcId="{EE8B0EEF-6173-4F27-92BD-4F3F90095948}" destId="{3AAB1D9D-4E83-41A3-BD53-FE483732BD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5DEAA-41F5-4517-AF5A-6C37B56D72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40F8026A-5484-4AA8-AE4F-BF186C750D70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Investigational New Drug (IND): Application for permission to administer a new drug to humans</a:t>
          </a:r>
        </a:p>
      </dgm:t>
    </dgm:pt>
    <dgm:pt modelId="{4CD6DBF9-E9FB-4CEA-917D-CD7D09AC3681}" type="parTrans" cxnId="{4FBF821B-5625-4D38-BA0E-B971309F0CBB}">
      <dgm:prSet/>
      <dgm:spPr/>
      <dgm:t>
        <a:bodyPr/>
        <a:lstStyle/>
        <a:p>
          <a:endParaRPr lang="en-US"/>
        </a:p>
      </dgm:t>
    </dgm:pt>
    <dgm:pt modelId="{817D5C10-FF38-424F-905E-604C61124478}" type="sibTrans" cxnId="{4FBF821B-5625-4D38-BA0E-B971309F0CBB}">
      <dgm:prSet/>
      <dgm:spPr/>
      <dgm:t>
        <a:bodyPr/>
        <a:lstStyle/>
        <a:p>
          <a:endParaRPr lang="en-US"/>
        </a:p>
      </dgm:t>
    </dgm:pt>
    <dgm:pt modelId="{4CFABB6F-32E6-4C74-88C6-1CE9AA7BE8C3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Outlines the proposal to use the new drug for human testing in clinical trials</a:t>
          </a:r>
        </a:p>
      </dgm:t>
    </dgm:pt>
    <dgm:pt modelId="{48791C3D-6D16-484A-9610-0F78ED20C798}" type="parTrans" cxnId="{DEA36193-1336-4C46-9C49-D5FC9B662566}">
      <dgm:prSet/>
      <dgm:spPr/>
      <dgm:t>
        <a:bodyPr/>
        <a:lstStyle/>
        <a:p>
          <a:endParaRPr lang="en-US"/>
        </a:p>
      </dgm:t>
    </dgm:pt>
    <dgm:pt modelId="{A5326655-7BC2-4BA9-977C-E539DF71E1DC}" type="sibTrans" cxnId="{DEA36193-1336-4C46-9C49-D5FC9B662566}">
      <dgm:prSet/>
      <dgm:spPr/>
      <dgm:t>
        <a:bodyPr/>
        <a:lstStyle/>
        <a:p>
          <a:endParaRPr lang="en-US"/>
        </a:p>
      </dgm:t>
    </dgm:pt>
    <dgm:pt modelId="{D075D30C-6C6B-439F-9CBC-68E3D2B043BD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Studies in humans can only begin after IND is reviewed and approved by the FDA and an Institutional Review Board (IRB)</a:t>
          </a:r>
        </a:p>
      </dgm:t>
    </dgm:pt>
    <dgm:pt modelId="{A34DB3CD-FB4A-444D-8597-BD11DEFDFFC9}" type="parTrans" cxnId="{376FBEF4-FECF-44EB-B217-8F450C70A012}">
      <dgm:prSet/>
      <dgm:spPr/>
      <dgm:t>
        <a:bodyPr/>
        <a:lstStyle/>
        <a:p>
          <a:endParaRPr lang="en-US"/>
        </a:p>
      </dgm:t>
    </dgm:pt>
    <dgm:pt modelId="{A5E7FEF3-6DC7-4168-8E36-9622156E1B15}" type="sibTrans" cxnId="{376FBEF4-FECF-44EB-B217-8F450C70A012}">
      <dgm:prSet/>
      <dgm:spPr/>
      <dgm:t>
        <a:bodyPr/>
        <a:lstStyle/>
        <a:p>
          <a:endParaRPr lang="en-US"/>
        </a:p>
      </dgm:t>
    </dgm:pt>
    <dgm:pt modelId="{6BF24B52-0B3C-4712-8577-B6963F3BFA40}" type="pres">
      <dgm:prSet presAssocID="{F4A5DEAA-41F5-4517-AF5A-6C37B56D72BF}" presName="root" presStyleCnt="0">
        <dgm:presLayoutVars>
          <dgm:dir/>
          <dgm:resizeHandles val="exact"/>
        </dgm:presLayoutVars>
      </dgm:prSet>
      <dgm:spPr/>
    </dgm:pt>
    <dgm:pt modelId="{3E6CA3BB-0A27-455B-8887-DAFEAD3A551A}" type="pres">
      <dgm:prSet presAssocID="{40F8026A-5484-4AA8-AE4F-BF186C750D70}" presName="compNode" presStyleCnt="0"/>
      <dgm:spPr/>
    </dgm:pt>
    <dgm:pt modelId="{AAB51AF9-D6DF-4230-BC59-A15CFA871A18}" type="pres">
      <dgm:prSet presAssocID="{40F8026A-5484-4AA8-AE4F-BF186C750D70}" presName="bgRect" presStyleLbl="bgShp" presStyleIdx="0" presStyleCnt="3"/>
      <dgm:spPr/>
    </dgm:pt>
    <dgm:pt modelId="{02E35B6B-1991-4E5B-8B33-64920A90E57F}" type="pres">
      <dgm:prSet presAssocID="{40F8026A-5484-4AA8-AE4F-BF186C750D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E721DE9-9A75-4692-8C43-679F9AF1FDDF}" type="pres">
      <dgm:prSet presAssocID="{40F8026A-5484-4AA8-AE4F-BF186C750D70}" presName="spaceRect" presStyleCnt="0"/>
      <dgm:spPr/>
    </dgm:pt>
    <dgm:pt modelId="{830454A5-7605-46D3-9138-4882EBFFE723}" type="pres">
      <dgm:prSet presAssocID="{40F8026A-5484-4AA8-AE4F-BF186C750D70}" presName="parTx" presStyleLbl="revTx" presStyleIdx="0" presStyleCnt="3">
        <dgm:presLayoutVars>
          <dgm:chMax val="0"/>
          <dgm:chPref val="0"/>
        </dgm:presLayoutVars>
      </dgm:prSet>
      <dgm:spPr/>
    </dgm:pt>
    <dgm:pt modelId="{3E2726E0-3C76-4E1A-A986-A1D38876B03B}" type="pres">
      <dgm:prSet presAssocID="{817D5C10-FF38-424F-905E-604C61124478}" presName="sibTrans" presStyleCnt="0"/>
      <dgm:spPr/>
    </dgm:pt>
    <dgm:pt modelId="{54F8666A-AA4D-4948-9833-A8BAE769CE1A}" type="pres">
      <dgm:prSet presAssocID="{4CFABB6F-32E6-4C74-88C6-1CE9AA7BE8C3}" presName="compNode" presStyleCnt="0"/>
      <dgm:spPr/>
    </dgm:pt>
    <dgm:pt modelId="{46095A9D-B047-47F6-92C1-4EF45D627078}" type="pres">
      <dgm:prSet presAssocID="{4CFABB6F-32E6-4C74-88C6-1CE9AA7BE8C3}" presName="bgRect" presStyleLbl="bgShp" presStyleIdx="1" presStyleCnt="3"/>
      <dgm:spPr/>
    </dgm:pt>
    <dgm:pt modelId="{9A6AB6DD-79C1-458A-ABB9-EDEFA89CA83A}" type="pres">
      <dgm:prSet presAssocID="{4CFABB6F-32E6-4C74-88C6-1CE9AA7BE8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012D0E9-083D-4CCD-831A-2CD1029182C9}" type="pres">
      <dgm:prSet presAssocID="{4CFABB6F-32E6-4C74-88C6-1CE9AA7BE8C3}" presName="spaceRect" presStyleCnt="0"/>
      <dgm:spPr/>
    </dgm:pt>
    <dgm:pt modelId="{DB9B7516-2CF3-4139-83F6-BFD251087E6E}" type="pres">
      <dgm:prSet presAssocID="{4CFABB6F-32E6-4C74-88C6-1CE9AA7BE8C3}" presName="parTx" presStyleLbl="revTx" presStyleIdx="1" presStyleCnt="3">
        <dgm:presLayoutVars>
          <dgm:chMax val="0"/>
          <dgm:chPref val="0"/>
        </dgm:presLayoutVars>
      </dgm:prSet>
      <dgm:spPr/>
    </dgm:pt>
    <dgm:pt modelId="{1BD6E2D6-9EB2-4D5A-83D7-EA567DD09404}" type="pres">
      <dgm:prSet presAssocID="{A5326655-7BC2-4BA9-977C-E539DF71E1DC}" presName="sibTrans" presStyleCnt="0"/>
      <dgm:spPr/>
    </dgm:pt>
    <dgm:pt modelId="{52B70009-44F0-419B-9C30-DBA73CFDCDB8}" type="pres">
      <dgm:prSet presAssocID="{D075D30C-6C6B-439F-9CBC-68E3D2B043BD}" presName="compNode" presStyleCnt="0"/>
      <dgm:spPr/>
    </dgm:pt>
    <dgm:pt modelId="{6C920BF3-1DEA-43C2-B40C-975057E794BC}" type="pres">
      <dgm:prSet presAssocID="{D075D30C-6C6B-439F-9CBC-68E3D2B043BD}" presName="bgRect" presStyleLbl="bgShp" presStyleIdx="2" presStyleCnt="3"/>
      <dgm:spPr/>
    </dgm:pt>
    <dgm:pt modelId="{86BBF6C7-0DEE-4E02-8D42-EBC75C7275F6}" type="pres">
      <dgm:prSet presAssocID="{D075D30C-6C6B-439F-9CBC-68E3D2B043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2B45B54-A8E3-4E08-92C7-6CAFAC7F2BE1}" type="pres">
      <dgm:prSet presAssocID="{D075D30C-6C6B-439F-9CBC-68E3D2B043BD}" presName="spaceRect" presStyleCnt="0"/>
      <dgm:spPr/>
    </dgm:pt>
    <dgm:pt modelId="{BD8505B8-B9B2-4640-A5F9-91DF61EDEDBA}" type="pres">
      <dgm:prSet presAssocID="{D075D30C-6C6B-439F-9CBC-68E3D2B043B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CE8E0D-CA34-4AAB-A38B-8FE826C2C73C}" type="presOf" srcId="{D075D30C-6C6B-439F-9CBC-68E3D2B043BD}" destId="{BD8505B8-B9B2-4640-A5F9-91DF61EDEDBA}" srcOrd="0" destOrd="0" presId="urn:microsoft.com/office/officeart/2018/2/layout/IconVerticalSolidList"/>
    <dgm:cxn modelId="{BAAAB911-6EC1-443C-A2BE-590237EA3146}" type="presOf" srcId="{F4A5DEAA-41F5-4517-AF5A-6C37B56D72BF}" destId="{6BF24B52-0B3C-4712-8577-B6963F3BFA40}" srcOrd="0" destOrd="0" presId="urn:microsoft.com/office/officeart/2018/2/layout/IconVerticalSolidList"/>
    <dgm:cxn modelId="{4FBF821B-5625-4D38-BA0E-B971309F0CBB}" srcId="{F4A5DEAA-41F5-4517-AF5A-6C37B56D72BF}" destId="{40F8026A-5484-4AA8-AE4F-BF186C750D70}" srcOrd="0" destOrd="0" parTransId="{4CD6DBF9-E9FB-4CEA-917D-CD7D09AC3681}" sibTransId="{817D5C10-FF38-424F-905E-604C61124478}"/>
    <dgm:cxn modelId="{F399EC75-77D8-4A04-B468-537351499F24}" type="presOf" srcId="{40F8026A-5484-4AA8-AE4F-BF186C750D70}" destId="{830454A5-7605-46D3-9138-4882EBFFE723}" srcOrd="0" destOrd="0" presId="urn:microsoft.com/office/officeart/2018/2/layout/IconVerticalSolidList"/>
    <dgm:cxn modelId="{DEA36193-1336-4C46-9C49-D5FC9B662566}" srcId="{F4A5DEAA-41F5-4517-AF5A-6C37B56D72BF}" destId="{4CFABB6F-32E6-4C74-88C6-1CE9AA7BE8C3}" srcOrd="1" destOrd="0" parTransId="{48791C3D-6D16-484A-9610-0F78ED20C798}" sibTransId="{A5326655-7BC2-4BA9-977C-E539DF71E1DC}"/>
    <dgm:cxn modelId="{376FBEF4-FECF-44EB-B217-8F450C70A012}" srcId="{F4A5DEAA-41F5-4517-AF5A-6C37B56D72BF}" destId="{D075D30C-6C6B-439F-9CBC-68E3D2B043BD}" srcOrd="2" destOrd="0" parTransId="{A34DB3CD-FB4A-444D-8597-BD11DEFDFFC9}" sibTransId="{A5E7FEF3-6DC7-4168-8E36-9622156E1B15}"/>
    <dgm:cxn modelId="{D11334F9-6EAB-489E-BFB7-A027ED029D27}" type="presOf" srcId="{4CFABB6F-32E6-4C74-88C6-1CE9AA7BE8C3}" destId="{DB9B7516-2CF3-4139-83F6-BFD251087E6E}" srcOrd="0" destOrd="0" presId="urn:microsoft.com/office/officeart/2018/2/layout/IconVerticalSolidList"/>
    <dgm:cxn modelId="{8117CE26-66CE-4C46-A8E7-C55C9B0D7835}" type="presParOf" srcId="{6BF24B52-0B3C-4712-8577-B6963F3BFA40}" destId="{3E6CA3BB-0A27-455B-8887-DAFEAD3A551A}" srcOrd="0" destOrd="0" presId="urn:microsoft.com/office/officeart/2018/2/layout/IconVerticalSolidList"/>
    <dgm:cxn modelId="{B0045EA8-18C7-4C14-90AE-66A1A81C6C2D}" type="presParOf" srcId="{3E6CA3BB-0A27-455B-8887-DAFEAD3A551A}" destId="{AAB51AF9-D6DF-4230-BC59-A15CFA871A18}" srcOrd="0" destOrd="0" presId="urn:microsoft.com/office/officeart/2018/2/layout/IconVerticalSolidList"/>
    <dgm:cxn modelId="{2368E376-52BE-48B6-BD01-8D321D05D176}" type="presParOf" srcId="{3E6CA3BB-0A27-455B-8887-DAFEAD3A551A}" destId="{02E35B6B-1991-4E5B-8B33-64920A90E57F}" srcOrd="1" destOrd="0" presId="urn:microsoft.com/office/officeart/2018/2/layout/IconVerticalSolidList"/>
    <dgm:cxn modelId="{1FF66AB2-47EB-44E0-8ED2-C7AB2AF3625E}" type="presParOf" srcId="{3E6CA3BB-0A27-455B-8887-DAFEAD3A551A}" destId="{2E721DE9-9A75-4692-8C43-679F9AF1FDDF}" srcOrd="2" destOrd="0" presId="urn:microsoft.com/office/officeart/2018/2/layout/IconVerticalSolidList"/>
    <dgm:cxn modelId="{64DE147D-1BA7-409A-9443-6DF22D663B41}" type="presParOf" srcId="{3E6CA3BB-0A27-455B-8887-DAFEAD3A551A}" destId="{830454A5-7605-46D3-9138-4882EBFFE723}" srcOrd="3" destOrd="0" presId="urn:microsoft.com/office/officeart/2018/2/layout/IconVerticalSolidList"/>
    <dgm:cxn modelId="{C7344887-AD91-4DE1-9C72-D5F4F7B6BCD4}" type="presParOf" srcId="{6BF24B52-0B3C-4712-8577-B6963F3BFA40}" destId="{3E2726E0-3C76-4E1A-A986-A1D38876B03B}" srcOrd="1" destOrd="0" presId="urn:microsoft.com/office/officeart/2018/2/layout/IconVerticalSolidList"/>
    <dgm:cxn modelId="{775E5D26-5597-4D0E-822C-FAB7ACF7580B}" type="presParOf" srcId="{6BF24B52-0B3C-4712-8577-B6963F3BFA40}" destId="{54F8666A-AA4D-4948-9833-A8BAE769CE1A}" srcOrd="2" destOrd="0" presId="urn:microsoft.com/office/officeart/2018/2/layout/IconVerticalSolidList"/>
    <dgm:cxn modelId="{ADBDA078-6758-4D1D-980E-F12F77BE7843}" type="presParOf" srcId="{54F8666A-AA4D-4948-9833-A8BAE769CE1A}" destId="{46095A9D-B047-47F6-92C1-4EF45D627078}" srcOrd="0" destOrd="0" presId="urn:microsoft.com/office/officeart/2018/2/layout/IconVerticalSolidList"/>
    <dgm:cxn modelId="{03844471-7972-4A3E-AA4C-731EBFBD5B59}" type="presParOf" srcId="{54F8666A-AA4D-4948-9833-A8BAE769CE1A}" destId="{9A6AB6DD-79C1-458A-ABB9-EDEFA89CA83A}" srcOrd="1" destOrd="0" presId="urn:microsoft.com/office/officeart/2018/2/layout/IconVerticalSolidList"/>
    <dgm:cxn modelId="{9BA1D4CD-8BE1-4868-BBD3-DD1092DBDE93}" type="presParOf" srcId="{54F8666A-AA4D-4948-9833-A8BAE769CE1A}" destId="{F012D0E9-083D-4CCD-831A-2CD1029182C9}" srcOrd="2" destOrd="0" presId="urn:microsoft.com/office/officeart/2018/2/layout/IconVerticalSolidList"/>
    <dgm:cxn modelId="{37C4165F-3A16-4B50-A91B-19B8058BFD1E}" type="presParOf" srcId="{54F8666A-AA4D-4948-9833-A8BAE769CE1A}" destId="{DB9B7516-2CF3-4139-83F6-BFD251087E6E}" srcOrd="3" destOrd="0" presId="urn:microsoft.com/office/officeart/2018/2/layout/IconVerticalSolidList"/>
    <dgm:cxn modelId="{1F4B308E-D549-4B3C-B3C1-03B56FA59253}" type="presParOf" srcId="{6BF24B52-0B3C-4712-8577-B6963F3BFA40}" destId="{1BD6E2D6-9EB2-4D5A-83D7-EA567DD09404}" srcOrd="3" destOrd="0" presId="urn:microsoft.com/office/officeart/2018/2/layout/IconVerticalSolidList"/>
    <dgm:cxn modelId="{B40D3768-DE7E-4C86-84CF-D6F54EE913DC}" type="presParOf" srcId="{6BF24B52-0B3C-4712-8577-B6963F3BFA40}" destId="{52B70009-44F0-419B-9C30-DBA73CFDCDB8}" srcOrd="4" destOrd="0" presId="urn:microsoft.com/office/officeart/2018/2/layout/IconVerticalSolidList"/>
    <dgm:cxn modelId="{3C076F86-84F4-42EB-A291-FB9943C6893B}" type="presParOf" srcId="{52B70009-44F0-419B-9C30-DBA73CFDCDB8}" destId="{6C920BF3-1DEA-43C2-B40C-975057E794BC}" srcOrd="0" destOrd="0" presId="urn:microsoft.com/office/officeart/2018/2/layout/IconVerticalSolidList"/>
    <dgm:cxn modelId="{5B60C6BF-E536-482E-97A6-8D5E597A1F0E}" type="presParOf" srcId="{52B70009-44F0-419B-9C30-DBA73CFDCDB8}" destId="{86BBF6C7-0DEE-4E02-8D42-EBC75C7275F6}" srcOrd="1" destOrd="0" presId="urn:microsoft.com/office/officeart/2018/2/layout/IconVerticalSolidList"/>
    <dgm:cxn modelId="{F535762C-39B5-477A-80E0-4BE3553E0045}" type="presParOf" srcId="{52B70009-44F0-419B-9C30-DBA73CFDCDB8}" destId="{F2B45B54-A8E3-4E08-92C7-6CAFAC7F2BE1}" srcOrd="2" destOrd="0" presId="urn:microsoft.com/office/officeart/2018/2/layout/IconVerticalSolidList"/>
    <dgm:cxn modelId="{D39A0D69-ADB2-4B57-959F-1FED72972ACE}" type="presParOf" srcId="{52B70009-44F0-419B-9C30-DBA73CFDCDB8}" destId="{BD8505B8-B9B2-4640-A5F9-91DF61EDED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9480C3-F734-4002-BCBD-8C63627AC23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490FB9-E550-49EF-B9A8-E85852D48680}">
      <dgm:prSet custT="1"/>
      <dgm:spPr/>
      <dgm:t>
        <a:bodyPr/>
        <a:lstStyle/>
        <a:p>
          <a:r>
            <a:rPr lang="en-US" sz="2000" dirty="0"/>
            <a:t>Phase 1: Efficacy studies on healthy volunteers</a:t>
          </a:r>
        </a:p>
      </dgm:t>
    </dgm:pt>
    <dgm:pt modelId="{049352AC-9907-4DB7-9232-317BF93E0546}" type="parTrans" cxnId="{011AF76C-4121-4407-B126-E3A612B30942}">
      <dgm:prSet/>
      <dgm:spPr/>
      <dgm:t>
        <a:bodyPr/>
        <a:lstStyle/>
        <a:p>
          <a:endParaRPr lang="en-US"/>
        </a:p>
      </dgm:t>
    </dgm:pt>
    <dgm:pt modelId="{9100BCC1-2E37-433A-9880-E9728CC80FC7}" type="sibTrans" cxnId="{011AF76C-4121-4407-B126-E3A612B30942}">
      <dgm:prSet/>
      <dgm:spPr/>
      <dgm:t>
        <a:bodyPr/>
        <a:lstStyle/>
        <a:p>
          <a:endParaRPr lang="en-US"/>
        </a:p>
      </dgm:t>
    </dgm:pt>
    <dgm:pt modelId="{5A1A5027-9FA9-4C40-867B-DE54572FE5DD}">
      <dgm:prSet custT="1"/>
      <dgm:spPr/>
      <dgm:t>
        <a:bodyPr/>
        <a:lstStyle/>
        <a:p>
          <a:r>
            <a:rPr lang="en-US" sz="2000" dirty="0"/>
            <a:t>Phase 2: Clinical studies on a limited scale</a:t>
          </a:r>
        </a:p>
      </dgm:t>
    </dgm:pt>
    <dgm:pt modelId="{1ABF9D75-59E0-4575-AB50-B0D2C4E66EAE}" type="parTrans" cxnId="{62798883-DE50-4BF9-A5F3-9E18384CF579}">
      <dgm:prSet/>
      <dgm:spPr/>
      <dgm:t>
        <a:bodyPr/>
        <a:lstStyle/>
        <a:p>
          <a:endParaRPr lang="en-US"/>
        </a:p>
      </dgm:t>
    </dgm:pt>
    <dgm:pt modelId="{7F29D84C-5933-4CFB-8F88-0875162D3F12}" type="sibTrans" cxnId="{62798883-DE50-4BF9-A5F3-9E18384CF579}">
      <dgm:prSet/>
      <dgm:spPr/>
      <dgm:t>
        <a:bodyPr/>
        <a:lstStyle/>
        <a:p>
          <a:endParaRPr lang="en-US"/>
        </a:p>
      </dgm:t>
    </dgm:pt>
    <dgm:pt modelId="{B7A21257-C271-4D89-B40B-99C412D6B9AA}">
      <dgm:prSet custT="1"/>
      <dgm:spPr/>
      <dgm:t>
        <a:bodyPr/>
        <a:lstStyle/>
        <a:p>
          <a:r>
            <a:rPr lang="en-US" sz="2000" dirty="0"/>
            <a:t>Phase 3: Comparative studies on large number of patients</a:t>
          </a:r>
        </a:p>
      </dgm:t>
    </dgm:pt>
    <dgm:pt modelId="{45C0B052-933B-43D5-A961-A60AC40D1846}" type="parTrans" cxnId="{609051C8-93DE-4EF4-BB6F-E8EE906A3C5A}">
      <dgm:prSet/>
      <dgm:spPr/>
      <dgm:t>
        <a:bodyPr/>
        <a:lstStyle/>
        <a:p>
          <a:endParaRPr lang="en-US"/>
        </a:p>
      </dgm:t>
    </dgm:pt>
    <dgm:pt modelId="{E004B9E9-B3F5-43C8-93A6-40329DCD42CF}" type="sibTrans" cxnId="{609051C8-93DE-4EF4-BB6F-E8EE906A3C5A}">
      <dgm:prSet/>
      <dgm:spPr/>
      <dgm:t>
        <a:bodyPr/>
        <a:lstStyle/>
        <a:p>
          <a:endParaRPr lang="en-US"/>
        </a:p>
      </dgm:t>
    </dgm:pt>
    <dgm:pt modelId="{8B615712-EDF3-461C-A65F-F329EF139342}">
      <dgm:prSet custT="1"/>
      <dgm:spPr/>
      <dgm:t>
        <a:bodyPr/>
        <a:lstStyle/>
        <a:p>
          <a:r>
            <a:rPr lang="en-US" sz="2000" dirty="0"/>
            <a:t>New Drug Application (NDA): Regulatory review</a:t>
          </a:r>
        </a:p>
      </dgm:t>
    </dgm:pt>
    <dgm:pt modelId="{F1C30825-6C39-4C4D-9A5F-62F9F1E79701}" type="parTrans" cxnId="{96215635-E981-4FD7-8534-06E123C6EC3A}">
      <dgm:prSet/>
      <dgm:spPr/>
      <dgm:t>
        <a:bodyPr/>
        <a:lstStyle/>
        <a:p>
          <a:endParaRPr lang="en-US"/>
        </a:p>
      </dgm:t>
    </dgm:pt>
    <dgm:pt modelId="{B649EF45-C30F-4E81-9F2C-8630E3A1F5F1}" type="sibTrans" cxnId="{96215635-E981-4FD7-8534-06E123C6EC3A}">
      <dgm:prSet/>
      <dgm:spPr/>
      <dgm:t>
        <a:bodyPr/>
        <a:lstStyle/>
        <a:p>
          <a:endParaRPr lang="en-US"/>
        </a:p>
      </dgm:t>
    </dgm:pt>
    <dgm:pt modelId="{C677B062-3020-46A0-A2A5-80F72E26AE34}">
      <dgm:prSet custT="1"/>
      <dgm:spPr/>
      <dgm:t>
        <a:bodyPr/>
        <a:lstStyle/>
        <a:p>
          <a:r>
            <a:rPr lang="en-US" sz="2000" dirty="0"/>
            <a:t>Phase 4: Continued comparative studies. Registration and market introduction</a:t>
          </a:r>
        </a:p>
      </dgm:t>
    </dgm:pt>
    <dgm:pt modelId="{B8B5F554-D548-4165-A291-2ABAF900557A}" type="parTrans" cxnId="{ADEAB97C-BE69-4513-8BF8-6CFF497ED21B}">
      <dgm:prSet/>
      <dgm:spPr/>
      <dgm:t>
        <a:bodyPr/>
        <a:lstStyle/>
        <a:p>
          <a:endParaRPr lang="en-US"/>
        </a:p>
      </dgm:t>
    </dgm:pt>
    <dgm:pt modelId="{BA2F1273-FE10-46A6-95CA-09130415158B}" type="sibTrans" cxnId="{ADEAB97C-BE69-4513-8BF8-6CFF497ED21B}">
      <dgm:prSet/>
      <dgm:spPr/>
      <dgm:t>
        <a:bodyPr/>
        <a:lstStyle/>
        <a:p>
          <a:endParaRPr lang="en-US"/>
        </a:p>
      </dgm:t>
    </dgm:pt>
    <dgm:pt modelId="{E8666446-E377-4E6D-A3BA-B238E30784F8}" type="pres">
      <dgm:prSet presAssocID="{CB9480C3-F734-4002-BCBD-8C63627AC23D}" presName="Name0" presStyleCnt="0">
        <dgm:presLayoutVars>
          <dgm:dir/>
          <dgm:resizeHandles val="exact"/>
        </dgm:presLayoutVars>
      </dgm:prSet>
      <dgm:spPr/>
    </dgm:pt>
    <dgm:pt modelId="{F1C35BB6-11A7-4483-AFF6-AFCEB76D1123}" type="pres">
      <dgm:prSet presAssocID="{D1490FB9-E550-49EF-B9A8-E85852D48680}" presName="node" presStyleLbl="node1" presStyleIdx="0" presStyleCnt="5" custScaleY="137288">
        <dgm:presLayoutVars>
          <dgm:bulletEnabled val="1"/>
        </dgm:presLayoutVars>
      </dgm:prSet>
      <dgm:spPr/>
    </dgm:pt>
    <dgm:pt modelId="{7DB4C371-E74C-43E7-9505-06A24B1155B3}" type="pres">
      <dgm:prSet presAssocID="{9100BCC1-2E37-433A-9880-E9728CC80FC7}" presName="sibTrans" presStyleLbl="sibTrans1D1" presStyleIdx="0" presStyleCnt="4"/>
      <dgm:spPr/>
    </dgm:pt>
    <dgm:pt modelId="{1433542E-3608-43EE-97A1-1CEE91B9B9DC}" type="pres">
      <dgm:prSet presAssocID="{9100BCC1-2E37-433A-9880-E9728CC80FC7}" presName="connectorText" presStyleLbl="sibTrans1D1" presStyleIdx="0" presStyleCnt="4"/>
      <dgm:spPr/>
    </dgm:pt>
    <dgm:pt modelId="{EF08FAB3-86F4-41B3-B298-ED7F6D3118D0}" type="pres">
      <dgm:prSet presAssocID="{5A1A5027-9FA9-4C40-867B-DE54572FE5DD}" presName="node" presStyleLbl="node1" presStyleIdx="1" presStyleCnt="5" custScaleY="138914">
        <dgm:presLayoutVars>
          <dgm:bulletEnabled val="1"/>
        </dgm:presLayoutVars>
      </dgm:prSet>
      <dgm:spPr/>
    </dgm:pt>
    <dgm:pt modelId="{4BFF139B-141E-40A6-8A4F-EE2853FE7E26}" type="pres">
      <dgm:prSet presAssocID="{7F29D84C-5933-4CFB-8F88-0875162D3F12}" presName="sibTrans" presStyleLbl="sibTrans1D1" presStyleIdx="1" presStyleCnt="4"/>
      <dgm:spPr/>
    </dgm:pt>
    <dgm:pt modelId="{4F8302EE-413E-49B9-9215-F4521F2B093D}" type="pres">
      <dgm:prSet presAssocID="{7F29D84C-5933-4CFB-8F88-0875162D3F12}" presName="connectorText" presStyleLbl="sibTrans1D1" presStyleIdx="1" presStyleCnt="4"/>
      <dgm:spPr/>
    </dgm:pt>
    <dgm:pt modelId="{C82487D0-0D4E-4790-9A87-0182FAE49724}" type="pres">
      <dgm:prSet presAssocID="{B7A21257-C271-4D89-B40B-99C412D6B9AA}" presName="node" presStyleLbl="node1" presStyleIdx="2" presStyleCnt="5" custScaleY="138914">
        <dgm:presLayoutVars>
          <dgm:bulletEnabled val="1"/>
        </dgm:presLayoutVars>
      </dgm:prSet>
      <dgm:spPr/>
    </dgm:pt>
    <dgm:pt modelId="{105847D0-4018-45D6-92AB-19F78B488C6A}" type="pres">
      <dgm:prSet presAssocID="{E004B9E9-B3F5-43C8-93A6-40329DCD42CF}" presName="sibTrans" presStyleLbl="sibTrans1D1" presStyleIdx="2" presStyleCnt="4"/>
      <dgm:spPr/>
    </dgm:pt>
    <dgm:pt modelId="{74754EE4-B67C-42CD-A530-57EB432C991C}" type="pres">
      <dgm:prSet presAssocID="{E004B9E9-B3F5-43C8-93A6-40329DCD42CF}" presName="connectorText" presStyleLbl="sibTrans1D1" presStyleIdx="2" presStyleCnt="4"/>
      <dgm:spPr/>
    </dgm:pt>
    <dgm:pt modelId="{54997D5D-A542-46CC-8FFC-98B486176390}" type="pres">
      <dgm:prSet presAssocID="{8B615712-EDF3-461C-A65F-F329EF139342}" presName="node" presStyleLbl="node1" presStyleIdx="3" presStyleCnt="5" custScaleY="132522">
        <dgm:presLayoutVars>
          <dgm:bulletEnabled val="1"/>
        </dgm:presLayoutVars>
      </dgm:prSet>
      <dgm:spPr/>
    </dgm:pt>
    <dgm:pt modelId="{8896EC2E-67DC-49AD-832A-5339989893EE}" type="pres">
      <dgm:prSet presAssocID="{B649EF45-C30F-4E81-9F2C-8630E3A1F5F1}" presName="sibTrans" presStyleLbl="sibTrans1D1" presStyleIdx="3" presStyleCnt="4"/>
      <dgm:spPr/>
    </dgm:pt>
    <dgm:pt modelId="{20E4742A-402F-4DC6-9164-A96AD1E91471}" type="pres">
      <dgm:prSet presAssocID="{B649EF45-C30F-4E81-9F2C-8630E3A1F5F1}" presName="connectorText" presStyleLbl="sibTrans1D1" presStyleIdx="3" presStyleCnt="4"/>
      <dgm:spPr/>
    </dgm:pt>
    <dgm:pt modelId="{84E9E07C-CDA9-46B8-8CF1-10F1AC84412E}" type="pres">
      <dgm:prSet presAssocID="{C677B062-3020-46A0-A2A5-80F72E26AE34}" presName="node" presStyleLbl="node1" presStyleIdx="4" presStyleCnt="5" custScaleX="127134" custScaleY="130896">
        <dgm:presLayoutVars>
          <dgm:bulletEnabled val="1"/>
        </dgm:presLayoutVars>
      </dgm:prSet>
      <dgm:spPr/>
    </dgm:pt>
  </dgm:ptLst>
  <dgm:cxnLst>
    <dgm:cxn modelId="{9E1B891D-9035-459D-B2C7-01FDC2E64D1F}" type="presOf" srcId="{9100BCC1-2E37-433A-9880-E9728CC80FC7}" destId="{1433542E-3608-43EE-97A1-1CEE91B9B9DC}" srcOrd="1" destOrd="0" presId="urn:microsoft.com/office/officeart/2016/7/layout/RepeatingBendingProcessNew"/>
    <dgm:cxn modelId="{96215635-E981-4FD7-8534-06E123C6EC3A}" srcId="{CB9480C3-F734-4002-BCBD-8C63627AC23D}" destId="{8B615712-EDF3-461C-A65F-F329EF139342}" srcOrd="3" destOrd="0" parTransId="{F1C30825-6C39-4C4D-9A5F-62F9F1E79701}" sibTransId="{B649EF45-C30F-4E81-9F2C-8630E3A1F5F1}"/>
    <dgm:cxn modelId="{A7BBE153-0357-42CA-B085-510DF40EACC2}" type="presOf" srcId="{7F29D84C-5933-4CFB-8F88-0875162D3F12}" destId="{4BFF139B-141E-40A6-8A4F-EE2853FE7E26}" srcOrd="0" destOrd="0" presId="urn:microsoft.com/office/officeart/2016/7/layout/RepeatingBendingProcessNew"/>
    <dgm:cxn modelId="{8B01B75A-9569-4514-B9E2-C034B4A040E6}" type="presOf" srcId="{B7A21257-C271-4D89-B40B-99C412D6B9AA}" destId="{C82487D0-0D4E-4790-9A87-0182FAE49724}" srcOrd="0" destOrd="0" presId="urn:microsoft.com/office/officeart/2016/7/layout/RepeatingBendingProcessNew"/>
    <dgm:cxn modelId="{9DD05C61-5FFC-462E-A8AD-93A7A1F56BC0}" type="presOf" srcId="{8B615712-EDF3-461C-A65F-F329EF139342}" destId="{54997D5D-A542-46CC-8FFC-98B486176390}" srcOrd="0" destOrd="0" presId="urn:microsoft.com/office/officeart/2016/7/layout/RepeatingBendingProcessNew"/>
    <dgm:cxn modelId="{D3CCAB6A-F46A-4EE7-98F4-77EE809437C9}" type="presOf" srcId="{C677B062-3020-46A0-A2A5-80F72E26AE34}" destId="{84E9E07C-CDA9-46B8-8CF1-10F1AC84412E}" srcOrd="0" destOrd="0" presId="urn:microsoft.com/office/officeart/2016/7/layout/RepeatingBendingProcessNew"/>
    <dgm:cxn modelId="{011AF76C-4121-4407-B126-E3A612B30942}" srcId="{CB9480C3-F734-4002-BCBD-8C63627AC23D}" destId="{D1490FB9-E550-49EF-B9A8-E85852D48680}" srcOrd="0" destOrd="0" parTransId="{049352AC-9907-4DB7-9232-317BF93E0546}" sibTransId="{9100BCC1-2E37-433A-9880-E9728CC80FC7}"/>
    <dgm:cxn modelId="{C7CB0570-39F5-4A87-B97E-CB18CD957074}" type="presOf" srcId="{E004B9E9-B3F5-43C8-93A6-40329DCD42CF}" destId="{74754EE4-B67C-42CD-A530-57EB432C991C}" srcOrd="1" destOrd="0" presId="urn:microsoft.com/office/officeart/2016/7/layout/RepeatingBendingProcessNew"/>
    <dgm:cxn modelId="{B2A22779-D7AC-4FA9-ADE1-732C4DE1E36E}" type="presOf" srcId="{B649EF45-C30F-4E81-9F2C-8630E3A1F5F1}" destId="{20E4742A-402F-4DC6-9164-A96AD1E91471}" srcOrd="1" destOrd="0" presId="urn:microsoft.com/office/officeart/2016/7/layout/RepeatingBendingProcessNew"/>
    <dgm:cxn modelId="{ADEAB97C-BE69-4513-8BF8-6CFF497ED21B}" srcId="{CB9480C3-F734-4002-BCBD-8C63627AC23D}" destId="{C677B062-3020-46A0-A2A5-80F72E26AE34}" srcOrd="4" destOrd="0" parTransId="{B8B5F554-D548-4165-A291-2ABAF900557A}" sibTransId="{BA2F1273-FE10-46A6-95CA-09130415158B}"/>
    <dgm:cxn modelId="{62798883-DE50-4BF9-A5F3-9E18384CF579}" srcId="{CB9480C3-F734-4002-BCBD-8C63627AC23D}" destId="{5A1A5027-9FA9-4C40-867B-DE54572FE5DD}" srcOrd="1" destOrd="0" parTransId="{1ABF9D75-59E0-4575-AB50-B0D2C4E66EAE}" sibTransId="{7F29D84C-5933-4CFB-8F88-0875162D3F12}"/>
    <dgm:cxn modelId="{A9C2A4A5-EAB2-4499-B26C-009D5D8519D2}" type="presOf" srcId="{9100BCC1-2E37-433A-9880-E9728CC80FC7}" destId="{7DB4C371-E74C-43E7-9505-06A24B1155B3}" srcOrd="0" destOrd="0" presId="urn:microsoft.com/office/officeart/2016/7/layout/RepeatingBendingProcessNew"/>
    <dgm:cxn modelId="{0473D5B6-4084-433C-9151-47E4A7A583C3}" type="presOf" srcId="{B649EF45-C30F-4E81-9F2C-8630E3A1F5F1}" destId="{8896EC2E-67DC-49AD-832A-5339989893EE}" srcOrd="0" destOrd="0" presId="urn:microsoft.com/office/officeart/2016/7/layout/RepeatingBendingProcessNew"/>
    <dgm:cxn modelId="{B6E1A9C1-2F29-4DEB-86A9-35957DC2880D}" type="presOf" srcId="{CB9480C3-F734-4002-BCBD-8C63627AC23D}" destId="{E8666446-E377-4E6D-A3BA-B238E30784F8}" srcOrd="0" destOrd="0" presId="urn:microsoft.com/office/officeart/2016/7/layout/RepeatingBendingProcessNew"/>
    <dgm:cxn modelId="{609051C8-93DE-4EF4-BB6F-E8EE906A3C5A}" srcId="{CB9480C3-F734-4002-BCBD-8C63627AC23D}" destId="{B7A21257-C271-4D89-B40B-99C412D6B9AA}" srcOrd="2" destOrd="0" parTransId="{45C0B052-933B-43D5-A961-A60AC40D1846}" sibTransId="{E004B9E9-B3F5-43C8-93A6-40329DCD42CF}"/>
    <dgm:cxn modelId="{8A6AEECB-187F-47E0-904A-395C6D97892E}" type="presOf" srcId="{7F29D84C-5933-4CFB-8F88-0875162D3F12}" destId="{4F8302EE-413E-49B9-9215-F4521F2B093D}" srcOrd="1" destOrd="0" presId="urn:microsoft.com/office/officeart/2016/7/layout/RepeatingBendingProcessNew"/>
    <dgm:cxn modelId="{B3B2A8D4-F88A-4AEC-935F-576D2307FD51}" type="presOf" srcId="{5A1A5027-9FA9-4C40-867B-DE54572FE5DD}" destId="{EF08FAB3-86F4-41B3-B298-ED7F6D3118D0}" srcOrd="0" destOrd="0" presId="urn:microsoft.com/office/officeart/2016/7/layout/RepeatingBendingProcessNew"/>
    <dgm:cxn modelId="{9C7E18F1-E13E-4AC7-8C6E-F4FDF09A2848}" type="presOf" srcId="{D1490FB9-E550-49EF-B9A8-E85852D48680}" destId="{F1C35BB6-11A7-4483-AFF6-AFCEB76D1123}" srcOrd="0" destOrd="0" presId="urn:microsoft.com/office/officeart/2016/7/layout/RepeatingBendingProcessNew"/>
    <dgm:cxn modelId="{EF04C4F6-80E2-4352-B6C3-A6BDBD082353}" type="presOf" srcId="{E004B9E9-B3F5-43C8-93A6-40329DCD42CF}" destId="{105847D0-4018-45D6-92AB-19F78B488C6A}" srcOrd="0" destOrd="0" presId="urn:microsoft.com/office/officeart/2016/7/layout/RepeatingBendingProcessNew"/>
    <dgm:cxn modelId="{F4E6A557-ACBF-4E5A-8992-312C89121E1F}" type="presParOf" srcId="{E8666446-E377-4E6D-A3BA-B238E30784F8}" destId="{F1C35BB6-11A7-4483-AFF6-AFCEB76D1123}" srcOrd="0" destOrd="0" presId="urn:microsoft.com/office/officeart/2016/7/layout/RepeatingBendingProcessNew"/>
    <dgm:cxn modelId="{DC472717-57C9-4C57-8C18-B7F36F608B7C}" type="presParOf" srcId="{E8666446-E377-4E6D-A3BA-B238E30784F8}" destId="{7DB4C371-E74C-43E7-9505-06A24B1155B3}" srcOrd="1" destOrd="0" presId="urn:microsoft.com/office/officeart/2016/7/layout/RepeatingBendingProcessNew"/>
    <dgm:cxn modelId="{B260906F-B105-41E6-8802-83228C88D697}" type="presParOf" srcId="{7DB4C371-E74C-43E7-9505-06A24B1155B3}" destId="{1433542E-3608-43EE-97A1-1CEE91B9B9DC}" srcOrd="0" destOrd="0" presId="urn:microsoft.com/office/officeart/2016/7/layout/RepeatingBendingProcessNew"/>
    <dgm:cxn modelId="{5983F19A-A3DB-4DEB-8082-E3CB8860A4CF}" type="presParOf" srcId="{E8666446-E377-4E6D-A3BA-B238E30784F8}" destId="{EF08FAB3-86F4-41B3-B298-ED7F6D3118D0}" srcOrd="2" destOrd="0" presId="urn:microsoft.com/office/officeart/2016/7/layout/RepeatingBendingProcessNew"/>
    <dgm:cxn modelId="{326CC016-2234-4AC0-AB94-C6DED8780E10}" type="presParOf" srcId="{E8666446-E377-4E6D-A3BA-B238E30784F8}" destId="{4BFF139B-141E-40A6-8A4F-EE2853FE7E26}" srcOrd="3" destOrd="0" presId="urn:microsoft.com/office/officeart/2016/7/layout/RepeatingBendingProcessNew"/>
    <dgm:cxn modelId="{19EAA245-DC8B-40BB-A5BA-324FC67239F7}" type="presParOf" srcId="{4BFF139B-141E-40A6-8A4F-EE2853FE7E26}" destId="{4F8302EE-413E-49B9-9215-F4521F2B093D}" srcOrd="0" destOrd="0" presId="urn:microsoft.com/office/officeart/2016/7/layout/RepeatingBendingProcessNew"/>
    <dgm:cxn modelId="{86D21A3B-E7DD-43BA-B8AE-EF78C7C84B90}" type="presParOf" srcId="{E8666446-E377-4E6D-A3BA-B238E30784F8}" destId="{C82487D0-0D4E-4790-9A87-0182FAE49724}" srcOrd="4" destOrd="0" presId="urn:microsoft.com/office/officeart/2016/7/layout/RepeatingBendingProcessNew"/>
    <dgm:cxn modelId="{CC7B88BB-9105-408D-8E6F-E1C820947E8A}" type="presParOf" srcId="{E8666446-E377-4E6D-A3BA-B238E30784F8}" destId="{105847D0-4018-45D6-92AB-19F78B488C6A}" srcOrd="5" destOrd="0" presId="urn:microsoft.com/office/officeart/2016/7/layout/RepeatingBendingProcessNew"/>
    <dgm:cxn modelId="{79F5727C-A346-46B2-A507-CF2C1CBF652F}" type="presParOf" srcId="{105847D0-4018-45D6-92AB-19F78B488C6A}" destId="{74754EE4-B67C-42CD-A530-57EB432C991C}" srcOrd="0" destOrd="0" presId="urn:microsoft.com/office/officeart/2016/7/layout/RepeatingBendingProcessNew"/>
    <dgm:cxn modelId="{7C4246E3-9836-43E2-A2D6-1FC1AABE4C87}" type="presParOf" srcId="{E8666446-E377-4E6D-A3BA-B238E30784F8}" destId="{54997D5D-A542-46CC-8FFC-98B486176390}" srcOrd="6" destOrd="0" presId="urn:microsoft.com/office/officeart/2016/7/layout/RepeatingBendingProcessNew"/>
    <dgm:cxn modelId="{8C2DE3FD-38F7-4498-9506-B3F7E770444D}" type="presParOf" srcId="{E8666446-E377-4E6D-A3BA-B238E30784F8}" destId="{8896EC2E-67DC-49AD-832A-5339989893EE}" srcOrd="7" destOrd="0" presId="urn:microsoft.com/office/officeart/2016/7/layout/RepeatingBendingProcessNew"/>
    <dgm:cxn modelId="{3E8F19B3-C888-4FDD-AEBB-ADA5C548FF2B}" type="presParOf" srcId="{8896EC2E-67DC-49AD-832A-5339989893EE}" destId="{20E4742A-402F-4DC6-9164-A96AD1E91471}" srcOrd="0" destOrd="0" presId="urn:microsoft.com/office/officeart/2016/7/layout/RepeatingBendingProcessNew"/>
    <dgm:cxn modelId="{88E8E041-91E9-4A21-8C86-B3549CC7091E}" type="presParOf" srcId="{E8666446-E377-4E6D-A3BA-B238E30784F8}" destId="{84E9E07C-CDA9-46B8-8CF1-10F1AC84412E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E95107-84A4-41CD-99BB-A42B13F046F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C09C6D-FC6E-4E53-84F2-70B9CAF2E6C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Pre-NDA period: FDA and drug sponsors meet</a:t>
          </a:r>
        </a:p>
      </dgm:t>
    </dgm:pt>
    <dgm:pt modelId="{AB2D704E-DE5B-4E51-A8A6-2498157B8C2B}" type="parTrans" cxnId="{908351E4-D527-4493-A790-7F34AA545A6E}">
      <dgm:prSet/>
      <dgm:spPr/>
      <dgm:t>
        <a:bodyPr/>
        <a:lstStyle/>
        <a:p>
          <a:endParaRPr lang="en-US"/>
        </a:p>
      </dgm:t>
    </dgm:pt>
    <dgm:pt modelId="{8626B803-5D4B-47C5-81DB-2FD47ED8B183}" type="sibTrans" cxnId="{908351E4-D527-4493-A790-7F34AA545A6E}">
      <dgm:prSet/>
      <dgm:spPr/>
      <dgm:t>
        <a:bodyPr/>
        <a:lstStyle/>
        <a:p>
          <a:endParaRPr lang="en-US"/>
        </a:p>
      </dgm:t>
    </dgm:pt>
    <dgm:pt modelId="{E22E722F-9D8D-4B48-807A-600DB0C890A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Submission of NDA: Formal step asking the FDA to consider approving a drug for marketing</a:t>
          </a:r>
        </a:p>
      </dgm:t>
    </dgm:pt>
    <dgm:pt modelId="{BA92C7B6-F02F-486F-A8CA-4E4CDB16768E}" type="parTrans" cxnId="{0CF8D19C-CBA0-4F1C-9632-6A9A78DB8ABB}">
      <dgm:prSet/>
      <dgm:spPr/>
      <dgm:t>
        <a:bodyPr/>
        <a:lstStyle/>
        <a:p>
          <a:endParaRPr lang="en-US"/>
        </a:p>
      </dgm:t>
    </dgm:pt>
    <dgm:pt modelId="{5198B24C-8EE6-4CEC-824F-4F2CBC47FBA4}" type="sibTrans" cxnId="{0CF8D19C-CBA0-4F1C-9632-6A9A78DB8ABB}">
      <dgm:prSet/>
      <dgm:spPr/>
      <dgm:t>
        <a:bodyPr/>
        <a:lstStyle/>
        <a:p>
          <a:endParaRPr lang="en-US"/>
        </a:p>
      </dgm:t>
    </dgm:pt>
    <dgm:pt modelId="{C98F75FA-A738-43DB-8B8A-DC28DCF5F79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FDA has 60 days to decide whether it will file it for approval consideration</a:t>
          </a:r>
        </a:p>
      </dgm:t>
    </dgm:pt>
    <dgm:pt modelId="{6D31D36F-513E-4AC2-9CE2-EF298185FEBE}" type="parTrans" cxnId="{DD3F26D8-AA2D-490F-B3EA-87B9941ACB37}">
      <dgm:prSet/>
      <dgm:spPr/>
      <dgm:t>
        <a:bodyPr/>
        <a:lstStyle/>
        <a:p>
          <a:endParaRPr lang="en-US"/>
        </a:p>
      </dgm:t>
    </dgm:pt>
    <dgm:pt modelId="{405F8C0A-5A01-4927-A463-C4F682A6758F}" type="sibTrans" cxnId="{DD3F26D8-AA2D-490F-B3EA-87B9941ACB37}">
      <dgm:prSet/>
      <dgm:spPr/>
      <dgm:t>
        <a:bodyPr/>
        <a:lstStyle/>
        <a:p>
          <a:endParaRPr lang="en-US"/>
        </a:p>
      </dgm:t>
    </dgm:pt>
    <dgm:pt modelId="{A933DC8A-0D22-416F-992E-51255E921AC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If filed, a review team is assigned to evaluate the new drug</a:t>
          </a:r>
        </a:p>
      </dgm:t>
    </dgm:pt>
    <dgm:pt modelId="{66EEBD29-B420-45C7-8E17-20BEBAB9DB44}" type="parTrans" cxnId="{C9364EF3-D57F-4E51-B7FC-32F2F9DED953}">
      <dgm:prSet/>
      <dgm:spPr/>
      <dgm:t>
        <a:bodyPr/>
        <a:lstStyle/>
        <a:p>
          <a:endParaRPr lang="en-US"/>
        </a:p>
      </dgm:t>
    </dgm:pt>
    <dgm:pt modelId="{AC8F16F7-9E4B-4F0B-ADCA-9CCA0770CB32}" type="sibTrans" cxnId="{C9364EF3-D57F-4E51-B7FC-32F2F9DED953}">
      <dgm:prSet/>
      <dgm:spPr/>
      <dgm:t>
        <a:bodyPr/>
        <a:lstStyle/>
        <a:p>
          <a:endParaRPr lang="en-US"/>
        </a:p>
      </dgm:t>
    </dgm:pt>
    <dgm:pt modelId="{D17884DD-4996-4FED-9FB8-DFF49F62319E}" type="pres">
      <dgm:prSet presAssocID="{80E95107-84A4-41CD-99BB-A42B13F046FA}" presName="outerComposite" presStyleCnt="0">
        <dgm:presLayoutVars>
          <dgm:chMax val="5"/>
          <dgm:dir/>
          <dgm:resizeHandles val="exact"/>
        </dgm:presLayoutVars>
      </dgm:prSet>
      <dgm:spPr/>
    </dgm:pt>
    <dgm:pt modelId="{8F65BAC3-51DF-4DFC-9C49-779F22B565A3}" type="pres">
      <dgm:prSet presAssocID="{80E95107-84A4-41CD-99BB-A42B13F046FA}" presName="dummyMaxCanvas" presStyleCnt="0">
        <dgm:presLayoutVars/>
      </dgm:prSet>
      <dgm:spPr/>
    </dgm:pt>
    <dgm:pt modelId="{179A5586-C63B-431B-9AE9-58234157E554}" type="pres">
      <dgm:prSet presAssocID="{80E95107-84A4-41CD-99BB-A42B13F046FA}" presName="FourNodes_1" presStyleLbl="node1" presStyleIdx="0" presStyleCnt="4">
        <dgm:presLayoutVars>
          <dgm:bulletEnabled val="1"/>
        </dgm:presLayoutVars>
      </dgm:prSet>
      <dgm:spPr/>
    </dgm:pt>
    <dgm:pt modelId="{FD2E86B4-37D9-430F-B8E6-43A79FFAED68}" type="pres">
      <dgm:prSet presAssocID="{80E95107-84A4-41CD-99BB-A42B13F046FA}" presName="FourNodes_2" presStyleLbl="node1" presStyleIdx="1" presStyleCnt="4">
        <dgm:presLayoutVars>
          <dgm:bulletEnabled val="1"/>
        </dgm:presLayoutVars>
      </dgm:prSet>
      <dgm:spPr/>
    </dgm:pt>
    <dgm:pt modelId="{1B3DFF3C-1D36-44BB-8E3C-57D3C3C75F3A}" type="pres">
      <dgm:prSet presAssocID="{80E95107-84A4-41CD-99BB-A42B13F046FA}" presName="FourNodes_3" presStyleLbl="node1" presStyleIdx="2" presStyleCnt="4">
        <dgm:presLayoutVars>
          <dgm:bulletEnabled val="1"/>
        </dgm:presLayoutVars>
      </dgm:prSet>
      <dgm:spPr/>
    </dgm:pt>
    <dgm:pt modelId="{619E16D1-A643-4084-9F96-A168DBF00642}" type="pres">
      <dgm:prSet presAssocID="{80E95107-84A4-41CD-99BB-A42B13F046FA}" presName="FourNodes_4" presStyleLbl="node1" presStyleIdx="3" presStyleCnt="4">
        <dgm:presLayoutVars>
          <dgm:bulletEnabled val="1"/>
        </dgm:presLayoutVars>
      </dgm:prSet>
      <dgm:spPr/>
    </dgm:pt>
    <dgm:pt modelId="{2FCC2744-C654-4723-A2ED-6BD1C5C20CF4}" type="pres">
      <dgm:prSet presAssocID="{80E95107-84A4-41CD-99BB-A42B13F046FA}" presName="FourConn_1-2" presStyleLbl="fgAccFollowNode1" presStyleIdx="0" presStyleCnt="3">
        <dgm:presLayoutVars>
          <dgm:bulletEnabled val="1"/>
        </dgm:presLayoutVars>
      </dgm:prSet>
      <dgm:spPr/>
    </dgm:pt>
    <dgm:pt modelId="{76A02850-F854-4231-BE04-F0B4EB7D1BC1}" type="pres">
      <dgm:prSet presAssocID="{80E95107-84A4-41CD-99BB-A42B13F046FA}" presName="FourConn_2-3" presStyleLbl="fgAccFollowNode1" presStyleIdx="1" presStyleCnt="3">
        <dgm:presLayoutVars>
          <dgm:bulletEnabled val="1"/>
        </dgm:presLayoutVars>
      </dgm:prSet>
      <dgm:spPr/>
    </dgm:pt>
    <dgm:pt modelId="{351BA7DF-7BC6-4410-B79D-EE900BAFF556}" type="pres">
      <dgm:prSet presAssocID="{80E95107-84A4-41CD-99BB-A42B13F046FA}" presName="FourConn_3-4" presStyleLbl="fgAccFollowNode1" presStyleIdx="2" presStyleCnt="3">
        <dgm:presLayoutVars>
          <dgm:bulletEnabled val="1"/>
        </dgm:presLayoutVars>
      </dgm:prSet>
      <dgm:spPr/>
    </dgm:pt>
    <dgm:pt modelId="{52D3F583-5B45-41FB-850B-BC066F2D4864}" type="pres">
      <dgm:prSet presAssocID="{80E95107-84A4-41CD-99BB-A42B13F046FA}" presName="FourNodes_1_text" presStyleLbl="node1" presStyleIdx="3" presStyleCnt="4">
        <dgm:presLayoutVars>
          <dgm:bulletEnabled val="1"/>
        </dgm:presLayoutVars>
      </dgm:prSet>
      <dgm:spPr/>
    </dgm:pt>
    <dgm:pt modelId="{1363B3FD-CF88-4970-86D9-F8A70B63A77D}" type="pres">
      <dgm:prSet presAssocID="{80E95107-84A4-41CD-99BB-A42B13F046FA}" presName="FourNodes_2_text" presStyleLbl="node1" presStyleIdx="3" presStyleCnt="4">
        <dgm:presLayoutVars>
          <dgm:bulletEnabled val="1"/>
        </dgm:presLayoutVars>
      </dgm:prSet>
      <dgm:spPr/>
    </dgm:pt>
    <dgm:pt modelId="{E788F0C1-7BDC-4F3E-8460-31BD1FEF0A7E}" type="pres">
      <dgm:prSet presAssocID="{80E95107-84A4-41CD-99BB-A42B13F046FA}" presName="FourNodes_3_text" presStyleLbl="node1" presStyleIdx="3" presStyleCnt="4">
        <dgm:presLayoutVars>
          <dgm:bulletEnabled val="1"/>
        </dgm:presLayoutVars>
      </dgm:prSet>
      <dgm:spPr/>
    </dgm:pt>
    <dgm:pt modelId="{2A433E7F-66C7-41A2-9728-E780267377DE}" type="pres">
      <dgm:prSet presAssocID="{80E95107-84A4-41CD-99BB-A42B13F046F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0ED2908-2C61-458E-97A9-15DEAF035CCE}" type="presOf" srcId="{A933DC8A-0D22-416F-992E-51255E921AC5}" destId="{619E16D1-A643-4084-9F96-A168DBF00642}" srcOrd="0" destOrd="0" presId="urn:microsoft.com/office/officeart/2005/8/layout/vProcess5"/>
    <dgm:cxn modelId="{91EBC920-5911-4C1F-94BD-0757D887E04B}" type="presOf" srcId="{A933DC8A-0D22-416F-992E-51255E921AC5}" destId="{2A433E7F-66C7-41A2-9728-E780267377DE}" srcOrd="1" destOrd="0" presId="urn:microsoft.com/office/officeart/2005/8/layout/vProcess5"/>
    <dgm:cxn modelId="{58A0B945-00F9-435E-8C69-6EB78FEE0EDF}" type="presOf" srcId="{8626B803-5D4B-47C5-81DB-2FD47ED8B183}" destId="{2FCC2744-C654-4723-A2ED-6BD1C5C20CF4}" srcOrd="0" destOrd="0" presId="urn:microsoft.com/office/officeart/2005/8/layout/vProcess5"/>
    <dgm:cxn modelId="{04A2865E-82D1-4C68-8A86-C584C1E8F613}" type="presOf" srcId="{C98F75FA-A738-43DB-8B8A-DC28DCF5F79B}" destId="{1B3DFF3C-1D36-44BB-8E3C-57D3C3C75F3A}" srcOrd="0" destOrd="0" presId="urn:microsoft.com/office/officeart/2005/8/layout/vProcess5"/>
    <dgm:cxn modelId="{3B9F246F-9783-486B-9DD2-B8B2E6A4CFCA}" type="presOf" srcId="{405F8C0A-5A01-4927-A463-C4F682A6758F}" destId="{351BA7DF-7BC6-4410-B79D-EE900BAFF556}" srcOrd="0" destOrd="0" presId="urn:microsoft.com/office/officeart/2005/8/layout/vProcess5"/>
    <dgm:cxn modelId="{217F0B88-06ED-4728-86CF-778C2E143739}" type="presOf" srcId="{80E95107-84A4-41CD-99BB-A42B13F046FA}" destId="{D17884DD-4996-4FED-9FB8-DFF49F62319E}" srcOrd="0" destOrd="0" presId="urn:microsoft.com/office/officeart/2005/8/layout/vProcess5"/>
    <dgm:cxn modelId="{0CF8D19C-CBA0-4F1C-9632-6A9A78DB8ABB}" srcId="{80E95107-84A4-41CD-99BB-A42B13F046FA}" destId="{E22E722F-9D8D-4B48-807A-600DB0C890A3}" srcOrd="1" destOrd="0" parTransId="{BA92C7B6-F02F-486F-A8CA-4E4CDB16768E}" sibTransId="{5198B24C-8EE6-4CEC-824F-4F2CBC47FBA4}"/>
    <dgm:cxn modelId="{F38B73B3-D8CD-4127-8E7C-AA7F525436F6}" type="presOf" srcId="{E22E722F-9D8D-4B48-807A-600DB0C890A3}" destId="{FD2E86B4-37D9-430F-B8E6-43A79FFAED68}" srcOrd="0" destOrd="0" presId="urn:microsoft.com/office/officeart/2005/8/layout/vProcess5"/>
    <dgm:cxn modelId="{DDB885C0-C589-47D5-9755-03E655E8FCAD}" type="presOf" srcId="{C98F75FA-A738-43DB-8B8A-DC28DCF5F79B}" destId="{E788F0C1-7BDC-4F3E-8460-31BD1FEF0A7E}" srcOrd="1" destOrd="0" presId="urn:microsoft.com/office/officeart/2005/8/layout/vProcess5"/>
    <dgm:cxn modelId="{9917F8C0-72C1-4B2C-96B5-10B704F87080}" type="presOf" srcId="{5198B24C-8EE6-4CEC-824F-4F2CBC47FBA4}" destId="{76A02850-F854-4231-BE04-F0B4EB7D1BC1}" srcOrd="0" destOrd="0" presId="urn:microsoft.com/office/officeart/2005/8/layout/vProcess5"/>
    <dgm:cxn modelId="{7D925DC7-33D8-48D6-858B-747415364FF9}" type="presOf" srcId="{5FC09C6D-FC6E-4E53-84F2-70B9CAF2E6CB}" destId="{179A5586-C63B-431B-9AE9-58234157E554}" srcOrd="0" destOrd="0" presId="urn:microsoft.com/office/officeart/2005/8/layout/vProcess5"/>
    <dgm:cxn modelId="{DD3F26D8-AA2D-490F-B3EA-87B9941ACB37}" srcId="{80E95107-84A4-41CD-99BB-A42B13F046FA}" destId="{C98F75FA-A738-43DB-8B8A-DC28DCF5F79B}" srcOrd="2" destOrd="0" parTransId="{6D31D36F-513E-4AC2-9CE2-EF298185FEBE}" sibTransId="{405F8C0A-5A01-4927-A463-C4F682A6758F}"/>
    <dgm:cxn modelId="{908351E4-D527-4493-A790-7F34AA545A6E}" srcId="{80E95107-84A4-41CD-99BB-A42B13F046FA}" destId="{5FC09C6D-FC6E-4E53-84F2-70B9CAF2E6CB}" srcOrd="0" destOrd="0" parTransId="{AB2D704E-DE5B-4E51-A8A6-2498157B8C2B}" sibTransId="{8626B803-5D4B-47C5-81DB-2FD47ED8B183}"/>
    <dgm:cxn modelId="{211193F1-7BB4-43D6-81B7-07E9ABD78548}" type="presOf" srcId="{5FC09C6D-FC6E-4E53-84F2-70B9CAF2E6CB}" destId="{52D3F583-5B45-41FB-850B-BC066F2D4864}" srcOrd="1" destOrd="0" presId="urn:microsoft.com/office/officeart/2005/8/layout/vProcess5"/>
    <dgm:cxn modelId="{C9364EF3-D57F-4E51-B7FC-32F2F9DED953}" srcId="{80E95107-84A4-41CD-99BB-A42B13F046FA}" destId="{A933DC8A-0D22-416F-992E-51255E921AC5}" srcOrd="3" destOrd="0" parTransId="{66EEBD29-B420-45C7-8E17-20BEBAB9DB44}" sibTransId="{AC8F16F7-9E4B-4F0B-ADCA-9CCA0770CB32}"/>
    <dgm:cxn modelId="{77A794F7-A419-4ED6-B7D4-A60747735E56}" type="presOf" srcId="{E22E722F-9D8D-4B48-807A-600DB0C890A3}" destId="{1363B3FD-CF88-4970-86D9-F8A70B63A77D}" srcOrd="1" destOrd="0" presId="urn:microsoft.com/office/officeart/2005/8/layout/vProcess5"/>
    <dgm:cxn modelId="{2C182D02-65EE-4C29-BA40-EBCA5BADB37F}" type="presParOf" srcId="{D17884DD-4996-4FED-9FB8-DFF49F62319E}" destId="{8F65BAC3-51DF-4DFC-9C49-779F22B565A3}" srcOrd="0" destOrd="0" presId="urn:microsoft.com/office/officeart/2005/8/layout/vProcess5"/>
    <dgm:cxn modelId="{6ED3F5B2-FC99-4A2E-9297-678BEDA9690C}" type="presParOf" srcId="{D17884DD-4996-4FED-9FB8-DFF49F62319E}" destId="{179A5586-C63B-431B-9AE9-58234157E554}" srcOrd="1" destOrd="0" presId="urn:microsoft.com/office/officeart/2005/8/layout/vProcess5"/>
    <dgm:cxn modelId="{BB4A4C0A-C63E-48EC-8ED9-CAD8B09CEC5A}" type="presParOf" srcId="{D17884DD-4996-4FED-9FB8-DFF49F62319E}" destId="{FD2E86B4-37D9-430F-B8E6-43A79FFAED68}" srcOrd="2" destOrd="0" presId="urn:microsoft.com/office/officeart/2005/8/layout/vProcess5"/>
    <dgm:cxn modelId="{78908450-FDBE-4118-B203-5971D909D332}" type="presParOf" srcId="{D17884DD-4996-4FED-9FB8-DFF49F62319E}" destId="{1B3DFF3C-1D36-44BB-8E3C-57D3C3C75F3A}" srcOrd="3" destOrd="0" presId="urn:microsoft.com/office/officeart/2005/8/layout/vProcess5"/>
    <dgm:cxn modelId="{0DCC8D35-680C-4B56-B0E0-7ED01AA04FBB}" type="presParOf" srcId="{D17884DD-4996-4FED-9FB8-DFF49F62319E}" destId="{619E16D1-A643-4084-9F96-A168DBF00642}" srcOrd="4" destOrd="0" presId="urn:microsoft.com/office/officeart/2005/8/layout/vProcess5"/>
    <dgm:cxn modelId="{C2753D7D-6AB8-40C7-9C39-28DC65F7C8C4}" type="presParOf" srcId="{D17884DD-4996-4FED-9FB8-DFF49F62319E}" destId="{2FCC2744-C654-4723-A2ED-6BD1C5C20CF4}" srcOrd="5" destOrd="0" presId="urn:microsoft.com/office/officeart/2005/8/layout/vProcess5"/>
    <dgm:cxn modelId="{234C19B6-9B6C-43FC-AAE1-10828B7E5CA3}" type="presParOf" srcId="{D17884DD-4996-4FED-9FB8-DFF49F62319E}" destId="{76A02850-F854-4231-BE04-F0B4EB7D1BC1}" srcOrd="6" destOrd="0" presId="urn:microsoft.com/office/officeart/2005/8/layout/vProcess5"/>
    <dgm:cxn modelId="{8CBF1721-5D8F-4E46-857E-02F98C4872F7}" type="presParOf" srcId="{D17884DD-4996-4FED-9FB8-DFF49F62319E}" destId="{351BA7DF-7BC6-4410-B79D-EE900BAFF556}" srcOrd="7" destOrd="0" presId="urn:microsoft.com/office/officeart/2005/8/layout/vProcess5"/>
    <dgm:cxn modelId="{B18A3F0F-7E56-4445-B11D-C7C62533BA31}" type="presParOf" srcId="{D17884DD-4996-4FED-9FB8-DFF49F62319E}" destId="{52D3F583-5B45-41FB-850B-BC066F2D4864}" srcOrd="8" destOrd="0" presId="urn:microsoft.com/office/officeart/2005/8/layout/vProcess5"/>
    <dgm:cxn modelId="{5B1B9FDD-65AB-4B65-B1FA-49446DD54737}" type="presParOf" srcId="{D17884DD-4996-4FED-9FB8-DFF49F62319E}" destId="{1363B3FD-CF88-4970-86D9-F8A70B63A77D}" srcOrd="9" destOrd="0" presId="urn:microsoft.com/office/officeart/2005/8/layout/vProcess5"/>
    <dgm:cxn modelId="{6A8290D8-856D-46E9-9E98-0D5296DF782D}" type="presParOf" srcId="{D17884DD-4996-4FED-9FB8-DFF49F62319E}" destId="{E788F0C1-7BDC-4F3E-8460-31BD1FEF0A7E}" srcOrd="10" destOrd="0" presId="urn:microsoft.com/office/officeart/2005/8/layout/vProcess5"/>
    <dgm:cxn modelId="{4CBEC195-BBA1-4170-BDE2-D3FCB46B8ECB}" type="presParOf" srcId="{D17884DD-4996-4FED-9FB8-DFF49F62319E}" destId="{2A433E7F-66C7-41A2-9728-E780267377D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9DCA1B-8A80-48D4-80CA-AF5ABA44CA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783DFC64-58B0-476D-9075-0A885751E0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The review team evaluates the research on the safety of the drug and its effectiveness</a:t>
          </a:r>
        </a:p>
      </dgm:t>
    </dgm:pt>
    <dgm:pt modelId="{BABE8AC2-A742-4EEE-BD96-D7E43529B0B7}" type="parTrans" cxnId="{3E31406B-77FC-4CFC-8888-9C6BCE945590}">
      <dgm:prSet/>
      <dgm:spPr/>
      <dgm:t>
        <a:bodyPr/>
        <a:lstStyle/>
        <a:p>
          <a:endParaRPr lang="en-US"/>
        </a:p>
      </dgm:t>
    </dgm:pt>
    <dgm:pt modelId="{D5AC97BD-888F-4FEC-BE89-9903DADE98E2}" type="sibTrans" cxnId="{3E31406B-77FC-4CFC-8888-9C6BCE945590}">
      <dgm:prSet/>
      <dgm:spPr/>
      <dgm:t>
        <a:bodyPr/>
        <a:lstStyle/>
        <a:p>
          <a:endParaRPr lang="en-US"/>
        </a:p>
      </dgm:t>
    </dgm:pt>
    <dgm:pt modelId="{C357912F-D65C-406D-AB21-0E05B05995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The FDA reviews the information to go on the drug label</a:t>
          </a:r>
        </a:p>
      </dgm:t>
    </dgm:pt>
    <dgm:pt modelId="{7A44747D-BD02-4925-B077-FD9A3A09678D}" type="parTrans" cxnId="{9B9780A0-DC04-4F9A-9438-29921D24A873}">
      <dgm:prSet/>
      <dgm:spPr/>
      <dgm:t>
        <a:bodyPr/>
        <a:lstStyle/>
        <a:p>
          <a:endParaRPr lang="en-US"/>
        </a:p>
      </dgm:t>
    </dgm:pt>
    <dgm:pt modelId="{555E9029-A9DD-4A14-B4E1-D0238E3984DF}" type="sibTrans" cxnId="{9B9780A0-DC04-4F9A-9438-29921D24A873}">
      <dgm:prSet/>
      <dgm:spPr/>
      <dgm:t>
        <a:bodyPr/>
        <a:lstStyle/>
        <a:p>
          <a:endParaRPr lang="en-US"/>
        </a:p>
      </dgm:t>
    </dgm:pt>
    <dgm:pt modelId="{F10979D2-D5D4-4BAE-8ACB-4E17508CF4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It inspects the facilities where the drug will be manufactured</a:t>
          </a:r>
        </a:p>
      </dgm:t>
    </dgm:pt>
    <dgm:pt modelId="{69605D84-1393-47BC-8A3F-C2D6FB183AE5}" type="parTrans" cxnId="{B4ED8585-92AC-4053-9D49-1CD10A0A0E52}">
      <dgm:prSet/>
      <dgm:spPr/>
      <dgm:t>
        <a:bodyPr/>
        <a:lstStyle/>
        <a:p>
          <a:endParaRPr lang="en-US"/>
        </a:p>
      </dgm:t>
    </dgm:pt>
    <dgm:pt modelId="{1B392144-8F69-42EF-B72A-242015389E78}" type="sibTrans" cxnId="{B4ED8585-92AC-4053-9D49-1CD10A0A0E52}">
      <dgm:prSet/>
      <dgm:spPr/>
      <dgm:t>
        <a:bodyPr/>
        <a:lstStyle/>
        <a:p>
          <a:endParaRPr lang="en-US"/>
        </a:p>
      </dgm:t>
    </dgm:pt>
    <dgm:pt modelId="{2A350D64-6AEE-4494-B159-351BA8383E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tx1"/>
              </a:solidFill>
            </a:rPr>
            <a:t>The application will be classified as “approvable” or “not approvable”</a:t>
          </a:r>
        </a:p>
      </dgm:t>
    </dgm:pt>
    <dgm:pt modelId="{CDB01B2E-B0A3-424E-A0F6-248220DD5874}" type="parTrans" cxnId="{19241418-2ABD-4A31-874F-925B8F8705C6}">
      <dgm:prSet/>
      <dgm:spPr/>
      <dgm:t>
        <a:bodyPr/>
        <a:lstStyle/>
        <a:p>
          <a:endParaRPr lang="en-US"/>
        </a:p>
      </dgm:t>
    </dgm:pt>
    <dgm:pt modelId="{C7E61B4F-E579-4A70-BA32-27583CB22B17}" type="sibTrans" cxnId="{19241418-2ABD-4A31-874F-925B8F8705C6}">
      <dgm:prSet/>
      <dgm:spPr/>
      <dgm:t>
        <a:bodyPr/>
        <a:lstStyle/>
        <a:p>
          <a:endParaRPr lang="en-US"/>
        </a:p>
      </dgm:t>
    </dgm:pt>
    <dgm:pt modelId="{E55190F1-4590-4C9C-A806-13ACE0B69859}" type="pres">
      <dgm:prSet presAssocID="{089DCA1B-8A80-48D4-80CA-AF5ABA44CA95}" presName="root" presStyleCnt="0">
        <dgm:presLayoutVars>
          <dgm:dir/>
          <dgm:resizeHandles val="exact"/>
        </dgm:presLayoutVars>
      </dgm:prSet>
      <dgm:spPr/>
    </dgm:pt>
    <dgm:pt modelId="{7DC0A6F8-5C7A-44AB-B24A-B2B064AF1584}" type="pres">
      <dgm:prSet presAssocID="{783DFC64-58B0-476D-9075-0A885751E011}" presName="compNode" presStyleCnt="0"/>
      <dgm:spPr/>
    </dgm:pt>
    <dgm:pt modelId="{B7452D56-C771-4F32-9658-DA9DF590E46D}" type="pres">
      <dgm:prSet presAssocID="{783DFC64-58B0-476D-9075-0A885751E011}" presName="bgRect" presStyleLbl="bgShp" presStyleIdx="0" presStyleCnt="4"/>
      <dgm:spPr/>
    </dgm:pt>
    <dgm:pt modelId="{D99707F5-FDCA-4F68-936B-BD707899C5B1}" type="pres">
      <dgm:prSet presAssocID="{783DFC64-58B0-476D-9075-0A885751E0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E4AE2245-00AD-4897-B7A7-128FD2D1961F}" type="pres">
      <dgm:prSet presAssocID="{783DFC64-58B0-476D-9075-0A885751E011}" presName="spaceRect" presStyleCnt="0"/>
      <dgm:spPr/>
    </dgm:pt>
    <dgm:pt modelId="{0A095AEC-CC26-4756-BAE7-19B7E0C141BC}" type="pres">
      <dgm:prSet presAssocID="{783DFC64-58B0-476D-9075-0A885751E011}" presName="parTx" presStyleLbl="revTx" presStyleIdx="0" presStyleCnt="4">
        <dgm:presLayoutVars>
          <dgm:chMax val="0"/>
          <dgm:chPref val="0"/>
        </dgm:presLayoutVars>
      </dgm:prSet>
      <dgm:spPr/>
    </dgm:pt>
    <dgm:pt modelId="{0C3FB6C8-35EE-4532-B60F-B8921FC6CF92}" type="pres">
      <dgm:prSet presAssocID="{D5AC97BD-888F-4FEC-BE89-9903DADE98E2}" presName="sibTrans" presStyleCnt="0"/>
      <dgm:spPr/>
    </dgm:pt>
    <dgm:pt modelId="{01766830-6ADE-470E-85DC-FAE72D710119}" type="pres">
      <dgm:prSet presAssocID="{C357912F-D65C-406D-AB21-0E05B059953F}" presName="compNode" presStyleCnt="0"/>
      <dgm:spPr/>
    </dgm:pt>
    <dgm:pt modelId="{C4455123-B087-4D66-B769-61058CCFAB1F}" type="pres">
      <dgm:prSet presAssocID="{C357912F-D65C-406D-AB21-0E05B059953F}" presName="bgRect" presStyleLbl="bgShp" presStyleIdx="1" presStyleCnt="4"/>
      <dgm:spPr/>
    </dgm:pt>
    <dgm:pt modelId="{84061CEC-CA18-43DF-A641-EC83CCDF5CC2}" type="pres">
      <dgm:prSet presAssocID="{C357912F-D65C-406D-AB21-0E05B05995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2F7857C-ECE1-4DDC-9FD8-E7857B3F61FC}" type="pres">
      <dgm:prSet presAssocID="{C357912F-D65C-406D-AB21-0E05B059953F}" presName="spaceRect" presStyleCnt="0"/>
      <dgm:spPr/>
    </dgm:pt>
    <dgm:pt modelId="{1A064869-6282-43ED-BA24-588867226CB6}" type="pres">
      <dgm:prSet presAssocID="{C357912F-D65C-406D-AB21-0E05B059953F}" presName="parTx" presStyleLbl="revTx" presStyleIdx="1" presStyleCnt="4">
        <dgm:presLayoutVars>
          <dgm:chMax val="0"/>
          <dgm:chPref val="0"/>
        </dgm:presLayoutVars>
      </dgm:prSet>
      <dgm:spPr/>
    </dgm:pt>
    <dgm:pt modelId="{9BB4C452-6F2B-4F4B-81ED-B9C67659D083}" type="pres">
      <dgm:prSet presAssocID="{555E9029-A9DD-4A14-B4E1-D0238E3984DF}" presName="sibTrans" presStyleCnt="0"/>
      <dgm:spPr/>
    </dgm:pt>
    <dgm:pt modelId="{EA13C1A6-9A5B-4F2E-958F-D46407AABD70}" type="pres">
      <dgm:prSet presAssocID="{F10979D2-D5D4-4BAE-8ACB-4E17508CF43D}" presName="compNode" presStyleCnt="0"/>
      <dgm:spPr/>
    </dgm:pt>
    <dgm:pt modelId="{4D192FFB-A588-4BF0-AA0D-87810B9A0D57}" type="pres">
      <dgm:prSet presAssocID="{F10979D2-D5D4-4BAE-8ACB-4E17508CF43D}" presName="bgRect" presStyleLbl="bgShp" presStyleIdx="2" presStyleCnt="4"/>
      <dgm:spPr/>
    </dgm:pt>
    <dgm:pt modelId="{B6DC15ED-48F5-40FE-8A04-FCC9A5E90AC8}" type="pres">
      <dgm:prSet presAssocID="{F10979D2-D5D4-4BAE-8ACB-4E17508CF4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CD8BBEE1-9999-4BF8-AD1C-C545FEED77E0}" type="pres">
      <dgm:prSet presAssocID="{F10979D2-D5D4-4BAE-8ACB-4E17508CF43D}" presName="spaceRect" presStyleCnt="0"/>
      <dgm:spPr/>
    </dgm:pt>
    <dgm:pt modelId="{195B5216-E8A8-49DF-8B40-45DF91E02697}" type="pres">
      <dgm:prSet presAssocID="{F10979D2-D5D4-4BAE-8ACB-4E17508CF43D}" presName="parTx" presStyleLbl="revTx" presStyleIdx="2" presStyleCnt="4">
        <dgm:presLayoutVars>
          <dgm:chMax val="0"/>
          <dgm:chPref val="0"/>
        </dgm:presLayoutVars>
      </dgm:prSet>
      <dgm:spPr/>
    </dgm:pt>
    <dgm:pt modelId="{18C7D06B-E4F5-438D-BA00-A38DAE88E26E}" type="pres">
      <dgm:prSet presAssocID="{1B392144-8F69-42EF-B72A-242015389E78}" presName="sibTrans" presStyleCnt="0"/>
      <dgm:spPr/>
    </dgm:pt>
    <dgm:pt modelId="{257A1CF8-CDEB-4AC6-AF28-C0CBF5952543}" type="pres">
      <dgm:prSet presAssocID="{2A350D64-6AEE-4494-B159-351BA8383E55}" presName="compNode" presStyleCnt="0"/>
      <dgm:spPr/>
    </dgm:pt>
    <dgm:pt modelId="{DF73CA53-FFA2-4626-8901-E38BF322BD30}" type="pres">
      <dgm:prSet presAssocID="{2A350D64-6AEE-4494-B159-351BA8383E55}" presName="bgRect" presStyleLbl="bgShp" presStyleIdx="3" presStyleCnt="4"/>
      <dgm:spPr/>
    </dgm:pt>
    <dgm:pt modelId="{EF4FF6B8-E4AB-4D71-A4A6-E8C3A574AA6D}" type="pres">
      <dgm:prSet presAssocID="{2A350D64-6AEE-4494-B159-351BA8383E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F51E4E2-D7DF-42BC-AE15-2FBBA4CA0DA1}" type="pres">
      <dgm:prSet presAssocID="{2A350D64-6AEE-4494-B159-351BA8383E55}" presName="spaceRect" presStyleCnt="0"/>
      <dgm:spPr/>
    </dgm:pt>
    <dgm:pt modelId="{1BE921D5-8724-4969-9DD6-525CB2AD0C18}" type="pres">
      <dgm:prSet presAssocID="{2A350D64-6AEE-4494-B159-351BA8383E5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9241418-2ABD-4A31-874F-925B8F8705C6}" srcId="{089DCA1B-8A80-48D4-80CA-AF5ABA44CA95}" destId="{2A350D64-6AEE-4494-B159-351BA8383E55}" srcOrd="3" destOrd="0" parTransId="{CDB01B2E-B0A3-424E-A0F6-248220DD5874}" sibTransId="{C7E61B4F-E579-4A70-BA32-27583CB22B17}"/>
    <dgm:cxn modelId="{3E31406B-77FC-4CFC-8888-9C6BCE945590}" srcId="{089DCA1B-8A80-48D4-80CA-AF5ABA44CA95}" destId="{783DFC64-58B0-476D-9075-0A885751E011}" srcOrd="0" destOrd="0" parTransId="{BABE8AC2-A742-4EEE-BD96-D7E43529B0B7}" sibTransId="{D5AC97BD-888F-4FEC-BE89-9903DADE98E2}"/>
    <dgm:cxn modelId="{4C9F2478-1722-4510-B07C-E038E759DDE0}" type="presOf" srcId="{089DCA1B-8A80-48D4-80CA-AF5ABA44CA95}" destId="{E55190F1-4590-4C9C-A806-13ACE0B69859}" srcOrd="0" destOrd="0" presId="urn:microsoft.com/office/officeart/2018/2/layout/IconVerticalSolidList"/>
    <dgm:cxn modelId="{99B4737D-5A43-4E9F-BFE3-1EB664C0AE9A}" type="presOf" srcId="{F10979D2-D5D4-4BAE-8ACB-4E17508CF43D}" destId="{195B5216-E8A8-49DF-8B40-45DF91E02697}" srcOrd="0" destOrd="0" presId="urn:microsoft.com/office/officeart/2018/2/layout/IconVerticalSolidList"/>
    <dgm:cxn modelId="{B4ED8585-92AC-4053-9D49-1CD10A0A0E52}" srcId="{089DCA1B-8A80-48D4-80CA-AF5ABA44CA95}" destId="{F10979D2-D5D4-4BAE-8ACB-4E17508CF43D}" srcOrd="2" destOrd="0" parTransId="{69605D84-1393-47BC-8A3F-C2D6FB183AE5}" sibTransId="{1B392144-8F69-42EF-B72A-242015389E78}"/>
    <dgm:cxn modelId="{9B9780A0-DC04-4F9A-9438-29921D24A873}" srcId="{089DCA1B-8A80-48D4-80CA-AF5ABA44CA95}" destId="{C357912F-D65C-406D-AB21-0E05B059953F}" srcOrd="1" destOrd="0" parTransId="{7A44747D-BD02-4925-B077-FD9A3A09678D}" sibTransId="{555E9029-A9DD-4A14-B4E1-D0238E3984DF}"/>
    <dgm:cxn modelId="{EED828AE-C147-4001-A909-95C888ACA848}" type="presOf" srcId="{783DFC64-58B0-476D-9075-0A885751E011}" destId="{0A095AEC-CC26-4756-BAE7-19B7E0C141BC}" srcOrd="0" destOrd="0" presId="urn:microsoft.com/office/officeart/2018/2/layout/IconVerticalSolidList"/>
    <dgm:cxn modelId="{A4E953C6-1D04-43D8-AA20-4FC688A4790B}" type="presOf" srcId="{2A350D64-6AEE-4494-B159-351BA8383E55}" destId="{1BE921D5-8724-4969-9DD6-525CB2AD0C18}" srcOrd="0" destOrd="0" presId="urn:microsoft.com/office/officeart/2018/2/layout/IconVerticalSolidList"/>
    <dgm:cxn modelId="{CCA27EC8-0F2E-4391-9CAA-AC6B67243BDB}" type="presOf" srcId="{C357912F-D65C-406D-AB21-0E05B059953F}" destId="{1A064869-6282-43ED-BA24-588867226CB6}" srcOrd="0" destOrd="0" presId="urn:microsoft.com/office/officeart/2018/2/layout/IconVerticalSolidList"/>
    <dgm:cxn modelId="{2AD4EAA7-3BDB-40A2-A5EC-C0A29DF7FF4C}" type="presParOf" srcId="{E55190F1-4590-4C9C-A806-13ACE0B69859}" destId="{7DC0A6F8-5C7A-44AB-B24A-B2B064AF1584}" srcOrd="0" destOrd="0" presId="urn:microsoft.com/office/officeart/2018/2/layout/IconVerticalSolidList"/>
    <dgm:cxn modelId="{41F9E1C9-C1B8-49B5-A5D6-DD0E3E0AD7C6}" type="presParOf" srcId="{7DC0A6F8-5C7A-44AB-B24A-B2B064AF1584}" destId="{B7452D56-C771-4F32-9658-DA9DF590E46D}" srcOrd="0" destOrd="0" presId="urn:microsoft.com/office/officeart/2018/2/layout/IconVerticalSolidList"/>
    <dgm:cxn modelId="{29DDC0DF-CDCE-444A-9C65-D17E8EDFAD6E}" type="presParOf" srcId="{7DC0A6F8-5C7A-44AB-B24A-B2B064AF1584}" destId="{D99707F5-FDCA-4F68-936B-BD707899C5B1}" srcOrd="1" destOrd="0" presId="urn:microsoft.com/office/officeart/2018/2/layout/IconVerticalSolidList"/>
    <dgm:cxn modelId="{E35E273B-247D-4416-8181-F8CA608691B4}" type="presParOf" srcId="{7DC0A6F8-5C7A-44AB-B24A-B2B064AF1584}" destId="{E4AE2245-00AD-4897-B7A7-128FD2D1961F}" srcOrd="2" destOrd="0" presId="urn:microsoft.com/office/officeart/2018/2/layout/IconVerticalSolidList"/>
    <dgm:cxn modelId="{2B19BFC0-C3F9-4CA0-B25D-1AADB502C98C}" type="presParOf" srcId="{7DC0A6F8-5C7A-44AB-B24A-B2B064AF1584}" destId="{0A095AEC-CC26-4756-BAE7-19B7E0C141BC}" srcOrd="3" destOrd="0" presId="urn:microsoft.com/office/officeart/2018/2/layout/IconVerticalSolidList"/>
    <dgm:cxn modelId="{326DC8E4-5882-4008-B823-6748DC0E26DC}" type="presParOf" srcId="{E55190F1-4590-4C9C-A806-13ACE0B69859}" destId="{0C3FB6C8-35EE-4532-B60F-B8921FC6CF92}" srcOrd="1" destOrd="0" presId="urn:microsoft.com/office/officeart/2018/2/layout/IconVerticalSolidList"/>
    <dgm:cxn modelId="{A453A16C-2436-4F0D-AF80-16F29450DBF6}" type="presParOf" srcId="{E55190F1-4590-4C9C-A806-13ACE0B69859}" destId="{01766830-6ADE-470E-85DC-FAE72D710119}" srcOrd="2" destOrd="0" presId="urn:microsoft.com/office/officeart/2018/2/layout/IconVerticalSolidList"/>
    <dgm:cxn modelId="{2382191C-139F-43A5-970C-CFB143A9C38D}" type="presParOf" srcId="{01766830-6ADE-470E-85DC-FAE72D710119}" destId="{C4455123-B087-4D66-B769-61058CCFAB1F}" srcOrd="0" destOrd="0" presId="urn:microsoft.com/office/officeart/2018/2/layout/IconVerticalSolidList"/>
    <dgm:cxn modelId="{7F19D395-7DED-4D07-8AD0-C416F7CDA4BA}" type="presParOf" srcId="{01766830-6ADE-470E-85DC-FAE72D710119}" destId="{84061CEC-CA18-43DF-A641-EC83CCDF5CC2}" srcOrd="1" destOrd="0" presId="urn:microsoft.com/office/officeart/2018/2/layout/IconVerticalSolidList"/>
    <dgm:cxn modelId="{64450AFA-8941-4767-910B-E6E19060BF5A}" type="presParOf" srcId="{01766830-6ADE-470E-85DC-FAE72D710119}" destId="{02F7857C-ECE1-4DDC-9FD8-E7857B3F61FC}" srcOrd="2" destOrd="0" presId="urn:microsoft.com/office/officeart/2018/2/layout/IconVerticalSolidList"/>
    <dgm:cxn modelId="{8096C77F-B190-4A89-91FE-9016DA0244D8}" type="presParOf" srcId="{01766830-6ADE-470E-85DC-FAE72D710119}" destId="{1A064869-6282-43ED-BA24-588867226CB6}" srcOrd="3" destOrd="0" presId="urn:microsoft.com/office/officeart/2018/2/layout/IconVerticalSolidList"/>
    <dgm:cxn modelId="{153A6E2F-719B-4230-9CF4-AB9228815FF0}" type="presParOf" srcId="{E55190F1-4590-4C9C-A806-13ACE0B69859}" destId="{9BB4C452-6F2B-4F4B-81ED-B9C67659D083}" srcOrd="3" destOrd="0" presId="urn:microsoft.com/office/officeart/2018/2/layout/IconVerticalSolidList"/>
    <dgm:cxn modelId="{1D884EAC-A461-41F7-971C-CA4AB5308CDF}" type="presParOf" srcId="{E55190F1-4590-4C9C-A806-13ACE0B69859}" destId="{EA13C1A6-9A5B-4F2E-958F-D46407AABD70}" srcOrd="4" destOrd="0" presId="urn:microsoft.com/office/officeart/2018/2/layout/IconVerticalSolidList"/>
    <dgm:cxn modelId="{1B36062E-708D-42B2-B54C-37B1233D08BB}" type="presParOf" srcId="{EA13C1A6-9A5B-4F2E-958F-D46407AABD70}" destId="{4D192FFB-A588-4BF0-AA0D-87810B9A0D57}" srcOrd="0" destOrd="0" presId="urn:microsoft.com/office/officeart/2018/2/layout/IconVerticalSolidList"/>
    <dgm:cxn modelId="{E0808835-40C3-4C73-9208-859B7CA318EB}" type="presParOf" srcId="{EA13C1A6-9A5B-4F2E-958F-D46407AABD70}" destId="{B6DC15ED-48F5-40FE-8A04-FCC9A5E90AC8}" srcOrd="1" destOrd="0" presId="urn:microsoft.com/office/officeart/2018/2/layout/IconVerticalSolidList"/>
    <dgm:cxn modelId="{5A93E317-2618-466B-8E19-507D0181BD2B}" type="presParOf" srcId="{EA13C1A6-9A5B-4F2E-958F-D46407AABD70}" destId="{CD8BBEE1-9999-4BF8-AD1C-C545FEED77E0}" srcOrd="2" destOrd="0" presId="urn:microsoft.com/office/officeart/2018/2/layout/IconVerticalSolidList"/>
    <dgm:cxn modelId="{8C64F0AF-08FE-4C9A-9EA2-962A6DA6B5E9}" type="presParOf" srcId="{EA13C1A6-9A5B-4F2E-958F-D46407AABD70}" destId="{195B5216-E8A8-49DF-8B40-45DF91E02697}" srcOrd="3" destOrd="0" presId="urn:microsoft.com/office/officeart/2018/2/layout/IconVerticalSolidList"/>
    <dgm:cxn modelId="{B83FAC97-E56B-4E2B-AB5B-CBFA9CD2455F}" type="presParOf" srcId="{E55190F1-4590-4C9C-A806-13ACE0B69859}" destId="{18C7D06B-E4F5-438D-BA00-A38DAE88E26E}" srcOrd="5" destOrd="0" presId="urn:microsoft.com/office/officeart/2018/2/layout/IconVerticalSolidList"/>
    <dgm:cxn modelId="{D0279233-72F1-4F6A-9F1A-9CF2E84FEF46}" type="presParOf" srcId="{E55190F1-4590-4C9C-A806-13ACE0B69859}" destId="{257A1CF8-CDEB-4AC6-AF28-C0CBF5952543}" srcOrd="6" destOrd="0" presId="urn:microsoft.com/office/officeart/2018/2/layout/IconVerticalSolidList"/>
    <dgm:cxn modelId="{58860A5F-CDED-499D-9985-0B8B717CB047}" type="presParOf" srcId="{257A1CF8-CDEB-4AC6-AF28-C0CBF5952543}" destId="{DF73CA53-FFA2-4626-8901-E38BF322BD30}" srcOrd="0" destOrd="0" presId="urn:microsoft.com/office/officeart/2018/2/layout/IconVerticalSolidList"/>
    <dgm:cxn modelId="{BC6FAFC2-41CE-43FA-A039-65D95AD00865}" type="presParOf" srcId="{257A1CF8-CDEB-4AC6-AF28-C0CBF5952543}" destId="{EF4FF6B8-E4AB-4D71-A4A6-E8C3A574AA6D}" srcOrd="1" destOrd="0" presId="urn:microsoft.com/office/officeart/2018/2/layout/IconVerticalSolidList"/>
    <dgm:cxn modelId="{BEC16A3F-8E1F-49E4-B885-0D91BB4BC166}" type="presParOf" srcId="{257A1CF8-CDEB-4AC6-AF28-C0CBF5952543}" destId="{2F51E4E2-D7DF-42BC-AE15-2FBBA4CA0DA1}" srcOrd="2" destOrd="0" presId="urn:microsoft.com/office/officeart/2018/2/layout/IconVerticalSolidList"/>
    <dgm:cxn modelId="{D4A29C5F-A9E8-418F-94ED-BA36B63C1A2A}" type="presParOf" srcId="{257A1CF8-CDEB-4AC6-AF28-C0CBF5952543}" destId="{1BE921D5-8724-4969-9DD6-525CB2AD0C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6BCFB5-BCF6-4669-B896-8A32B0F3209C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0CD917C-B997-42F1-93FB-0B2C4D80340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If approvable, the FDA requests additional information from the sponsor</a:t>
          </a:r>
        </a:p>
      </dgm:t>
    </dgm:pt>
    <dgm:pt modelId="{66207988-FA9A-4B84-B9DB-22AFA57A40CD}" type="parTrans" cxnId="{1CB4C243-4169-439C-9A00-3A912DE8596D}">
      <dgm:prSet/>
      <dgm:spPr/>
      <dgm:t>
        <a:bodyPr/>
        <a:lstStyle/>
        <a:p>
          <a:endParaRPr lang="en-US"/>
        </a:p>
      </dgm:t>
    </dgm:pt>
    <dgm:pt modelId="{107E7F82-9A13-4CDE-96D6-FA2E3F37BD12}" type="sibTrans" cxnId="{1CB4C243-4169-439C-9A00-3A912DE8596D}">
      <dgm:prSet/>
      <dgm:spPr/>
      <dgm:t>
        <a:bodyPr/>
        <a:lstStyle/>
        <a:p>
          <a:endParaRPr lang="en-US"/>
        </a:p>
      </dgm:t>
    </dgm:pt>
    <dgm:pt modelId="{EE95FEF9-0C88-4B50-859C-091E9D43A3E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The NDA is again reviewed</a:t>
          </a:r>
        </a:p>
      </dgm:t>
    </dgm:pt>
    <dgm:pt modelId="{64DA76EC-66C7-4DF0-9383-AE261512C95A}" type="parTrans" cxnId="{31298AE2-217C-4AF4-ADC0-3E3FD4F54666}">
      <dgm:prSet/>
      <dgm:spPr/>
      <dgm:t>
        <a:bodyPr/>
        <a:lstStyle/>
        <a:p>
          <a:endParaRPr lang="en-US"/>
        </a:p>
      </dgm:t>
    </dgm:pt>
    <dgm:pt modelId="{D55012B5-3749-4631-919B-D631A6A90BCD}" type="sibTrans" cxnId="{31298AE2-217C-4AF4-ADC0-3E3FD4F54666}">
      <dgm:prSet/>
      <dgm:spPr/>
      <dgm:t>
        <a:bodyPr/>
        <a:lstStyle/>
        <a:p>
          <a:endParaRPr lang="en-US"/>
        </a:p>
      </dgm:t>
    </dgm:pt>
    <dgm:pt modelId="{0FC87E0C-C4FD-490D-AD44-07BA06691F2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Following drug approval, sponsors of the drug will be required to continually assess the safety of the drug</a:t>
          </a:r>
        </a:p>
      </dgm:t>
    </dgm:pt>
    <dgm:pt modelId="{D2B44AAC-CF9A-4EDF-A895-842B178054DD}" type="parTrans" cxnId="{B88C74D9-6312-40CF-B76B-D443B17812F9}">
      <dgm:prSet/>
      <dgm:spPr/>
      <dgm:t>
        <a:bodyPr/>
        <a:lstStyle/>
        <a:p>
          <a:endParaRPr lang="en-US"/>
        </a:p>
      </dgm:t>
    </dgm:pt>
    <dgm:pt modelId="{01B9BEAB-0C4E-4218-B706-8209C3C56346}" type="sibTrans" cxnId="{B88C74D9-6312-40CF-B76B-D443B17812F9}">
      <dgm:prSet/>
      <dgm:spPr/>
      <dgm:t>
        <a:bodyPr/>
        <a:lstStyle/>
        <a:p>
          <a:endParaRPr lang="en-US"/>
        </a:p>
      </dgm:t>
    </dgm:pt>
    <dgm:pt modelId="{047C1E8E-816A-43C3-8B39-42E430494378}" type="pres">
      <dgm:prSet presAssocID="{716BCFB5-BCF6-4669-B896-8A32B0F3209C}" presName="outerComposite" presStyleCnt="0">
        <dgm:presLayoutVars>
          <dgm:chMax val="5"/>
          <dgm:dir/>
          <dgm:resizeHandles val="exact"/>
        </dgm:presLayoutVars>
      </dgm:prSet>
      <dgm:spPr/>
    </dgm:pt>
    <dgm:pt modelId="{ED4A46B9-5655-410C-8B6B-B5FBC470A6E5}" type="pres">
      <dgm:prSet presAssocID="{716BCFB5-BCF6-4669-B896-8A32B0F3209C}" presName="dummyMaxCanvas" presStyleCnt="0">
        <dgm:presLayoutVars/>
      </dgm:prSet>
      <dgm:spPr/>
    </dgm:pt>
    <dgm:pt modelId="{512ACC8D-7EC8-48AB-A00D-6C3BC47E52D9}" type="pres">
      <dgm:prSet presAssocID="{716BCFB5-BCF6-4669-B896-8A32B0F3209C}" presName="ThreeNodes_1" presStyleLbl="node1" presStyleIdx="0" presStyleCnt="3">
        <dgm:presLayoutVars>
          <dgm:bulletEnabled val="1"/>
        </dgm:presLayoutVars>
      </dgm:prSet>
      <dgm:spPr/>
    </dgm:pt>
    <dgm:pt modelId="{998A6931-30B8-4D02-AB2C-052E4430321B}" type="pres">
      <dgm:prSet presAssocID="{716BCFB5-BCF6-4669-B896-8A32B0F3209C}" presName="ThreeNodes_2" presStyleLbl="node1" presStyleIdx="1" presStyleCnt="3">
        <dgm:presLayoutVars>
          <dgm:bulletEnabled val="1"/>
        </dgm:presLayoutVars>
      </dgm:prSet>
      <dgm:spPr/>
    </dgm:pt>
    <dgm:pt modelId="{6BC6740B-52C2-46EC-9F79-8934F3ED5587}" type="pres">
      <dgm:prSet presAssocID="{716BCFB5-BCF6-4669-B896-8A32B0F3209C}" presName="ThreeNodes_3" presStyleLbl="node1" presStyleIdx="2" presStyleCnt="3">
        <dgm:presLayoutVars>
          <dgm:bulletEnabled val="1"/>
        </dgm:presLayoutVars>
      </dgm:prSet>
      <dgm:spPr/>
    </dgm:pt>
    <dgm:pt modelId="{9E6E96F5-AAE6-44B3-8C0F-2B7376CADCF4}" type="pres">
      <dgm:prSet presAssocID="{716BCFB5-BCF6-4669-B896-8A32B0F3209C}" presName="ThreeConn_1-2" presStyleLbl="fgAccFollowNode1" presStyleIdx="0" presStyleCnt="2">
        <dgm:presLayoutVars>
          <dgm:bulletEnabled val="1"/>
        </dgm:presLayoutVars>
      </dgm:prSet>
      <dgm:spPr/>
    </dgm:pt>
    <dgm:pt modelId="{958A0DE0-D22E-4D6E-9699-5649581E9D3D}" type="pres">
      <dgm:prSet presAssocID="{716BCFB5-BCF6-4669-B896-8A32B0F3209C}" presName="ThreeConn_2-3" presStyleLbl="fgAccFollowNode1" presStyleIdx="1" presStyleCnt="2">
        <dgm:presLayoutVars>
          <dgm:bulletEnabled val="1"/>
        </dgm:presLayoutVars>
      </dgm:prSet>
      <dgm:spPr/>
    </dgm:pt>
    <dgm:pt modelId="{356C2B69-3D91-4873-8715-858610EDEA8D}" type="pres">
      <dgm:prSet presAssocID="{716BCFB5-BCF6-4669-B896-8A32B0F3209C}" presName="ThreeNodes_1_text" presStyleLbl="node1" presStyleIdx="2" presStyleCnt="3">
        <dgm:presLayoutVars>
          <dgm:bulletEnabled val="1"/>
        </dgm:presLayoutVars>
      </dgm:prSet>
      <dgm:spPr/>
    </dgm:pt>
    <dgm:pt modelId="{21B01507-D7D6-4571-AADB-84D081ED5FA8}" type="pres">
      <dgm:prSet presAssocID="{716BCFB5-BCF6-4669-B896-8A32B0F3209C}" presName="ThreeNodes_2_text" presStyleLbl="node1" presStyleIdx="2" presStyleCnt="3">
        <dgm:presLayoutVars>
          <dgm:bulletEnabled val="1"/>
        </dgm:presLayoutVars>
      </dgm:prSet>
      <dgm:spPr/>
    </dgm:pt>
    <dgm:pt modelId="{7470A4F2-B5F8-416C-8C83-364072A56C8E}" type="pres">
      <dgm:prSet presAssocID="{716BCFB5-BCF6-4669-B896-8A32B0F3209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1D40321-FC09-4ADA-BD97-26062192EB61}" type="presOf" srcId="{D55012B5-3749-4631-919B-D631A6A90BCD}" destId="{958A0DE0-D22E-4D6E-9699-5649581E9D3D}" srcOrd="0" destOrd="0" presId="urn:microsoft.com/office/officeart/2005/8/layout/vProcess5"/>
    <dgm:cxn modelId="{44086C26-1EC6-4CA0-B696-2CEED0F8C378}" type="presOf" srcId="{B0CD917C-B997-42F1-93FB-0B2C4D803409}" destId="{356C2B69-3D91-4873-8715-858610EDEA8D}" srcOrd="1" destOrd="0" presId="urn:microsoft.com/office/officeart/2005/8/layout/vProcess5"/>
    <dgm:cxn modelId="{BF4D6D28-65AE-431C-B9BD-31302894CCF3}" type="presOf" srcId="{EE95FEF9-0C88-4B50-859C-091E9D43A3E4}" destId="{998A6931-30B8-4D02-AB2C-052E4430321B}" srcOrd="0" destOrd="0" presId="urn:microsoft.com/office/officeart/2005/8/layout/vProcess5"/>
    <dgm:cxn modelId="{1CB4C243-4169-439C-9A00-3A912DE8596D}" srcId="{716BCFB5-BCF6-4669-B896-8A32B0F3209C}" destId="{B0CD917C-B997-42F1-93FB-0B2C4D803409}" srcOrd="0" destOrd="0" parTransId="{66207988-FA9A-4B84-B9DB-22AFA57A40CD}" sibTransId="{107E7F82-9A13-4CDE-96D6-FA2E3F37BD12}"/>
    <dgm:cxn modelId="{1F15445A-F049-45AE-8A2E-09780561499D}" type="presOf" srcId="{B0CD917C-B997-42F1-93FB-0B2C4D803409}" destId="{512ACC8D-7EC8-48AB-A00D-6C3BC47E52D9}" srcOrd="0" destOrd="0" presId="urn:microsoft.com/office/officeart/2005/8/layout/vProcess5"/>
    <dgm:cxn modelId="{807FE068-DB03-47BC-9681-E65305CA67C2}" type="presOf" srcId="{716BCFB5-BCF6-4669-B896-8A32B0F3209C}" destId="{047C1E8E-816A-43C3-8B39-42E430494378}" srcOrd="0" destOrd="0" presId="urn:microsoft.com/office/officeart/2005/8/layout/vProcess5"/>
    <dgm:cxn modelId="{01CA2982-40D4-4CB9-901D-8C695C2BA966}" type="presOf" srcId="{0FC87E0C-C4FD-490D-AD44-07BA06691F2B}" destId="{6BC6740B-52C2-46EC-9F79-8934F3ED5587}" srcOrd="0" destOrd="0" presId="urn:microsoft.com/office/officeart/2005/8/layout/vProcess5"/>
    <dgm:cxn modelId="{31FAC488-0D0B-4F34-A92E-EF386D1A22A7}" type="presOf" srcId="{107E7F82-9A13-4CDE-96D6-FA2E3F37BD12}" destId="{9E6E96F5-AAE6-44B3-8C0F-2B7376CADCF4}" srcOrd="0" destOrd="0" presId="urn:microsoft.com/office/officeart/2005/8/layout/vProcess5"/>
    <dgm:cxn modelId="{A1098DA7-6C3C-4A4F-95CC-33A26108D6E5}" type="presOf" srcId="{0FC87E0C-C4FD-490D-AD44-07BA06691F2B}" destId="{7470A4F2-B5F8-416C-8C83-364072A56C8E}" srcOrd="1" destOrd="0" presId="urn:microsoft.com/office/officeart/2005/8/layout/vProcess5"/>
    <dgm:cxn modelId="{B88C74D9-6312-40CF-B76B-D443B17812F9}" srcId="{716BCFB5-BCF6-4669-B896-8A32B0F3209C}" destId="{0FC87E0C-C4FD-490D-AD44-07BA06691F2B}" srcOrd="2" destOrd="0" parTransId="{D2B44AAC-CF9A-4EDF-A895-842B178054DD}" sibTransId="{01B9BEAB-0C4E-4218-B706-8209C3C56346}"/>
    <dgm:cxn modelId="{31298AE2-217C-4AF4-ADC0-3E3FD4F54666}" srcId="{716BCFB5-BCF6-4669-B896-8A32B0F3209C}" destId="{EE95FEF9-0C88-4B50-859C-091E9D43A3E4}" srcOrd="1" destOrd="0" parTransId="{64DA76EC-66C7-4DF0-9383-AE261512C95A}" sibTransId="{D55012B5-3749-4631-919B-D631A6A90BCD}"/>
    <dgm:cxn modelId="{37DC61F8-E774-47DC-907C-5D000C667479}" type="presOf" srcId="{EE95FEF9-0C88-4B50-859C-091E9D43A3E4}" destId="{21B01507-D7D6-4571-AADB-84D081ED5FA8}" srcOrd="1" destOrd="0" presId="urn:microsoft.com/office/officeart/2005/8/layout/vProcess5"/>
    <dgm:cxn modelId="{2B2A5777-BE1B-47BE-842E-F0BD53C20926}" type="presParOf" srcId="{047C1E8E-816A-43C3-8B39-42E430494378}" destId="{ED4A46B9-5655-410C-8B6B-B5FBC470A6E5}" srcOrd="0" destOrd="0" presId="urn:microsoft.com/office/officeart/2005/8/layout/vProcess5"/>
    <dgm:cxn modelId="{B3AE66E3-5409-46FF-9E84-A9DC4664776F}" type="presParOf" srcId="{047C1E8E-816A-43C3-8B39-42E430494378}" destId="{512ACC8D-7EC8-48AB-A00D-6C3BC47E52D9}" srcOrd="1" destOrd="0" presId="urn:microsoft.com/office/officeart/2005/8/layout/vProcess5"/>
    <dgm:cxn modelId="{555EC45E-1FED-4775-B588-6A93B2F96B99}" type="presParOf" srcId="{047C1E8E-816A-43C3-8B39-42E430494378}" destId="{998A6931-30B8-4D02-AB2C-052E4430321B}" srcOrd="2" destOrd="0" presId="urn:microsoft.com/office/officeart/2005/8/layout/vProcess5"/>
    <dgm:cxn modelId="{CBC6EA97-CBD9-4265-9701-FDD0EB4AD0ED}" type="presParOf" srcId="{047C1E8E-816A-43C3-8B39-42E430494378}" destId="{6BC6740B-52C2-46EC-9F79-8934F3ED5587}" srcOrd="3" destOrd="0" presId="urn:microsoft.com/office/officeart/2005/8/layout/vProcess5"/>
    <dgm:cxn modelId="{6AFE3955-D9E0-4F8F-8466-B1C27E02491F}" type="presParOf" srcId="{047C1E8E-816A-43C3-8B39-42E430494378}" destId="{9E6E96F5-AAE6-44B3-8C0F-2B7376CADCF4}" srcOrd="4" destOrd="0" presId="urn:microsoft.com/office/officeart/2005/8/layout/vProcess5"/>
    <dgm:cxn modelId="{B97DA7D1-3864-473E-BB0E-80EE5AC76772}" type="presParOf" srcId="{047C1E8E-816A-43C3-8B39-42E430494378}" destId="{958A0DE0-D22E-4D6E-9699-5649581E9D3D}" srcOrd="5" destOrd="0" presId="urn:microsoft.com/office/officeart/2005/8/layout/vProcess5"/>
    <dgm:cxn modelId="{283B9083-47CA-4B95-BF3F-6D1FFAF8C61F}" type="presParOf" srcId="{047C1E8E-816A-43C3-8B39-42E430494378}" destId="{356C2B69-3D91-4873-8715-858610EDEA8D}" srcOrd="6" destOrd="0" presId="urn:microsoft.com/office/officeart/2005/8/layout/vProcess5"/>
    <dgm:cxn modelId="{C05AE3C4-9FAD-4D25-9508-75FC8B832226}" type="presParOf" srcId="{047C1E8E-816A-43C3-8B39-42E430494378}" destId="{21B01507-D7D6-4571-AADB-84D081ED5FA8}" srcOrd="7" destOrd="0" presId="urn:microsoft.com/office/officeart/2005/8/layout/vProcess5"/>
    <dgm:cxn modelId="{6A6386F5-DF78-4CB4-A8F0-1945F6D99776}" type="presParOf" srcId="{047C1E8E-816A-43C3-8B39-42E430494378}" destId="{7470A4F2-B5F8-416C-8C83-364072A56C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E32C03-32AF-4829-BEF0-D37A6B2E8B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63977AE3-70AC-43A0-9988-D27E329EB5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chemeClr val="tx1"/>
              </a:solidFill>
            </a:rPr>
            <a:t>Post-market surveillance of the drug to continually assess the safety of the drug</a:t>
          </a:r>
        </a:p>
      </dgm:t>
    </dgm:pt>
    <dgm:pt modelId="{0CBEE8AD-2DEA-474C-A887-AB088115BCA3}" type="parTrans" cxnId="{831F7A1F-013E-46C7-8A2A-9B7C6DC5EB9C}">
      <dgm:prSet/>
      <dgm:spPr/>
      <dgm:t>
        <a:bodyPr/>
        <a:lstStyle/>
        <a:p>
          <a:endParaRPr lang="en-US"/>
        </a:p>
      </dgm:t>
    </dgm:pt>
    <dgm:pt modelId="{7F341AE8-4847-4FE1-8728-739FA91BE65F}" type="sibTrans" cxnId="{831F7A1F-013E-46C7-8A2A-9B7C6DC5EB9C}">
      <dgm:prSet/>
      <dgm:spPr/>
      <dgm:t>
        <a:bodyPr/>
        <a:lstStyle/>
        <a:p>
          <a:endParaRPr lang="en-US"/>
        </a:p>
      </dgm:t>
    </dgm:pt>
    <dgm:pt modelId="{FA6BCD11-AC33-42CA-9C64-21518BD2E9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chemeClr val="tx1"/>
              </a:solidFill>
            </a:rPr>
            <a:t>May include incidence and severity of rare adverse reactions, cost-effectiveness analyses, comparative trials, and quality of life studies</a:t>
          </a:r>
        </a:p>
      </dgm:t>
    </dgm:pt>
    <dgm:pt modelId="{7F066B6E-EB1E-4304-B9E8-D6FE1B929058}" type="parTrans" cxnId="{0C1E9776-304B-4492-AC5B-767CCF458839}">
      <dgm:prSet/>
      <dgm:spPr/>
      <dgm:t>
        <a:bodyPr/>
        <a:lstStyle/>
        <a:p>
          <a:endParaRPr lang="en-US"/>
        </a:p>
      </dgm:t>
    </dgm:pt>
    <dgm:pt modelId="{53F3FEBF-05C5-4F6F-82C2-9E00CCE7B73C}" type="sibTrans" cxnId="{0C1E9776-304B-4492-AC5B-767CCF458839}">
      <dgm:prSet/>
      <dgm:spPr/>
      <dgm:t>
        <a:bodyPr/>
        <a:lstStyle/>
        <a:p>
          <a:endParaRPr lang="en-US"/>
        </a:p>
      </dgm:t>
    </dgm:pt>
    <dgm:pt modelId="{468D0E18-D6A0-4D2B-961D-14A3F83C9A0E}" type="pres">
      <dgm:prSet presAssocID="{9EE32C03-32AF-4829-BEF0-D37A6B2E8BD2}" presName="root" presStyleCnt="0">
        <dgm:presLayoutVars>
          <dgm:dir/>
          <dgm:resizeHandles val="exact"/>
        </dgm:presLayoutVars>
      </dgm:prSet>
      <dgm:spPr/>
    </dgm:pt>
    <dgm:pt modelId="{681A4541-7C5A-41BB-817E-2EECDE8C7FB6}" type="pres">
      <dgm:prSet presAssocID="{63977AE3-70AC-43A0-9988-D27E329EB58D}" presName="compNode" presStyleCnt="0"/>
      <dgm:spPr/>
    </dgm:pt>
    <dgm:pt modelId="{4FA738B6-5076-4A68-858F-E53E875F329E}" type="pres">
      <dgm:prSet presAssocID="{63977AE3-70AC-43A0-9988-D27E329EB58D}" presName="bgRect" presStyleLbl="bgShp" presStyleIdx="0" presStyleCnt="2"/>
      <dgm:spPr/>
    </dgm:pt>
    <dgm:pt modelId="{793EB2A0-E4D3-4092-B600-BA3212E50446}" type="pres">
      <dgm:prSet presAssocID="{63977AE3-70AC-43A0-9988-D27E329EB58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BF2F4DE-2FB7-4D0C-86D6-DDF279E5EC1B}" type="pres">
      <dgm:prSet presAssocID="{63977AE3-70AC-43A0-9988-D27E329EB58D}" presName="spaceRect" presStyleCnt="0"/>
      <dgm:spPr/>
    </dgm:pt>
    <dgm:pt modelId="{920BAE6E-88EB-417B-A309-9363810A8326}" type="pres">
      <dgm:prSet presAssocID="{63977AE3-70AC-43A0-9988-D27E329EB58D}" presName="parTx" presStyleLbl="revTx" presStyleIdx="0" presStyleCnt="2">
        <dgm:presLayoutVars>
          <dgm:chMax val="0"/>
          <dgm:chPref val="0"/>
        </dgm:presLayoutVars>
      </dgm:prSet>
      <dgm:spPr/>
    </dgm:pt>
    <dgm:pt modelId="{29C35E80-12AF-4DE4-9459-429EAA2C1C34}" type="pres">
      <dgm:prSet presAssocID="{7F341AE8-4847-4FE1-8728-739FA91BE65F}" presName="sibTrans" presStyleCnt="0"/>
      <dgm:spPr/>
    </dgm:pt>
    <dgm:pt modelId="{3867F537-7AA2-45C1-B353-08CB4FD8617B}" type="pres">
      <dgm:prSet presAssocID="{FA6BCD11-AC33-42CA-9C64-21518BD2E98A}" presName="compNode" presStyleCnt="0"/>
      <dgm:spPr/>
    </dgm:pt>
    <dgm:pt modelId="{BD302604-CA4E-4577-B37A-1664EC28D0E2}" type="pres">
      <dgm:prSet presAssocID="{FA6BCD11-AC33-42CA-9C64-21518BD2E98A}" presName="bgRect" presStyleLbl="bgShp" presStyleIdx="1" presStyleCnt="2" custScaleY="106154"/>
      <dgm:spPr/>
    </dgm:pt>
    <dgm:pt modelId="{A55DECDF-A370-4D2F-B18C-912E225B635D}" type="pres">
      <dgm:prSet presAssocID="{FA6BCD11-AC33-42CA-9C64-21518BD2E9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D38A47F-E5C1-441F-85F5-53434BE7ACBA}" type="pres">
      <dgm:prSet presAssocID="{FA6BCD11-AC33-42CA-9C64-21518BD2E98A}" presName="spaceRect" presStyleCnt="0"/>
      <dgm:spPr/>
    </dgm:pt>
    <dgm:pt modelId="{08337055-587C-4DBB-88DC-8C4E0B84E059}" type="pres">
      <dgm:prSet presAssocID="{FA6BCD11-AC33-42CA-9C64-21518BD2E9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31F7A1F-013E-46C7-8A2A-9B7C6DC5EB9C}" srcId="{9EE32C03-32AF-4829-BEF0-D37A6B2E8BD2}" destId="{63977AE3-70AC-43A0-9988-D27E329EB58D}" srcOrd="0" destOrd="0" parTransId="{0CBEE8AD-2DEA-474C-A887-AB088115BCA3}" sibTransId="{7F341AE8-4847-4FE1-8728-739FA91BE65F}"/>
    <dgm:cxn modelId="{164ACF20-E067-4361-9227-08E3192632FC}" type="presOf" srcId="{9EE32C03-32AF-4829-BEF0-D37A6B2E8BD2}" destId="{468D0E18-D6A0-4D2B-961D-14A3F83C9A0E}" srcOrd="0" destOrd="0" presId="urn:microsoft.com/office/officeart/2018/2/layout/IconVerticalSolidList"/>
    <dgm:cxn modelId="{D395FC68-F372-411C-8973-9A2FD612490E}" type="presOf" srcId="{63977AE3-70AC-43A0-9988-D27E329EB58D}" destId="{920BAE6E-88EB-417B-A309-9363810A8326}" srcOrd="0" destOrd="0" presId="urn:microsoft.com/office/officeart/2018/2/layout/IconVerticalSolidList"/>
    <dgm:cxn modelId="{0C1E9776-304B-4492-AC5B-767CCF458839}" srcId="{9EE32C03-32AF-4829-BEF0-D37A6B2E8BD2}" destId="{FA6BCD11-AC33-42CA-9C64-21518BD2E98A}" srcOrd="1" destOrd="0" parTransId="{7F066B6E-EB1E-4304-B9E8-D6FE1B929058}" sibTransId="{53F3FEBF-05C5-4F6F-82C2-9E00CCE7B73C}"/>
    <dgm:cxn modelId="{A3495EB6-D96A-4701-95DF-41AECCF4CDB8}" type="presOf" srcId="{FA6BCD11-AC33-42CA-9C64-21518BD2E98A}" destId="{08337055-587C-4DBB-88DC-8C4E0B84E059}" srcOrd="0" destOrd="0" presId="urn:microsoft.com/office/officeart/2018/2/layout/IconVerticalSolidList"/>
    <dgm:cxn modelId="{A0E28A1F-FD22-4C7C-B821-EC0F23E40F19}" type="presParOf" srcId="{468D0E18-D6A0-4D2B-961D-14A3F83C9A0E}" destId="{681A4541-7C5A-41BB-817E-2EECDE8C7FB6}" srcOrd="0" destOrd="0" presId="urn:microsoft.com/office/officeart/2018/2/layout/IconVerticalSolidList"/>
    <dgm:cxn modelId="{73EEF768-46D0-4722-931F-6317D1C382F6}" type="presParOf" srcId="{681A4541-7C5A-41BB-817E-2EECDE8C7FB6}" destId="{4FA738B6-5076-4A68-858F-E53E875F329E}" srcOrd="0" destOrd="0" presId="urn:microsoft.com/office/officeart/2018/2/layout/IconVerticalSolidList"/>
    <dgm:cxn modelId="{ADC0A0E0-BA03-4263-8F8C-C2BBD07E9868}" type="presParOf" srcId="{681A4541-7C5A-41BB-817E-2EECDE8C7FB6}" destId="{793EB2A0-E4D3-4092-B600-BA3212E50446}" srcOrd="1" destOrd="0" presId="urn:microsoft.com/office/officeart/2018/2/layout/IconVerticalSolidList"/>
    <dgm:cxn modelId="{7E9D1C34-A821-4559-A7E6-02EC7BE713C2}" type="presParOf" srcId="{681A4541-7C5A-41BB-817E-2EECDE8C7FB6}" destId="{7BF2F4DE-2FB7-4D0C-86D6-DDF279E5EC1B}" srcOrd="2" destOrd="0" presId="urn:microsoft.com/office/officeart/2018/2/layout/IconVerticalSolidList"/>
    <dgm:cxn modelId="{75C2FE18-1269-4387-AAE5-64C9982D23C1}" type="presParOf" srcId="{681A4541-7C5A-41BB-817E-2EECDE8C7FB6}" destId="{920BAE6E-88EB-417B-A309-9363810A8326}" srcOrd="3" destOrd="0" presId="urn:microsoft.com/office/officeart/2018/2/layout/IconVerticalSolidList"/>
    <dgm:cxn modelId="{AB4CE3DE-511E-406B-B270-80C1AE1D040B}" type="presParOf" srcId="{468D0E18-D6A0-4D2B-961D-14A3F83C9A0E}" destId="{29C35E80-12AF-4DE4-9459-429EAA2C1C34}" srcOrd="1" destOrd="0" presId="urn:microsoft.com/office/officeart/2018/2/layout/IconVerticalSolidList"/>
    <dgm:cxn modelId="{29C489E4-ABBC-45D0-AF2E-F6900DCF4E54}" type="presParOf" srcId="{468D0E18-D6A0-4D2B-961D-14A3F83C9A0E}" destId="{3867F537-7AA2-45C1-B353-08CB4FD8617B}" srcOrd="2" destOrd="0" presId="urn:microsoft.com/office/officeart/2018/2/layout/IconVerticalSolidList"/>
    <dgm:cxn modelId="{31B223E1-7CAA-4213-98D1-4AC56F3B53D6}" type="presParOf" srcId="{3867F537-7AA2-45C1-B353-08CB4FD8617B}" destId="{BD302604-CA4E-4577-B37A-1664EC28D0E2}" srcOrd="0" destOrd="0" presId="urn:microsoft.com/office/officeart/2018/2/layout/IconVerticalSolidList"/>
    <dgm:cxn modelId="{D790AE39-D3B0-41E4-9715-08C1297CFC25}" type="presParOf" srcId="{3867F537-7AA2-45C1-B353-08CB4FD8617B}" destId="{A55DECDF-A370-4D2F-B18C-912E225B635D}" srcOrd="1" destOrd="0" presId="urn:microsoft.com/office/officeart/2018/2/layout/IconVerticalSolidList"/>
    <dgm:cxn modelId="{A41BED4E-9FB9-4D5B-B214-5CF0390B3953}" type="presParOf" srcId="{3867F537-7AA2-45C1-B353-08CB4FD8617B}" destId="{DD38A47F-E5C1-441F-85F5-53434BE7ACBA}" srcOrd="2" destOrd="0" presId="urn:microsoft.com/office/officeart/2018/2/layout/IconVerticalSolidList"/>
    <dgm:cxn modelId="{4AABBFC4-6CAE-4C2B-95CB-5663ABD1CC16}" type="presParOf" srcId="{3867F537-7AA2-45C1-B353-08CB4FD8617B}" destId="{08337055-587C-4DBB-88DC-8C4E0B84E0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4093C-6210-41DB-B23D-DEB65AAD136E}">
      <dsp:nvSpPr>
        <dsp:cNvPr id="0" name=""/>
        <dsp:cNvSpPr/>
      </dsp:nvSpPr>
      <dsp:spPr>
        <a:xfrm>
          <a:off x="0" y="2787"/>
          <a:ext cx="7306740" cy="1269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9FEA4-AB1C-4CC6-B3A6-1C097DF44EEB}">
      <dsp:nvSpPr>
        <dsp:cNvPr id="0" name=""/>
        <dsp:cNvSpPr/>
      </dsp:nvSpPr>
      <dsp:spPr>
        <a:xfrm>
          <a:off x="384169" y="288533"/>
          <a:ext cx="699172" cy="6984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6C296-9298-4217-A1BE-26D677254E6B}">
      <dsp:nvSpPr>
        <dsp:cNvPr id="0" name=""/>
        <dsp:cNvSpPr/>
      </dsp:nvSpPr>
      <dsp:spPr>
        <a:xfrm>
          <a:off x="1467511" y="2787"/>
          <a:ext cx="5663995" cy="127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38" tIns="134538" rIns="134538" bIns="1345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Go over the processes involved in drug discovery and development</a:t>
          </a:r>
        </a:p>
      </dsp:txBody>
      <dsp:txXfrm>
        <a:off x="1467511" y="2787"/>
        <a:ext cx="5663995" cy="1271223"/>
      </dsp:txXfrm>
    </dsp:sp>
    <dsp:sp modelId="{23692B64-3C4C-4483-AEBD-01C4F369C983}">
      <dsp:nvSpPr>
        <dsp:cNvPr id="0" name=""/>
        <dsp:cNvSpPr/>
      </dsp:nvSpPr>
      <dsp:spPr>
        <a:xfrm>
          <a:off x="0" y="1534774"/>
          <a:ext cx="7306740" cy="1269981"/>
        </a:xfrm>
        <a:prstGeom prst="roundRect">
          <a:avLst>
            <a:gd name="adj" fmla="val 10000"/>
          </a:avLst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CE973-2780-4220-9D6E-07B8518FC3D8}">
      <dsp:nvSpPr>
        <dsp:cNvPr id="0" name=""/>
        <dsp:cNvSpPr/>
      </dsp:nvSpPr>
      <dsp:spPr>
        <a:xfrm>
          <a:off x="384169" y="1820520"/>
          <a:ext cx="699172" cy="6984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98E53-E690-4763-8958-5BECD45364C7}">
      <dsp:nvSpPr>
        <dsp:cNvPr id="0" name=""/>
        <dsp:cNvSpPr/>
      </dsp:nvSpPr>
      <dsp:spPr>
        <a:xfrm>
          <a:off x="1467511" y="1534774"/>
          <a:ext cx="5663995" cy="127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38" tIns="134538" rIns="134538" bIns="13453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Explain the role of the Food and Drug Administration (FDA)  in the drug development and review process in the United States</a:t>
          </a:r>
        </a:p>
      </dsp:txBody>
      <dsp:txXfrm>
        <a:off x="1467511" y="1534774"/>
        <a:ext cx="5663995" cy="1271223"/>
      </dsp:txXfrm>
    </dsp:sp>
    <dsp:sp modelId="{535A4012-CF8C-4791-BAB5-1B394501268C}">
      <dsp:nvSpPr>
        <dsp:cNvPr id="0" name=""/>
        <dsp:cNvSpPr/>
      </dsp:nvSpPr>
      <dsp:spPr>
        <a:xfrm>
          <a:off x="0" y="3066761"/>
          <a:ext cx="7306740" cy="1269981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08560-6E91-4776-BDA0-036928D74C92}">
      <dsp:nvSpPr>
        <dsp:cNvPr id="0" name=""/>
        <dsp:cNvSpPr/>
      </dsp:nvSpPr>
      <dsp:spPr>
        <a:xfrm>
          <a:off x="384169" y="3352507"/>
          <a:ext cx="699172" cy="6984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1F1F1-B52C-41E7-A36F-8B1F68DBAA2C}">
      <dsp:nvSpPr>
        <dsp:cNvPr id="0" name=""/>
        <dsp:cNvSpPr/>
      </dsp:nvSpPr>
      <dsp:spPr>
        <a:xfrm>
          <a:off x="1467511" y="3066761"/>
          <a:ext cx="5663995" cy="1271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38" tIns="134538" rIns="134538" bIns="13453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1"/>
              </a:solidFill>
            </a:rPr>
            <a:t>Describe the phases involved in FDA drug approval</a:t>
          </a:r>
        </a:p>
      </dsp:txBody>
      <dsp:txXfrm>
        <a:off x="1467511" y="3066761"/>
        <a:ext cx="5663995" cy="12712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DC1F-828B-4C93-B68E-908B2562AA02}">
      <dsp:nvSpPr>
        <dsp:cNvPr id="0" name=""/>
        <dsp:cNvSpPr/>
      </dsp:nvSpPr>
      <dsp:spPr>
        <a:xfrm>
          <a:off x="0" y="6306"/>
          <a:ext cx="4678020" cy="7620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E5C67-B59B-42B0-862A-E862FE839B32}">
      <dsp:nvSpPr>
        <dsp:cNvPr id="0" name=""/>
        <dsp:cNvSpPr/>
      </dsp:nvSpPr>
      <dsp:spPr>
        <a:xfrm>
          <a:off x="230521" y="177768"/>
          <a:ext cx="419539" cy="4191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76F15-44EC-43F4-B87B-2314965FB226}">
      <dsp:nvSpPr>
        <dsp:cNvPr id="0" name=""/>
        <dsp:cNvSpPr/>
      </dsp:nvSpPr>
      <dsp:spPr>
        <a:xfrm>
          <a:off x="880581" y="6306"/>
          <a:ext cx="3439092" cy="7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0" tIns="80730" rIns="80730" bIns="8073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Fast track designation</a:t>
          </a:r>
        </a:p>
      </dsp:txBody>
      <dsp:txXfrm>
        <a:off x="880581" y="6306"/>
        <a:ext cx="3439092" cy="762798"/>
      </dsp:txXfrm>
    </dsp:sp>
    <dsp:sp modelId="{B90A6E61-EC63-49A5-AE5E-F837884C2DCF}">
      <dsp:nvSpPr>
        <dsp:cNvPr id="0" name=""/>
        <dsp:cNvSpPr/>
      </dsp:nvSpPr>
      <dsp:spPr>
        <a:xfrm>
          <a:off x="0" y="954026"/>
          <a:ext cx="4678020" cy="7620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CEE3A-FEE3-41E8-BB75-48EFFFDC0F4A}">
      <dsp:nvSpPr>
        <dsp:cNvPr id="0" name=""/>
        <dsp:cNvSpPr/>
      </dsp:nvSpPr>
      <dsp:spPr>
        <a:xfrm>
          <a:off x="230521" y="1125488"/>
          <a:ext cx="419539" cy="4191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AED89-3145-4FE1-A983-8B9327D86A52}">
      <dsp:nvSpPr>
        <dsp:cNvPr id="0" name=""/>
        <dsp:cNvSpPr/>
      </dsp:nvSpPr>
      <dsp:spPr>
        <a:xfrm>
          <a:off x="880581" y="954026"/>
          <a:ext cx="3439092" cy="7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0" tIns="80730" rIns="80730" bIns="8073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Breakthrough therapy designation</a:t>
          </a:r>
        </a:p>
      </dsp:txBody>
      <dsp:txXfrm>
        <a:off x="880581" y="954026"/>
        <a:ext cx="3439092" cy="762798"/>
      </dsp:txXfrm>
    </dsp:sp>
    <dsp:sp modelId="{8E2558C4-ABF8-4D77-9BDA-A7F98B42A8E4}">
      <dsp:nvSpPr>
        <dsp:cNvPr id="0" name=""/>
        <dsp:cNvSpPr/>
      </dsp:nvSpPr>
      <dsp:spPr>
        <a:xfrm>
          <a:off x="0" y="1901746"/>
          <a:ext cx="4678020" cy="7620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BAA5F-949C-4618-818D-0E85767695C5}">
      <dsp:nvSpPr>
        <dsp:cNvPr id="0" name=""/>
        <dsp:cNvSpPr/>
      </dsp:nvSpPr>
      <dsp:spPr>
        <a:xfrm>
          <a:off x="230521" y="2073208"/>
          <a:ext cx="419539" cy="4191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19843-8B1A-4BA9-B834-CF7CB0C7B0FC}">
      <dsp:nvSpPr>
        <dsp:cNvPr id="0" name=""/>
        <dsp:cNvSpPr/>
      </dsp:nvSpPr>
      <dsp:spPr>
        <a:xfrm>
          <a:off x="880581" y="1901746"/>
          <a:ext cx="3439092" cy="7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0" tIns="80730" rIns="80730" bIns="8073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Accelerated approval</a:t>
          </a:r>
        </a:p>
      </dsp:txBody>
      <dsp:txXfrm>
        <a:off x="880581" y="1901746"/>
        <a:ext cx="3439092" cy="762798"/>
      </dsp:txXfrm>
    </dsp:sp>
    <dsp:sp modelId="{F85046EA-F615-4F56-8AC5-4F0EB036BA7C}">
      <dsp:nvSpPr>
        <dsp:cNvPr id="0" name=""/>
        <dsp:cNvSpPr/>
      </dsp:nvSpPr>
      <dsp:spPr>
        <a:xfrm>
          <a:off x="0" y="2849465"/>
          <a:ext cx="4678020" cy="7620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A3725-3932-419E-B183-73684391CE89}">
      <dsp:nvSpPr>
        <dsp:cNvPr id="0" name=""/>
        <dsp:cNvSpPr/>
      </dsp:nvSpPr>
      <dsp:spPr>
        <a:xfrm>
          <a:off x="230521" y="3020927"/>
          <a:ext cx="419539" cy="4191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865B0-8D7B-4A09-9578-7FC5F253C514}">
      <dsp:nvSpPr>
        <dsp:cNvPr id="0" name=""/>
        <dsp:cNvSpPr/>
      </dsp:nvSpPr>
      <dsp:spPr>
        <a:xfrm>
          <a:off x="880581" y="2849465"/>
          <a:ext cx="3439092" cy="7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0" tIns="80730" rIns="80730" bIns="8073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Priority review designation</a:t>
          </a:r>
        </a:p>
      </dsp:txBody>
      <dsp:txXfrm>
        <a:off x="880581" y="2849465"/>
        <a:ext cx="3439092" cy="762798"/>
      </dsp:txXfrm>
    </dsp:sp>
    <dsp:sp modelId="{F235446B-BA91-4464-83B9-538354513A1E}">
      <dsp:nvSpPr>
        <dsp:cNvPr id="0" name=""/>
        <dsp:cNvSpPr/>
      </dsp:nvSpPr>
      <dsp:spPr>
        <a:xfrm>
          <a:off x="0" y="3797185"/>
          <a:ext cx="4678020" cy="7620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06948-CA6B-48F9-98F6-951796A5DE23}">
      <dsp:nvSpPr>
        <dsp:cNvPr id="0" name=""/>
        <dsp:cNvSpPr/>
      </dsp:nvSpPr>
      <dsp:spPr>
        <a:xfrm>
          <a:off x="230521" y="3968647"/>
          <a:ext cx="419539" cy="4191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5CDC-C97F-4479-A224-2C53F7864C46}">
      <dsp:nvSpPr>
        <dsp:cNvPr id="0" name=""/>
        <dsp:cNvSpPr/>
      </dsp:nvSpPr>
      <dsp:spPr>
        <a:xfrm>
          <a:off x="604680" y="3797185"/>
          <a:ext cx="3990895" cy="76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30" tIns="80730" rIns="80730" bIns="8073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These programs allow faster and more frequent communication and guidance from FDA as the studies are being conducted, so the process brings efficiency in time and resources</a:t>
          </a:r>
        </a:p>
      </dsp:txBody>
      <dsp:txXfrm>
        <a:off x="604680" y="3797185"/>
        <a:ext cx="3990895" cy="7627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A1DBF-8088-49E2-AAD1-A79B106B0077}">
      <dsp:nvSpPr>
        <dsp:cNvPr id="0" name=""/>
        <dsp:cNvSpPr/>
      </dsp:nvSpPr>
      <dsp:spPr>
        <a:xfrm>
          <a:off x="0" y="289217"/>
          <a:ext cx="467802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Serious Condition</a:t>
          </a:r>
        </a:p>
      </dsp:txBody>
      <dsp:txXfrm>
        <a:off x="26930" y="316147"/>
        <a:ext cx="4624160" cy="497795"/>
      </dsp:txXfrm>
    </dsp:sp>
    <dsp:sp modelId="{61CFC9DE-5F21-423B-8588-9101899D2737}">
      <dsp:nvSpPr>
        <dsp:cNvPr id="0" name=""/>
        <dsp:cNvSpPr/>
      </dsp:nvSpPr>
      <dsp:spPr>
        <a:xfrm>
          <a:off x="0" y="840872"/>
          <a:ext cx="467802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AIDS, Alzheimer’s, heart failure and cancer</a:t>
          </a:r>
        </a:p>
      </dsp:txBody>
      <dsp:txXfrm>
        <a:off x="0" y="840872"/>
        <a:ext cx="4678020" cy="380880"/>
      </dsp:txXfrm>
    </dsp:sp>
    <dsp:sp modelId="{E69A046D-CED8-4E02-9C0C-375873E61F31}">
      <dsp:nvSpPr>
        <dsp:cNvPr id="0" name=""/>
        <dsp:cNvSpPr/>
      </dsp:nvSpPr>
      <dsp:spPr>
        <a:xfrm>
          <a:off x="0" y="1221752"/>
          <a:ext cx="4678020" cy="551655"/>
        </a:xfrm>
        <a:prstGeom prst="roundRect">
          <a:avLst/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Available Therapy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30" y="1248682"/>
        <a:ext cx="4624160" cy="497795"/>
      </dsp:txXfrm>
    </dsp:sp>
    <dsp:sp modelId="{41A02F23-C434-46EC-B104-398A933EDDC7}">
      <dsp:nvSpPr>
        <dsp:cNvPr id="0" name=""/>
        <dsp:cNvSpPr/>
      </dsp:nvSpPr>
      <dsp:spPr>
        <a:xfrm>
          <a:off x="0" y="1773407"/>
          <a:ext cx="4678020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preliminary clinical evidence indicates that the drug may demonstrate substantial improvement over available therapy on a clinically significant endpoint(s)</a:t>
          </a:r>
        </a:p>
      </dsp:txBody>
      <dsp:txXfrm>
        <a:off x="0" y="1773407"/>
        <a:ext cx="4678020" cy="1071225"/>
      </dsp:txXfrm>
    </dsp:sp>
    <dsp:sp modelId="{A7A657E9-EB87-4EF2-9478-410D23745C57}">
      <dsp:nvSpPr>
        <dsp:cNvPr id="0" name=""/>
        <dsp:cNvSpPr/>
      </dsp:nvSpPr>
      <dsp:spPr>
        <a:xfrm>
          <a:off x="0" y="2844633"/>
          <a:ext cx="4678020" cy="551655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Unmet Medical Need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30" y="2871563"/>
        <a:ext cx="4624160" cy="497795"/>
      </dsp:txXfrm>
    </dsp:sp>
    <dsp:sp modelId="{BAAD6ABA-021D-4531-99BB-A79AAB327E48}">
      <dsp:nvSpPr>
        <dsp:cNvPr id="0" name=""/>
        <dsp:cNvSpPr/>
      </dsp:nvSpPr>
      <dsp:spPr>
        <a:xfrm>
          <a:off x="0" y="3396288"/>
          <a:ext cx="467802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providing a therapy where none exists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providing a therapy which may be potentially better than available therapy</a:t>
          </a:r>
        </a:p>
      </dsp:txBody>
      <dsp:txXfrm>
        <a:off x="0" y="3396288"/>
        <a:ext cx="4678020" cy="8807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6B328-D9B4-4B33-A851-E3923D4B2776}">
      <dsp:nvSpPr>
        <dsp:cNvPr id="0" name=""/>
        <dsp:cNvSpPr/>
      </dsp:nvSpPr>
      <dsp:spPr>
        <a:xfrm>
          <a:off x="0" y="2306"/>
          <a:ext cx="4678020" cy="7489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2020 </a:t>
          </a:r>
          <a:r>
            <a:rPr lang="en-US" sz="2000" kern="1200" dirty="0" err="1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Remdesivir</a:t>
          </a: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Emergency Use Authorization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562" y="38868"/>
        <a:ext cx="4604896" cy="675858"/>
      </dsp:txXfrm>
    </dsp:sp>
    <dsp:sp modelId="{3F01B0C9-34F8-4D14-948C-3CACACFBE915}">
      <dsp:nvSpPr>
        <dsp:cNvPr id="0" name=""/>
        <dsp:cNvSpPr/>
      </dsp:nvSpPr>
      <dsp:spPr>
        <a:xfrm>
          <a:off x="0" y="764845"/>
          <a:ext cx="4678020" cy="748982"/>
        </a:xfrm>
        <a:prstGeom prst="roundRect">
          <a:avLst/>
        </a:prstGeom>
        <a:solidFill>
          <a:schemeClr val="accent2">
            <a:hueOff val="-718792"/>
            <a:satOff val="4944"/>
            <a:lumOff val="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Zika Virus Emergency Use Authorization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562" y="801407"/>
        <a:ext cx="4604896" cy="675858"/>
      </dsp:txXfrm>
    </dsp:sp>
    <dsp:sp modelId="{DE03E2A1-A4EA-45C2-B488-F0FAF2D96B87}">
      <dsp:nvSpPr>
        <dsp:cNvPr id="0" name=""/>
        <dsp:cNvSpPr/>
      </dsp:nvSpPr>
      <dsp:spPr>
        <a:xfrm>
          <a:off x="0" y="1527384"/>
          <a:ext cx="4678020" cy="748982"/>
        </a:xfrm>
        <a:prstGeom prst="roundRect">
          <a:avLst/>
        </a:prstGeom>
        <a:solidFill>
          <a:schemeClr val="accent2">
            <a:hueOff val="-1437584"/>
            <a:satOff val="9889"/>
            <a:lumOff val="10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2015 Enterovirus D68 (EV-D68) Emergency Use Authorization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562" y="1563946"/>
        <a:ext cx="4604896" cy="675858"/>
      </dsp:txXfrm>
    </dsp:sp>
    <dsp:sp modelId="{BBC16D19-0DC0-4198-B5DA-CE31EA87EDE9}">
      <dsp:nvSpPr>
        <dsp:cNvPr id="0" name=""/>
        <dsp:cNvSpPr/>
      </dsp:nvSpPr>
      <dsp:spPr>
        <a:xfrm>
          <a:off x="0" y="2289923"/>
          <a:ext cx="4678020" cy="748982"/>
        </a:xfrm>
        <a:prstGeom prst="roundRect">
          <a:avLst/>
        </a:prstGeom>
        <a:solidFill>
          <a:schemeClr val="accent2">
            <a:hueOff val="-2156377"/>
            <a:satOff val="14833"/>
            <a:lumOff val="16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2014 Ebola Virus Emergency Use Authorization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562" y="2326485"/>
        <a:ext cx="4604896" cy="675858"/>
      </dsp:txXfrm>
    </dsp:sp>
    <dsp:sp modelId="{A687648C-73F8-4840-97D2-C8727EC44FF9}">
      <dsp:nvSpPr>
        <dsp:cNvPr id="0" name=""/>
        <dsp:cNvSpPr/>
      </dsp:nvSpPr>
      <dsp:spPr>
        <a:xfrm>
          <a:off x="0" y="3052462"/>
          <a:ext cx="4678020" cy="748982"/>
        </a:xfrm>
        <a:prstGeom prst="roundRect">
          <a:avLst/>
        </a:prstGeom>
        <a:solidFill>
          <a:schemeClr val="accent2">
            <a:hueOff val="-2875169"/>
            <a:satOff val="19778"/>
            <a:lumOff val="21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2013 Coronavirus Emergency Use Authorization (Potential Emergency</a:t>
          </a:r>
          <a:r>
            <a:rPr lang="en-US" sz="5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en-US" sz="500" kern="1200" dirty="0"/>
        </a:p>
      </dsp:txBody>
      <dsp:txXfrm>
        <a:off x="36562" y="3089024"/>
        <a:ext cx="4604896" cy="675858"/>
      </dsp:txXfrm>
    </dsp:sp>
    <dsp:sp modelId="{5BA5E387-B338-4960-A18C-B7E5AED45B0F}">
      <dsp:nvSpPr>
        <dsp:cNvPr id="0" name=""/>
        <dsp:cNvSpPr/>
      </dsp:nvSpPr>
      <dsp:spPr>
        <a:xfrm>
          <a:off x="0" y="3815001"/>
          <a:ext cx="4678020" cy="748982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2013 H7N9 Influenza Emergency Use Authorization (Potential Emergency</a:t>
          </a:r>
          <a:r>
            <a:rPr lang="en-US" sz="500" kern="120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)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36562" y="3851563"/>
        <a:ext cx="4604896" cy="675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14A4A-F0F7-4C28-B9A3-C89FD35B2BEF}">
      <dsp:nvSpPr>
        <dsp:cNvPr id="0" name=""/>
        <dsp:cNvSpPr/>
      </dsp:nvSpPr>
      <dsp:spPr>
        <a:xfrm>
          <a:off x="0" y="4374"/>
          <a:ext cx="7306740" cy="9583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0C17-8E8A-4D82-B4B0-C72E9EA41FCC}">
      <dsp:nvSpPr>
        <dsp:cNvPr id="0" name=""/>
        <dsp:cNvSpPr/>
      </dsp:nvSpPr>
      <dsp:spPr>
        <a:xfrm>
          <a:off x="289891" y="219996"/>
          <a:ext cx="527591" cy="527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4B479-82EF-4FC5-B781-A0D0D778154C}">
      <dsp:nvSpPr>
        <dsp:cNvPr id="0" name=""/>
        <dsp:cNvSpPr/>
      </dsp:nvSpPr>
      <dsp:spPr>
        <a:xfrm>
          <a:off x="1107374" y="4374"/>
          <a:ext cx="6165824" cy="101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61" tIns="107761" rIns="107761" bIns="10776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Development of new drugs is a complex and costly process</a:t>
          </a:r>
        </a:p>
      </dsp:txBody>
      <dsp:txXfrm>
        <a:off x="1107374" y="4374"/>
        <a:ext cx="6165824" cy="1018214"/>
      </dsp:txXfrm>
    </dsp:sp>
    <dsp:sp modelId="{1C7CD7F5-AA0E-456A-8F63-5CD420A3F337}">
      <dsp:nvSpPr>
        <dsp:cNvPr id="0" name=""/>
        <dsp:cNvSpPr/>
      </dsp:nvSpPr>
      <dsp:spPr>
        <a:xfrm>
          <a:off x="0" y="1277143"/>
          <a:ext cx="7306740" cy="958319"/>
        </a:xfrm>
        <a:prstGeom prst="roundRect">
          <a:avLst>
            <a:gd name="adj" fmla="val 10000"/>
          </a:avLst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CAB66-9434-4410-961F-C31BCDE91AC1}">
      <dsp:nvSpPr>
        <dsp:cNvPr id="0" name=""/>
        <dsp:cNvSpPr/>
      </dsp:nvSpPr>
      <dsp:spPr>
        <a:xfrm>
          <a:off x="289891" y="1492765"/>
          <a:ext cx="527591" cy="527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9B13-8859-42B2-8DF9-86D449995565}">
      <dsp:nvSpPr>
        <dsp:cNvPr id="0" name=""/>
        <dsp:cNvSpPr/>
      </dsp:nvSpPr>
      <dsp:spPr>
        <a:xfrm>
          <a:off x="1107374" y="1277143"/>
          <a:ext cx="6165824" cy="101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61" tIns="107761" rIns="107761" bIns="10776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It takes an average of 12 years and about $350 million to get a new drug from the laboratory to the pharmacy shelf</a:t>
          </a:r>
        </a:p>
      </dsp:txBody>
      <dsp:txXfrm>
        <a:off x="1107374" y="1277143"/>
        <a:ext cx="6165824" cy="1018214"/>
      </dsp:txXfrm>
    </dsp:sp>
    <dsp:sp modelId="{E16F0011-7590-4575-A5EF-B897B1316D18}">
      <dsp:nvSpPr>
        <dsp:cNvPr id="0" name=""/>
        <dsp:cNvSpPr/>
      </dsp:nvSpPr>
      <dsp:spPr>
        <a:xfrm>
          <a:off x="0" y="2549911"/>
          <a:ext cx="7306740" cy="958319"/>
        </a:xfrm>
        <a:prstGeom prst="roundRect">
          <a:avLst>
            <a:gd name="adj" fmla="val 10000"/>
          </a:avLst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2283B-5D42-4B94-8BC9-D06D9C5EF73B}">
      <dsp:nvSpPr>
        <dsp:cNvPr id="0" name=""/>
        <dsp:cNvSpPr/>
      </dsp:nvSpPr>
      <dsp:spPr>
        <a:xfrm>
          <a:off x="289891" y="2765533"/>
          <a:ext cx="527591" cy="5270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95D6C-EDD7-4909-9E5E-5D4D566E26D5}">
      <dsp:nvSpPr>
        <dsp:cNvPr id="0" name=""/>
        <dsp:cNvSpPr/>
      </dsp:nvSpPr>
      <dsp:spPr>
        <a:xfrm>
          <a:off x="1107374" y="2549911"/>
          <a:ext cx="6165824" cy="101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61" tIns="107761" rIns="107761" bIns="10776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R&amp;D involves discovery (preclinical studies) and development (clinical studies)</a:t>
          </a:r>
        </a:p>
      </dsp:txBody>
      <dsp:txXfrm>
        <a:off x="1107374" y="2549911"/>
        <a:ext cx="6165824" cy="1018214"/>
      </dsp:txXfrm>
    </dsp:sp>
    <dsp:sp modelId="{E6D59B35-3917-49C9-9407-E597D905B2E5}">
      <dsp:nvSpPr>
        <dsp:cNvPr id="0" name=""/>
        <dsp:cNvSpPr/>
      </dsp:nvSpPr>
      <dsp:spPr>
        <a:xfrm>
          <a:off x="0" y="3822679"/>
          <a:ext cx="7306740" cy="958319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FD07E-93C4-4423-B3E9-F6A588AD5FF0}">
      <dsp:nvSpPr>
        <dsp:cNvPr id="0" name=""/>
        <dsp:cNvSpPr/>
      </dsp:nvSpPr>
      <dsp:spPr>
        <a:xfrm>
          <a:off x="289891" y="4038301"/>
          <a:ext cx="527591" cy="5270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F12F9-0DE7-4A93-BD77-630E7A2A7F20}">
      <dsp:nvSpPr>
        <dsp:cNvPr id="0" name=""/>
        <dsp:cNvSpPr/>
      </dsp:nvSpPr>
      <dsp:spPr>
        <a:xfrm>
          <a:off x="1107374" y="3822679"/>
          <a:ext cx="6165824" cy="1018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61" tIns="107761" rIns="107761" bIns="10776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Only one in 1000 compounds which begin laboratory testing will make it to human testing</a:t>
          </a:r>
        </a:p>
      </dsp:txBody>
      <dsp:txXfrm>
        <a:off x="1107374" y="3822679"/>
        <a:ext cx="6165824" cy="1018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F2D04-E1AE-4D50-A47B-5E3ED8DA106D}">
      <dsp:nvSpPr>
        <dsp:cNvPr id="0" name=""/>
        <dsp:cNvSpPr/>
      </dsp:nvSpPr>
      <dsp:spPr>
        <a:xfrm>
          <a:off x="0" y="292287"/>
          <a:ext cx="7306740" cy="1968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5D07E-34D5-4509-95E0-E60AED87DE71}">
      <dsp:nvSpPr>
        <dsp:cNvPr id="0" name=""/>
        <dsp:cNvSpPr/>
      </dsp:nvSpPr>
      <dsp:spPr>
        <a:xfrm>
          <a:off x="595402" y="735148"/>
          <a:ext cx="1082550" cy="10825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F4251-9E53-44F1-8DA7-4523E9472B4C}">
      <dsp:nvSpPr>
        <dsp:cNvPr id="0" name=""/>
        <dsp:cNvSpPr/>
      </dsp:nvSpPr>
      <dsp:spPr>
        <a:xfrm>
          <a:off x="2273355" y="292287"/>
          <a:ext cx="5032326" cy="196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09" tIns="208309" rIns="208309" bIns="20830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The Food and Drug Administration (FDA) is required to review and approve all new drugs  in the United States</a:t>
          </a:r>
        </a:p>
      </dsp:txBody>
      <dsp:txXfrm>
        <a:off x="2273355" y="292287"/>
        <a:ext cx="5032326" cy="1968273"/>
      </dsp:txXfrm>
    </dsp:sp>
    <dsp:sp modelId="{7B3EA47C-CF42-47E6-BEF0-6BE5A35EB81A}">
      <dsp:nvSpPr>
        <dsp:cNvPr id="0" name=""/>
        <dsp:cNvSpPr/>
      </dsp:nvSpPr>
      <dsp:spPr>
        <a:xfrm>
          <a:off x="0" y="2689164"/>
          <a:ext cx="7306740" cy="1968273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F068C-6F03-4840-BAB0-2555A896869B}">
      <dsp:nvSpPr>
        <dsp:cNvPr id="0" name=""/>
        <dsp:cNvSpPr/>
      </dsp:nvSpPr>
      <dsp:spPr>
        <a:xfrm>
          <a:off x="595402" y="3069612"/>
          <a:ext cx="1082550" cy="1082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B1D9D-4E83-41A3-BD53-FE483732BDB2}">
      <dsp:nvSpPr>
        <dsp:cNvPr id="0" name=""/>
        <dsp:cNvSpPr/>
      </dsp:nvSpPr>
      <dsp:spPr>
        <a:xfrm>
          <a:off x="2273355" y="2626750"/>
          <a:ext cx="5032326" cy="196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309" tIns="208309" rIns="208309" bIns="20830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The FDA reviews and evaluates new drugs based on the evidence presented from the clinical research studies performed by the drug sponsor-typically a pharmaceutical company</a:t>
          </a:r>
        </a:p>
      </dsp:txBody>
      <dsp:txXfrm>
        <a:off x="2273355" y="2626750"/>
        <a:ext cx="5032326" cy="1968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1AF9-D6DF-4230-BC59-A15CFA871A18}">
      <dsp:nvSpPr>
        <dsp:cNvPr id="0" name=""/>
        <dsp:cNvSpPr/>
      </dsp:nvSpPr>
      <dsp:spPr>
        <a:xfrm>
          <a:off x="0" y="4609"/>
          <a:ext cx="7306740" cy="15189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35B6B-1991-4E5B-8B33-64920A90E57F}">
      <dsp:nvSpPr>
        <dsp:cNvPr id="0" name=""/>
        <dsp:cNvSpPr/>
      </dsp:nvSpPr>
      <dsp:spPr>
        <a:xfrm>
          <a:off x="459491" y="346380"/>
          <a:ext cx="836255" cy="835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454A5-7605-46D3-9138-4882EBFFE723}">
      <dsp:nvSpPr>
        <dsp:cNvPr id="0" name=""/>
        <dsp:cNvSpPr/>
      </dsp:nvSpPr>
      <dsp:spPr>
        <a:xfrm>
          <a:off x="1755237" y="4609"/>
          <a:ext cx="5435668" cy="1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16" tIns="160916" rIns="160916" bIns="16091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Investigational New Drug (IND): Application for permission to administer a new drug to humans</a:t>
          </a:r>
        </a:p>
      </dsp:txBody>
      <dsp:txXfrm>
        <a:off x="1755237" y="4609"/>
        <a:ext cx="5435668" cy="1520464"/>
      </dsp:txXfrm>
    </dsp:sp>
    <dsp:sp modelId="{46095A9D-B047-47F6-92C1-4EF45D627078}">
      <dsp:nvSpPr>
        <dsp:cNvPr id="0" name=""/>
        <dsp:cNvSpPr/>
      </dsp:nvSpPr>
      <dsp:spPr>
        <a:xfrm>
          <a:off x="0" y="1872608"/>
          <a:ext cx="7306740" cy="1518979"/>
        </a:xfrm>
        <a:prstGeom prst="roundRect">
          <a:avLst>
            <a:gd name="adj" fmla="val 10000"/>
          </a:avLst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AB6DD-79C1-458A-ABB9-EDEFA89CA83A}">
      <dsp:nvSpPr>
        <dsp:cNvPr id="0" name=""/>
        <dsp:cNvSpPr/>
      </dsp:nvSpPr>
      <dsp:spPr>
        <a:xfrm>
          <a:off x="459491" y="2214379"/>
          <a:ext cx="836255" cy="835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B7516-2CF3-4139-83F6-BFD251087E6E}">
      <dsp:nvSpPr>
        <dsp:cNvPr id="0" name=""/>
        <dsp:cNvSpPr/>
      </dsp:nvSpPr>
      <dsp:spPr>
        <a:xfrm>
          <a:off x="1755237" y="1872608"/>
          <a:ext cx="5435668" cy="1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16" tIns="160916" rIns="160916" bIns="16091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Outlines the proposal to use the new drug for human testing in clinical trials</a:t>
          </a:r>
        </a:p>
      </dsp:txBody>
      <dsp:txXfrm>
        <a:off x="1755237" y="1872608"/>
        <a:ext cx="5435668" cy="1520464"/>
      </dsp:txXfrm>
    </dsp:sp>
    <dsp:sp modelId="{6C920BF3-1DEA-43C2-B40C-975057E794BC}">
      <dsp:nvSpPr>
        <dsp:cNvPr id="0" name=""/>
        <dsp:cNvSpPr/>
      </dsp:nvSpPr>
      <dsp:spPr>
        <a:xfrm>
          <a:off x="0" y="3740607"/>
          <a:ext cx="7306740" cy="1518979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BF6C7-0DEE-4E02-8D42-EBC75C7275F6}">
      <dsp:nvSpPr>
        <dsp:cNvPr id="0" name=""/>
        <dsp:cNvSpPr/>
      </dsp:nvSpPr>
      <dsp:spPr>
        <a:xfrm>
          <a:off x="459940" y="4082378"/>
          <a:ext cx="836255" cy="8354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505B8-B9B2-4640-A5F9-91DF61EDEDBA}">
      <dsp:nvSpPr>
        <dsp:cNvPr id="0" name=""/>
        <dsp:cNvSpPr/>
      </dsp:nvSpPr>
      <dsp:spPr>
        <a:xfrm>
          <a:off x="1756136" y="3740607"/>
          <a:ext cx="5435668" cy="1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916" tIns="160916" rIns="160916" bIns="16091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Studies in humans can only begin after IND is reviewed and approved by the FDA and an Institutional Review Board (IRB)</a:t>
          </a:r>
        </a:p>
      </dsp:txBody>
      <dsp:txXfrm>
        <a:off x="1756136" y="3740607"/>
        <a:ext cx="5435668" cy="1520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C371-E74C-43E7-9505-06A24B1155B3}">
      <dsp:nvSpPr>
        <dsp:cNvPr id="0" name=""/>
        <dsp:cNvSpPr/>
      </dsp:nvSpPr>
      <dsp:spPr>
        <a:xfrm>
          <a:off x="2159989" y="1263143"/>
          <a:ext cx="464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45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9841" y="1306386"/>
        <a:ext cx="24752" cy="4955"/>
      </dsp:txXfrm>
    </dsp:sp>
    <dsp:sp modelId="{F1C35BB6-11A7-4483-AFF6-AFCEB76D1123}">
      <dsp:nvSpPr>
        <dsp:cNvPr id="0" name=""/>
        <dsp:cNvSpPr/>
      </dsp:nvSpPr>
      <dsp:spPr>
        <a:xfrm>
          <a:off x="9363" y="422357"/>
          <a:ext cx="2152425" cy="17730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1" tIns="110710" rIns="105471" bIns="1107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Phase 1: Efficacy studies on healthy volunteers</a:t>
          </a:r>
        </a:p>
      </dsp:txBody>
      <dsp:txXfrm>
        <a:off x="9363" y="422357"/>
        <a:ext cx="2152425" cy="1773013"/>
      </dsp:txXfrm>
    </dsp:sp>
    <dsp:sp modelId="{4BFF139B-141E-40A6-8A4F-EE2853FE7E26}">
      <dsp:nvSpPr>
        <dsp:cNvPr id="0" name=""/>
        <dsp:cNvSpPr/>
      </dsp:nvSpPr>
      <dsp:spPr>
        <a:xfrm>
          <a:off x="4807472" y="1263143"/>
          <a:ext cx="464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457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27325" y="1306386"/>
        <a:ext cx="24752" cy="4955"/>
      </dsp:txXfrm>
    </dsp:sp>
    <dsp:sp modelId="{EF08FAB3-86F4-41B3-B298-ED7F6D3118D0}">
      <dsp:nvSpPr>
        <dsp:cNvPr id="0" name=""/>
        <dsp:cNvSpPr/>
      </dsp:nvSpPr>
      <dsp:spPr>
        <a:xfrm>
          <a:off x="2656847" y="411857"/>
          <a:ext cx="2152425" cy="17940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1" tIns="110710" rIns="105471" bIns="1107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Phase 2: Clinical studies on a limited scale</a:t>
          </a:r>
        </a:p>
      </dsp:txBody>
      <dsp:txXfrm>
        <a:off x="2656847" y="411857"/>
        <a:ext cx="2152425" cy="1794012"/>
      </dsp:txXfrm>
    </dsp:sp>
    <dsp:sp modelId="{105847D0-4018-45D6-92AB-19F78B488C6A}">
      <dsp:nvSpPr>
        <dsp:cNvPr id="0" name=""/>
        <dsp:cNvSpPr/>
      </dsp:nvSpPr>
      <dsp:spPr>
        <a:xfrm>
          <a:off x="1085576" y="2204069"/>
          <a:ext cx="5294967" cy="464457"/>
        </a:xfrm>
        <a:custGeom>
          <a:avLst/>
          <a:gdLst/>
          <a:ahLst/>
          <a:cxnLst/>
          <a:rect l="0" t="0" r="0" b="0"/>
          <a:pathLst>
            <a:path>
              <a:moveTo>
                <a:pt x="5294967" y="0"/>
              </a:moveTo>
              <a:lnTo>
                <a:pt x="5294967" y="249328"/>
              </a:lnTo>
              <a:lnTo>
                <a:pt x="0" y="249328"/>
              </a:lnTo>
              <a:lnTo>
                <a:pt x="0" y="464457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0108" y="2433821"/>
        <a:ext cx="265902" cy="4955"/>
      </dsp:txXfrm>
    </dsp:sp>
    <dsp:sp modelId="{C82487D0-0D4E-4790-9A87-0182FAE49724}">
      <dsp:nvSpPr>
        <dsp:cNvPr id="0" name=""/>
        <dsp:cNvSpPr/>
      </dsp:nvSpPr>
      <dsp:spPr>
        <a:xfrm>
          <a:off x="5304330" y="411857"/>
          <a:ext cx="2152425" cy="17940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1" tIns="110710" rIns="105471" bIns="1107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Phase 3: Comparative studies on large number of patients</a:t>
          </a:r>
        </a:p>
      </dsp:txBody>
      <dsp:txXfrm>
        <a:off x="5304330" y="411857"/>
        <a:ext cx="2152425" cy="1794012"/>
      </dsp:txXfrm>
    </dsp:sp>
    <dsp:sp modelId="{8896EC2E-67DC-49AD-832A-5339989893EE}">
      <dsp:nvSpPr>
        <dsp:cNvPr id="0" name=""/>
        <dsp:cNvSpPr/>
      </dsp:nvSpPr>
      <dsp:spPr>
        <a:xfrm>
          <a:off x="2159989" y="3510939"/>
          <a:ext cx="464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4457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9841" y="3554181"/>
        <a:ext cx="24752" cy="4955"/>
      </dsp:txXfrm>
    </dsp:sp>
    <dsp:sp modelId="{54997D5D-A542-46CC-8FFC-98B486176390}">
      <dsp:nvSpPr>
        <dsp:cNvPr id="0" name=""/>
        <dsp:cNvSpPr/>
      </dsp:nvSpPr>
      <dsp:spPr>
        <a:xfrm>
          <a:off x="9363" y="2700927"/>
          <a:ext cx="2152425" cy="17114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1" tIns="110710" rIns="105471" bIns="1107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Drug Application (NDA): Regulatory review</a:t>
          </a:r>
        </a:p>
      </dsp:txBody>
      <dsp:txXfrm>
        <a:off x="9363" y="2700927"/>
        <a:ext cx="2152425" cy="1711462"/>
      </dsp:txXfrm>
    </dsp:sp>
    <dsp:sp modelId="{84E9E07C-CDA9-46B8-8CF1-10F1AC84412E}">
      <dsp:nvSpPr>
        <dsp:cNvPr id="0" name=""/>
        <dsp:cNvSpPr/>
      </dsp:nvSpPr>
      <dsp:spPr>
        <a:xfrm>
          <a:off x="2656847" y="2711427"/>
          <a:ext cx="2736464" cy="16904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71" tIns="110710" rIns="105471" bIns="11071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Phase 4: Continued comparative studies. Registration and market introduction</a:t>
          </a:r>
        </a:p>
      </dsp:txBody>
      <dsp:txXfrm>
        <a:off x="2656847" y="2711427"/>
        <a:ext cx="2736464" cy="1690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A5586-C63B-431B-9AE9-58234157E554}">
      <dsp:nvSpPr>
        <dsp:cNvPr id="0" name=""/>
        <dsp:cNvSpPr/>
      </dsp:nvSpPr>
      <dsp:spPr>
        <a:xfrm>
          <a:off x="0" y="0"/>
          <a:ext cx="5845392" cy="11619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Pre-NDA period: FDA and drug sponsors meet</a:t>
          </a:r>
        </a:p>
      </dsp:txBody>
      <dsp:txXfrm>
        <a:off x="34031" y="34031"/>
        <a:ext cx="4493409" cy="1093856"/>
      </dsp:txXfrm>
    </dsp:sp>
    <dsp:sp modelId="{FD2E86B4-37D9-430F-B8E6-43A79FFAED68}">
      <dsp:nvSpPr>
        <dsp:cNvPr id="0" name=""/>
        <dsp:cNvSpPr/>
      </dsp:nvSpPr>
      <dsp:spPr>
        <a:xfrm>
          <a:off x="489551" y="1373176"/>
          <a:ext cx="5845392" cy="1161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Submission of NDA: Formal step asking the FDA to consider approving a drug for marketing</a:t>
          </a:r>
        </a:p>
      </dsp:txBody>
      <dsp:txXfrm>
        <a:off x="523582" y="1407207"/>
        <a:ext cx="4532531" cy="1093856"/>
      </dsp:txXfrm>
    </dsp:sp>
    <dsp:sp modelId="{1B3DFF3C-1D36-44BB-8E3C-57D3C3C75F3A}">
      <dsp:nvSpPr>
        <dsp:cNvPr id="0" name=""/>
        <dsp:cNvSpPr/>
      </dsp:nvSpPr>
      <dsp:spPr>
        <a:xfrm>
          <a:off x="971796" y="2746352"/>
          <a:ext cx="5845392" cy="11619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FDA has 60 days to decide whether it will file it for approval consideration</a:t>
          </a:r>
        </a:p>
      </dsp:txBody>
      <dsp:txXfrm>
        <a:off x="1005827" y="2780383"/>
        <a:ext cx="4539838" cy="1093856"/>
      </dsp:txXfrm>
    </dsp:sp>
    <dsp:sp modelId="{619E16D1-A643-4084-9F96-A168DBF00642}">
      <dsp:nvSpPr>
        <dsp:cNvPr id="0" name=""/>
        <dsp:cNvSpPr/>
      </dsp:nvSpPr>
      <dsp:spPr>
        <a:xfrm>
          <a:off x="1461347" y="4119529"/>
          <a:ext cx="5845392" cy="1161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If filed, a review team is assigned to evaluate the new drug</a:t>
          </a:r>
        </a:p>
      </dsp:txBody>
      <dsp:txXfrm>
        <a:off x="1495378" y="4153560"/>
        <a:ext cx="4532531" cy="1093856"/>
      </dsp:txXfrm>
    </dsp:sp>
    <dsp:sp modelId="{2FCC2744-C654-4723-A2ED-6BD1C5C20CF4}">
      <dsp:nvSpPr>
        <dsp:cNvPr id="0" name=""/>
        <dsp:cNvSpPr/>
      </dsp:nvSpPr>
      <dsp:spPr>
        <a:xfrm>
          <a:off x="5090144" y="889923"/>
          <a:ext cx="755247" cy="755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260075" y="889923"/>
        <a:ext cx="415385" cy="568323"/>
      </dsp:txXfrm>
    </dsp:sp>
    <dsp:sp modelId="{76A02850-F854-4231-BE04-F0B4EB7D1BC1}">
      <dsp:nvSpPr>
        <dsp:cNvPr id="0" name=""/>
        <dsp:cNvSpPr/>
      </dsp:nvSpPr>
      <dsp:spPr>
        <a:xfrm>
          <a:off x="5579696" y="2263100"/>
          <a:ext cx="755247" cy="755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749627" y="2263100"/>
        <a:ext cx="415385" cy="568323"/>
      </dsp:txXfrm>
    </dsp:sp>
    <dsp:sp modelId="{351BA7DF-7BC6-4410-B79D-EE900BAFF556}">
      <dsp:nvSpPr>
        <dsp:cNvPr id="0" name=""/>
        <dsp:cNvSpPr/>
      </dsp:nvSpPr>
      <dsp:spPr>
        <a:xfrm>
          <a:off x="6061941" y="3636276"/>
          <a:ext cx="755247" cy="755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231872" y="3636276"/>
        <a:ext cx="415385" cy="5683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52D56-C771-4F32-9658-DA9DF590E46D}">
      <dsp:nvSpPr>
        <dsp:cNvPr id="0" name=""/>
        <dsp:cNvSpPr/>
      </dsp:nvSpPr>
      <dsp:spPr>
        <a:xfrm>
          <a:off x="0" y="2183"/>
          <a:ext cx="7306740" cy="11068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707F5-FDCA-4F68-936B-BD707899C5B1}">
      <dsp:nvSpPr>
        <dsp:cNvPr id="0" name=""/>
        <dsp:cNvSpPr/>
      </dsp:nvSpPr>
      <dsp:spPr>
        <a:xfrm>
          <a:off x="334811" y="251217"/>
          <a:ext cx="608748" cy="608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95AEC-CC26-4756-BAE7-19B7E0C141BC}">
      <dsp:nvSpPr>
        <dsp:cNvPr id="0" name=""/>
        <dsp:cNvSpPr/>
      </dsp:nvSpPr>
      <dsp:spPr>
        <a:xfrm>
          <a:off x="1278372" y="2183"/>
          <a:ext cx="6028367" cy="110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38" tIns="117138" rIns="117138" bIns="1171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The review team evaluates the research on the safety of the drug and its effectiveness</a:t>
          </a:r>
        </a:p>
      </dsp:txBody>
      <dsp:txXfrm>
        <a:off x="1278372" y="2183"/>
        <a:ext cx="6028367" cy="1106815"/>
      </dsp:txXfrm>
    </dsp:sp>
    <dsp:sp modelId="{C4455123-B087-4D66-B769-61058CCFAB1F}">
      <dsp:nvSpPr>
        <dsp:cNvPr id="0" name=""/>
        <dsp:cNvSpPr/>
      </dsp:nvSpPr>
      <dsp:spPr>
        <a:xfrm>
          <a:off x="0" y="1385703"/>
          <a:ext cx="7306740" cy="1106815"/>
        </a:xfrm>
        <a:prstGeom prst="roundRect">
          <a:avLst>
            <a:gd name="adj" fmla="val 10000"/>
          </a:avLst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61CEC-CA18-43DF-A641-EC83CCDF5CC2}">
      <dsp:nvSpPr>
        <dsp:cNvPr id="0" name=""/>
        <dsp:cNvSpPr/>
      </dsp:nvSpPr>
      <dsp:spPr>
        <a:xfrm>
          <a:off x="334811" y="1634736"/>
          <a:ext cx="608748" cy="608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64869-6282-43ED-BA24-588867226CB6}">
      <dsp:nvSpPr>
        <dsp:cNvPr id="0" name=""/>
        <dsp:cNvSpPr/>
      </dsp:nvSpPr>
      <dsp:spPr>
        <a:xfrm>
          <a:off x="1278372" y="1385703"/>
          <a:ext cx="6028367" cy="110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38" tIns="117138" rIns="117138" bIns="1171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The FDA reviews the information to go on the drug label</a:t>
          </a:r>
        </a:p>
      </dsp:txBody>
      <dsp:txXfrm>
        <a:off x="1278372" y="1385703"/>
        <a:ext cx="6028367" cy="1106815"/>
      </dsp:txXfrm>
    </dsp:sp>
    <dsp:sp modelId="{4D192FFB-A588-4BF0-AA0D-87810B9A0D57}">
      <dsp:nvSpPr>
        <dsp:cNvPr id="0" name=""/>
        <dsp:cNvSpPr/>
      </dsp:nvSpPr>
      <dsp:spPr>
        <a:xfrm>
          <a:off x="0" y="2769222"/>
          <a:ext cx="7306740" cy="1106815"/>
        </a:xfrm>
        <a:prstGeom prst="roundRect">
          <a:avLst>
            <a:gd name="adj" fmla="val 10000"/>
          </a:avLst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C15ED-48F5-40FE-8A04-FCC9A5E90AC8}">
      <dsp:nvSpPr>
        <dsp:cNvPr id="0" name=""/>
        <dsp:cNvSpPr/>
      </dsp:nvSpPr>
      <dsp:spPr>
        <a:xfrm>
          <a:off x="334811" y="3018256"/>
          <a:ext cx="608748" cy="608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5216-E8A8-49DF-8B40-45DF91E02697}">
      <dsp:nvSpPr>
        <dsp:cNvPr id="0" name=""/>
        <dsp:cNvSpPr/>
      </dsp:nvSpPr>
      <dsp:spPr>
        <a:xfrm>
          <a:off x="1278372" y="2769222"/>
          <a:ext cx="6028367" cy="110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38" tIns="117138" rIns="117138" bIns="1171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It inspects the facilities where the drug will be manufactured</a:t>
          </a:r>
        </a:p>
      </dsp:txBody>
      <dsp:txXfrm>
        <a:off x="1278372" y="2769222"/>
        <a:ext cx="6028367" cy="1106815"/>
      </dsp:txXfrm>
    </dsp:sp>
    <dsp:sp modelId="{DF73CA53-FFA2-4626-8901-E38BF322BD30}">
      <dsp:nvSpPr>
        <dsp:cNvPr id="0" name=""/>
        <dsp:cNvSpPr/>
      </dsp:nvSpPr>
      <dsp:spPr>
        <a:xfrm>
          <a:off x="0" y="4152742"/>
          <a:ext cx="7306740" cy="1106815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FF6B8-E4AB-4D71-A4A6-E8C3A574AA6D}">
      <dsp:nvSpPr>
        <dsp:cNvPr id="0" name=""/>
        <dsp:cNvSpPr/>
      </dsp:nvSpPr>
      <dsp:spPr>
        <a:xfrm>
          <a:off x="334811" y="4401776"/>
          <a:ext cx="608748" cy="608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921D5-8724-4969-9DD6-525CB2AD0C18}">
      <dsp:nvSpPr>
        <dsp:cNvPr id="0" name=""/>
        <dsp:cNvSpPr/>
      </dsp:nvSpPr>
      <dsp:spPr>
        <a:xfrm>
          <a:off x="1278372" y="4152742"/>
          <a:ext cx="6028367" cy="110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38" tIns="117138" rIns="117138" bIns="1171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The application will be classified as “approvable” or “not approvable”</a:t>
          </a:r>
        </a:p>
      </dsp:txBody>
      <dsp:txXfrm>
        <a:off x="1278372" y="4152742"/>
        <a:ext cx="6028367" cy="1106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ACC8D-7EC8-48AB-A00D-6C3BC47E52D9}">
      <dsp:nvSpPr>
        <dsp:cNvPr id="0" name=""/>
        <dsp:cNvSpPr/>
      </dsp:nvSpPr>
      <dsp:spPr>
        <a:xfrm>
          <a:off x="0" y="0"/>
          <a:ext cx="6210729" cy="1612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If approvable, the FDA requests additional information from the sponsor</a:t>
          </a:r>
        </a:p>
      </dsp:txBody>
      <dsp:txXfrm>
        <a:off x="47238" y="47238"/>
        <a:ext cx="4470378" cy="1518336"/>
      </dsp:txXfrm>
    </dsp:sp>
    <dsp:sp modelId="{998A6931-30B8-4D02-AB2C-052E4430321B}">
      <dsp:nvSpPr>
        <dsp:cNvPr id="0" name=""/>
        <dsp:cNvSpPr/>
      </dsp:nvSpPr>
      <dsp:spPr>
        <a:xfrm>
          <a:off x="548005" y="1881614"/>
          <a:ext cx="6210729" cy="1612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The NDA is again reviewed</a:t>
          </a:r>
        </a:p>
      </dsp:txBody>
      <dsp:txXfrm>
        <a:off x="595243" y="1928852"/>
        <a:ext cx="4519919" cy="1518336"/>
      </dsp:txXfrm>
    </dsp:sp>
    <dsp:sp modelId="{6BC6740B-52C2-46EC-9F79-8934F3ED5587}">
      <dsp:nvSpPr>
        <dsp:cNvPr id="0" name=""/>
        <dsp:cNvSpPr/>
      </dsp:nvSpPr>
      <dsp:spPr>
        <a:xfrm>
          <a:off x="1096010" y="3763228"/>
          <a:ext cx="6210729" cy="1612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Following drug approval, sponsors of the drug will be required to continually assess the safety of the drug</a:t>
          </a:r>
        </a:p>
      </dsp:txBody>
      <dsp:txXfrm>
        <a:off x="1143248" y="3810466"/>
        <a:ext cx="4519919" cy="1518336"/>
      </dsp:txXfrm>
    </dsp:sp>
    <dsp:sp modelId="{9E6E96F5-AAE6-44B3-8C0F-2B7376CADCF4}">
      <dsp:nvSpPr>
        <dsp:cNvPr id="0" name=""/>
        <dsp:cNvSpPr/>
      </dsp:nvSpPr>
      <dsp:spPr>
        <a:xfrm>
          <a:off x="5162401" y="1223049"/>
          <a:ext cx="1048327" cy="1048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98275" y="1223049"/>
        <a:ext cx="576579" cy="788866"/>
      </dsp:txXfrm>
    </dsp:sp>
    <dsp:sp modelId="{958A0DE0-D22E-4D6E-9699-5649581E9D3D}">
      <dsp:nvSpPr>
        <dsp:cNvPr id="0" name=""/>
        <dsp:cNvSpPr/>
      </dsp:nvSpPr>
      <dsp:spPr>
        <a:xfrm>
          <a:off x="5710406" y="3093911"/>
          <a:ext cx="1048327" cy="10483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46280" y="3093911"/>
        <a:ext cx="576579" cy="7888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38B6-5076-4A68-858F-E53E875F329E}">
      <dsp:nvSpPr>
        <dsp:cNvPr id="0" name=""/>
        <dsp:cNvSpPr/>
      </dsp:nvSpPr>
      <dsp:spPr>
        <a:xfrm>
          <a:off x="0" y="545008"/>
          <a:ext cx="7306740" cy="18006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EB2A0-E4D3-4092-B600-BA3212E50446}">
      <dsp:nvSpPr>
        <dsp:cNvPr id="0" name=""/>
        <dsp:cNvSpPr/>
      </dsp:nvSpPr>
      <dsp:spPr>
        <a:xfrm>
          <a:off x="578220" y="919683"/>
          <a:ext cx="1051310" cy="1051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BAE6E-88EB-417B-A309-9363810A8326}">
      <dsp:nvSpPr>
        <dsp:cNvPr id="0" name=""/>
        <dsp:cNvSpPr/>
      </dsp:nvSpPr>
      <dsp:spPr>
        <a:xfrm>
          <a:off x="2207752" y="545008"/>
          <a:ext cx="5097959" cy="191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98" tIns="202298" rIns="202298" bIns="20229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Post-market surveillance of the drug to continually assess the safety of the drug</a:t>
          </a:r>
        </a:p>
      </dsp:txBody>
      <dsp:txXfrm>
        <a:off x="2207752" y="545008"/>
        <a:ext cx="5097959" cy="1911474"/>
      </dsp:txXfrm>
    </dsp:sp>
    <dsp:sp modelId="{BD302604-CA4E-4577-B37A-1664EC28D0E2}">
      <dsp:nvSpPr>
        <dsp:cNvPr id="0" name=""/>
        <dsp:cNvSpPr/>
      </dsp:nvSpPr>
      <dsp:spPr>
        <a:xfrm>
          <a:off x="0" y="2858897"/>
          <a:ext cx="7306740" cy="1911474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DECDF-A370-4D2F-B18C-912E225B635D}">
      <dsp:nvSpPr>
        <dsp:cNvPr id="0" name=""/>
        <dsp:cNvSpPr/>
      </dsp:nvSpPr>
      <dsp:spPr>
        <a:xfrm>
          <a:off x="578220" y="3288979"/>
          <a:ext cx="1051310" cy="1051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37055-587C-4DBB-88DC-8C4E0B84E059}">
      <dsp:nvSpPr>
        <dsp:cNvPr id="0" name=""/>
        <dsp:cNvSpPr/>
      </dsp:nvSpPr>
      <dsp:spPr>
        <a:xfrm>
          <a:off x="2207752" y="2914303"/>
          <a:ext cx="5097959" cy="191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298" tIns="202298" rIns="202298" bIns="20229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May include incidence and severity of rare adverse reactions, cost-effectiveness analyses, comparative trials, and quality of life studies</a:t>
          </a:r>
        </a:p>
      </dsp:txBody>
      <dsp:txXfrm>
        <a:off x="2207752" y="2914303"/>
        <a:ext cx="5097959" cy="1911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C01C74-2318-4027-922F-85C4FC6D78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E1FF0-8CF6-4976-9E59-366DF01988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87F283-5EFF-472E-BAC2-885697C4AE8B}" type="datetimeFigureOut">
              <a:rPr lang="en-US"/>
              <a:pPr>
                <a:defRPr/>
              </a:pPr>
              <a:t>6/7/20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48B6EC-28F2-458B-ACE9-0A87B3B8D3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4046FBB-118E-4494-894B-B7816AC9B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B3393-73A4-4779-8640-EF16069C01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DF3C5-6C21-423D-82AA-7B796FFB9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1D2354-2AC3-453C-83EF-98332B90D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3D31CF4-F579-487A-B8E5-28E70E5AF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77BA1C6-43D9-43A5-8D1F-6EEC3DCC0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22D9720-3B56-41B0-9375-F35AFA4D2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D44C9-D3A0-4DB7-BD45-3AC0B63A17B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D7A5B29-7605-45E0-8846-35E6681E3A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13CC6098-80E1-4355-8BBD-991B14C56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D2275BF-67E7-4420-80B5-A6EAB6B16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86955A-81C5-45E6-A0DC-CDBB50E4731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C5E34AE-6B9D-4613-BFE4-454F65BBEC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B80F4B0-091F-4265-90C6-905AFA4D44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D77E7E3-49BD-4B25-8A28-DDF99D686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AFF50F-0ABF-458B-8A43-678E959E20A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8786B04-60E7-4422-9E3C-E15C5430C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01EE07F1-4F72-402D-9858-0FB6F4394B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8B1A0F7-7F44-4D56-B007-1914BA95F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AA8D59-F676-4980-A2E5-F7B7A35B6B5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CFA9745-E47D-4411-BF42-96C42F09DC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8C1AE4B-8FCE-43A6-8A9D-A00D3F4B35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CBCAD40-4DDD-4082-97DD-5AFA828C2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880ED1-D268-419E-946C-1E65BD948CF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38C8C42-C564-41B5-BD89-C6B1353D3F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B563D552-ACEE-46A6-A75F-12A1FF8A4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8D6239B-BEAF-4335-A3EE-1E2FBC1F7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1FBE5D-C953-40C3-BD29-A3AD5710558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2B477241-6F7A-4C03-9331-4F28F8B719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40ADF1F-7EA0-4BA6-88C2-B0B402914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7EB84CD-B1F3-4B8E-9B2A-05900B373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E5DF8A-23D4-4D02-B655-96B25867638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13122E02-D27E-49E8-BEC1-1B25050CB1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C1348B3-8F34-4AA4-AA86-C8EBCBBE75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EE50B359-A066-4DED-ABC2-642133E19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E5714-EDBF-4F5E-A9AB-FE653700E4E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F941B77-49C3-404D-BE3A-8AAC10E45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D2976E9-C98C-4073-9D53-4613F32C0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EDB3361-01C2-43E3-97F2-7D665DA4C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BE28D-E7BF-4D8B-B2C4-ACB381F25C4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CD663A9-3B29-45FC-8FC5-AFDC2AFE84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7014258-4C9B-4A04-B116-21635D3FEA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FDFC30A-F128-4ABE-BCCD-E1DC8D649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E2781B-BB41-49B8-A81B-93AAA4E85A4C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9ED2BFF-C6D2-4FC2-A798-B26E165C2F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4FE41B7-0192-4245-91BE-120E5CE21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8F67B9D-313D-41FC-9030-0228B66EA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43A3D5-BF10-400D-8476-FAB8DCEC2EA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3497943-FCB6-4C7A-9931-DE6EF2DEB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09F6433-5A88-4F42-BE8A-1F9381D0EB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D013D81-2DB4-47F3-A735-5D73BE831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F6FB9D-2A7E-460A-ABFE-C5216FCF9A8E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C4F0FDF-7650-47F8-A99A-7FCA056B2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2FDFF96-4540-4062-94BA-F95C039755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07040FD-4725-48FC-922D-C26D1280B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69316F-202A-4FA0-B233-80E81F67E4B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2AF957DF-FC3C-4CB9-B6B3-D8E08ACF2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6E901B1-A406-4684-8891-8555BC71DC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6758C15-6417-44FA-8B02-7EC00340B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4EBEF-E40C-4F5F-BED9-E596516FB054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403D676-38E2-4135-AA54-B5A22475FB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3409592F-A68A-45DB-BEE7-7EE93FD1F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0829111-52F0-42C6-8948-E56C93458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3751BB-71B1-4D25-A624-6EA243CFF778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E3F1839-9478-4D2F-8BD6-8E2537B07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F926474-3508-48CF-92A7-130B0EF9F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657A079-BA8E-4AF8-9C77-7166424DE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89AA00-38AB-4F07-A06F-2BEA75B6A21F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3AEA19B3-BC6D-4E56-93BC-B9B0EF1523FC}" type="datetime1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8FD66B56-72CB-4542-BECA-E3FCF1DD93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9210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860A0-8817-4CEC-BA48-7C86AA0C2A4D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306D4-2798-49B9-B004-DF98967AF2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2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860A0-8817-4CEC-BA48-7C86AA0C2A4D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306D4-2798-49B9-B004-DF98967AF2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1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860A0-8817-4CEC-BA48-7C86AA0C2A4D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306D4-2798-49B9-B004-DF98967AF2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72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860A0-8817-4CEC-BA48-7C86AA0C2A4D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306D4-2798-49B9-B004-DF98967AF2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3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860A0-8817-4CEC-BA48-7C86AA0C2A4D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306D4-2798-49B9-B004-DF98967AF2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67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860A0-8817-4CEC-BA48-7C86AA0C2A4D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306D4-2798-49B9-B004-DF98967AF2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057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8BAFD-E755-440D-B036-45573EEEEDD3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0CB17-3AC0-41C7-A417-8EB2C8C6E1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93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4FE6C-13D4-462B-87F5-6069823743B2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4A7F4-B026-4396-85E1-B4C45D3F3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8A215FF9-9118-44C0-9900-906EA1FF866C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E22F665D-BD49-4EA3-BC21-E2DDD220B1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9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301A2-9537-4F11-903A-9D7FEDBB449A}" type="datetime1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1E5E4841-E943-404E-BF3C-B56058CBDC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84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50500-AEF9-41F9-ACB0-B3F0B35A81A5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CB20A-3EAD-4EC5-9FD3-3D7D100D58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87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7133A6-588D-4A12-9C34-AD5502592A31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2F41-177F-4FEB-9737-1EB03D7F32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8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228A1-F581-4132-B4B2-D53D600179C7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20A6C-A2DC-4CD6-ABF4-FCB14854A3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2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8726D-B17C-4317-974C-507A25CC3D89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C352C-2992-48B2-BA64-E8630C6F05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87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1F7E1-BC86-47B2-AFAA-DA8BC9602695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01CFF-988F-4645-A45C-7271392D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49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37EA3-0425-4360-A8B5-BFD4A1FCC0BE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81739-D085-45CD-88FB-74F6A86519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F7860A0-8817-4CEC-BA48-7C86AA0C2A4D}" type="datetimeFigureOut">
              <a:rPr lang="en-US" smtClean="0"/>
              <a:pPr>
                <a:defRPr/>
              </a:pPr>
              <a:t>6/7/20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45306D4-2798-49B9-B004-DF98967AF2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  <p:sldLayoutId id="2147484779" r:id="rId13"/>
    <p:sldLayoutId id="2147484780" r:id="rId14"/>
    <p:sldLayoutId id="2147484781" r:id="rId15"/>
    <p:sldLayoutId id="2147484782" r:id="rId16"/>
    <p:sldLayoutId id="2147484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cal-devices/emergency-situations-medical-devices/emergency-use-authorizations#covid19ppe" TargetMode="External"/><Relationship Id="rId2" Type="http://schemas.openxmlformats.org/officeDocument/2006/relationships/hyperlink" Target="https://www.fda.gov/medical-devices/emergency-situations-medical-devices/emergency-use-authorizations#coronavirus20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da.gov/medical-devices/emergency-situations-medical-devices/emergency-use-authorizations#covid19ventilators" TargetMode="External"/><Relationship Id="rId4" Type="http://schemas.openxmlformats.org/officeDocument/2006/relationships/hyperlink" Target="https://www.fda.gov/medical-devices/emergency-situations-medical-devices/emergency-use-authorizations#covid19iv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ForIndustry/DevelopingProductsforRareDiseasesConditions/HowtoapplyforOrphanProductDesignation/default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ForIndustry/DevelopingProductsforRareDiseasesConditions/DesignatingHumanitarianUseDevicesHUDS/default.htm" TargetMode="External"/><Relationship Id="rId2" Type="http://schemas.openxmlformats.org/officeDocument/2006/relationships/hyperlink" Target="https://www.fda.gov/ForIndustry/DevelopingProductsforRareDiseasesConditions/RarePediatricDiseasePriorityVoucherProgram/default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medical-devices/emergency-situations-medical-devices/emergency-use-authorizations" TargetMode="External"/><Relationship Id="rId3" Type="http://schemas.openxmlformats.org/officeDocument/2006/relationships/hyperlink" Target="http://www.fda.gov/Drugs/DevelopmentApprovalProcess/default.htm" TargetMode="External"/><Relationship Id="rId7" Type="http://schemas.openxmlformats.org/officeDocument/2006/relationships/hyperlink" Target="http://www.ja-online.com/industry/Drug_Development_and_Approval.p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da.gov/downloads/Drugs/Guidances/UCM358301.pdf" TargetMode="External"/><Relationship Id="rId5" Type="http://schemas.openxmlformats.org/officeDocument/2006/relationships/hyperlink" Target="https://www.fda.gov/ForIndustry/DevelopingProductsforRareDiseasesConditions/default.htm" TargetMode="External"/><Relationship Id="rId4" Type="http://schemas.openxmlformats.org/officeDocument/2006/relationships/hyperlink" Target="https://www.fda.gov/ForPatients/Approvals/Fast/defaul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4A0D-4937-41D6-A2D3-256C209A8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5882" y="4685165"/>
            <a:ext cx="5560217" cy="835217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/>
              <a:t>Drug Development and Review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B21B7-174E-4532-811F-B989ADA49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4" r="3405" b="-3"/>
          <a:stretch/>
        </p:blipFill>
        <p:spPr>
          <a:xfrm>
            <a:off x="2975882" y="608014"/>
            <a:ext cx="5615666" cy="37284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310A0CE3-6F3B-428C-916F-7138939E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888" y="298232"/>
            <a:ext cx="7514035" cy="7751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Phase 2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80435679-CBF3-4C40-88F7-E102D72C2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r="40140" b="-1"/>
          <a:stretch/>
        </p:blipFill>
        <p:spPr bwMode="auto">
          <a:xfrm>
            <a:off x="1134339" y="1998131"/>
            <a:ext cx="2040660" cy="379151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5E9BDA2-40AC-403A-819C-B6EFD123DE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5738" y="1998133"/>
            <a:ext cx="5163912" cy="3793067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altLang="en-US" sz="2200" b="1" dirty="0"/>
              <a:t>Typically involves 100-300 individuals who have the target disease</a:t>
            </a:r>
          </a:p>
          <a:p>
            <a:pPr fontAlgn="auto">
              <a:defRPr/>
            </a:pPr>
            <a:r>
              <a:rPr lang="en-US" altLang="en-US" sz="2200" b="1" dirty="0"/>
              <a:t>Emphasis is on effectiveness</a:t>
            </a:r>
          </a:p>
          <a:p>
            <a:pPr fontAlgn="auto">
              <a:defRPr/>
            </a:pPr>
            <a:r>
              <a:rPr lang="en-US" altLang="en-US" sz="2200" b="1" dirty="0"/>
              <a:t>Patients receiving the drug are compared to similar patients receiving a placebo or another drug</a:t>
            </a:r>
          </a:p>
          <a:p>
            <a:pPr fontAlgn="auto">
              <a:defRPr/>
            </a:pPr>
            <a:r>
              <a:rPr lang="en-US" altLang="en-US" sz="2200" b="1" dirty="0"/>
              <a:t>Lasts about 2 years</a:t>
            </a:r>
          </a:p>
          <a:p>
            <a:pPr fontAlgn="auto">
              <a:defRPr/>
            </a:pPr>
            <a:r>
              <a:rPr lang="en-US" altLang="en-US" sz="2200" b="1" dirty="0"/>
              <a:t>About 33% of drugs will pass this phase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6B1A0D03-2C2A-41A8-8E2D-BC139406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77" y="359981"/>
            <a:ext cx="7514035" cy="100636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Phase 3 </a:t>
            </a:r>
          </a:p>
        </p:txBody>
      </p:sp>
      <p:pic>
        <p:nvPicPr>
          <p:cNvPr id="3" name="Picture 2" descr="A person in a blue shirt&#10;&#10;Description automatically generated">
            <a:extLst>
              <a:ext uri="{FF2B5EF4-FFF2-40B4-BE49-F238E27FC236}">
                <a16:creationId xmlns:a16="http://schemas.microsoft.com/office/drawing/2014/main" id="{A532BD42-DDD8-49D1-B9B3-FEEA4BD57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92" r="47565" b="-1"/>
          <a:stretch/>
        </p:blipFill>
        <p:spPr>
          <a:xfrm>
            <a:off x="1134339" y="1998131"/>
            <a:ext cx="2040660" cy="37915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1FF1A3F-6981-4E74-9480-8B78E1C22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738" y="1776249"/>
            <a:ext cx="5163912" cy="4813738"/>
          </a:xfrm>
        </p:spPr>
        <p:txBody>
          <a:bodyPr rtlCol="0">
            <a:normAutofit/>
          </a:bodyPr>
          <a:lstStyle/>
          <a:p>
            <a:pPr marL="91440" indent="-914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/>
              <a:t>Typically involves 1000-3000 patients</a:t>
            </a:r>
          </a:p>
          <a:p>
            <a:pPr marL="91440" indent="-914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/>
              <a:t>Emphasis is on safety and effectiveness</a:t>
            </a:r>
          </a:p>
          <a:p>
            <a:pPr marL="91440" indent="-914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/>
              <a:t>Investigates through well-controlled studies different populations and different dosages as well as uses of new drug in combination with other drugs</a:t>
            </a:r>
          </a:p>
          <a:p>
            <a:pPr marL="91440" indent="-914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/>
              <a:t>Lasts about 3 years; 25-30% of drugs will pass this phase </a:t>
            </a:r>
          </a:p>
          <a:p>
            <a:pPr marL="91440" indent="-9144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200" dirty="0"/>
              <a:t>~7 products out 100,000 that started in the laboratory will make to this stage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2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2B0F0E7D-31DE-4BCF-8891-09EFEA82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283780"/>
            <a:ext cx="7306739" cy="7646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New Drug Application</a:t>
            </a:r>
          </a:p>
        </p:txBody>
      </p:sp>
      <p:graphicFrame>
        <p:nvGraphicFramePr>
          <p:cNvPr id="46084" name="Content Placeholder 2">
            <a:extLst>
              <a:ext uri="{FF2B5EF4-FFF2-40B4-BE49-F238E27FC236}">
                <a16:creationId xmlns:a16="http://schemas.microsoft.com/office/drawing/2014/main" id="{E36351DD-C87D-4F95-BC7A-B7A78C000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510362"/>
              </p:ext>
            </p:extLst>
          </p:nvPr>
        </p:nvGraphicFramePr>
        <p:xfrm>
          <a:off x="1320528" y="1292772"/>
          <a:ext cx="7306740" cy="528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04CF7AC4-FDCF-408D-978B-4BA03C77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8" y="313996"/>
            <a:ext cx="7306739" cy="74360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FDA Role</a:t>
            </a:r>
          </a:p>
        </p:txBody>
      </p:sp>
      <p:graphicFrame>
        <p:nvGraphicFramePr>
          <p:cNvPr id="48132" name="Content Placeholder 2">
            <a:extLst>
              <a:ext uri="{FF2B5EF4-FFF2-40B4-BE49-F238E27FC236}">
                <a16:creationId xmlns:a16="http://schemas.microsoft.com/office/drawing/2014/main" id="{9E1ADE67-2DBA-4E34-9050-E6F472149F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971950"/>
              </p:ext>
            </p:extLst>
          </p:nvPr>
        </p:nvGraphicFramePr>
        <p:xfrm>
          <a:off x="1320528" y="1282262"/>
          <a:ext cx="7306740" cy="526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68037E0-6A0B-4B68-A096-09D4FC7B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283780"/>
            <a:ext cx="7306739" cy="7751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FDA Role</a:t>
            </a:r>
          </a:p>
        </p:txBody>
      </p:sp>
      <p:graphicFrame>
        <p:nvGraphicFramePr>
          <p:cNvPr id="50180" name="Content Placeholder 2">
            <a:extLst>
              <a:ext uri="{FF2B5EF4-FFF2-40B4-BE49-F238E27FC236}">
                <a16:creationId xmlns:a16="http://schemas.microsoft.com/office/drawing/2014/main" id="{E3560473-07CF-4ADF-829E-AADD6EDD2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30"/>
              </p:ext>
            </p:extLst>
          </p:nvPr>
        </p:nvGraphicFramePr>
        <p:xfrm>
          <a:off x="1320528" y="1198179"/>
          <a:ext cx="7306740" cy="537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F0702742-B00A-4A77-A580-DF083C55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8" y="233856"/>
            <a:ext cx="7306739" cy="83294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Phase 4</a:t>
            </a:r>
            <a:r>
              <a:rPr lang="en-US" altLang="en-US" dirty="0"/>
              <a:t> </a:t>
            </a:r>
          </a:p>
        </p:txBody>
      </p:sp>
      <p:graphicFrame>
        <p:nvGraphicFramePr>
          <p:cNvPr id="52228" name="Content Placeholder 2">
            <a:extLst>
              <a:ext uri="{FF2B5EF4-FFF2-40B4-BE49-F238E27FC236}">
                <a16:creationId xmlns:a16="http://schemas.microsoft.com/office/drawing/2014/main" id="{4AB1B680-ED8B-443B-8E10-F9573AB29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717030"/>
              </p:ext>
            </p:extLst>
          </p:nvPr>
        </p:nvGraphicFramePr>
        <p:xfrm>
          <a:off x="1320528" y="1166648"/>
          <a:ext cx="7306740" cy="5370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Rectangle 136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283" name="Group 138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284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4274" name="Title 1">
            <a:extLst>
              <a:ext uri="{FF2B5EF4-FFF2-40B4-BE49-F238E27FC236}">
                <a16:creationId xmlns:a16="http://schemas.microsoft.com/office/drawing/2014/main" id="{810B94C0-7935-4CEE-83D2-8E13703A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1284051"/>
            <a:ext cx="2109288" cy="37238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100" b="1" dirty="0">
                <a:solidFill>
                  <a:srgbClr val="000000"/>
                </a:solidFill>
              </a:rPr>
              <a:t>Expedited Programs</a:t>
            </a:r>
          </a:p>
        </p:txBody>
      </p:sp>
      <p:sp useBgFill="1">
        <p:nvSpPr>
          <p:cNvPr id="54285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276" name="Content Placeholder 2">
            <a:extLst>
              <a:ext uri="{FF2B5EF4-FFF2-40B4-BE49-F238E27FC236}">
                <a16:creationId xmlns:a16="http://schemas.microsoft.com/office/drawing/2014/main" id="{781EA7F5-5F66-45BB-876C-30538AF4C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423629"/>
              </p:ext>
            </p:extLst>
          </p:nvPr>
        </p:nvGraphicFramePr>
        <p:xfrm>
          <a:off x="3705900" y="992181"/>
          <a:ext cx="4678020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Rectangle 140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307" name="Group 142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308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6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5298" name="Title 1">
            <a:extLst>
              <a:ext uri="{FF2B5EF4-FFF2-40B4-BE49-F238E27FC236}">
                <a16:creationId xmlns:a16="http://schemas.microsoft.com/office/drawing/2014/main" id="{D1A0074E-FDA9-48ED-B1C5-B04A556F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1284051"/>
            <a:ext cx="2109288" cy="37238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100" b="1" dirty="0">
                <a:solidFill>
                  <a:srgbClr val="000000"/>
                </a:solidFill>
              </a:rPr>
              <a:t>Concepts for Expedited Review</a:t>
            </a:r>
          </a:p>
        </p:txBody>
      </p:sp>
      <p:sp useBgFill="1">
        <p:nvSpPr>
          <p:cNvPr id="151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4" name="Content Placeholder 2">
            <a:extLst>
              <a:ext uri="{FF2B5EF4-FFF2-40B4-BE49-F238E27FC236}">
                <a16:creationId xmlns:a16="http://schemas.microsoft.com/office/drawing/2014/main" id="{EECC50A8-3589-49A7-AA91-840F7FAB1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29241"/>
              </p:ext>
            </p:extLst>
          </p:nvPr>
        </p:nvGraphicFramePr>
        <p:xfrm>
          <a:off x="3705900" y="992181"/>
          <a:ext cx="4678020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12" y="0"/>
            <a:ext cx="8351188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9018" y="0"/>
            <a:ext cx="1827609" cy="6858001"/>
            <a:chOff x="1320800" y="0"/>
            <a:chExt cx="2436813" cy="6858001"/>
          </a:xfrm>
        </p:grpSpPr>
        <p:sp>
          <p:nvSpPr>
            <p:cNvPr id="195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6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7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8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9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0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E34BEE-8C5A-41F4-A54D-46985845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24" y="1072609"/>
            <a:ext cx="2312853" cy="4522647"/>
          </a:xfrm>
          <a:effectLst/>
        </p:spPr>
        <p:txBody>
          <a:bodyPr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2"/>
                </a:solidFill>
              </a:rPr>
              <a:t>Emergency Use Authorizations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D5C16338-CA38-4F28-970E-EAB20C1BA9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1774" y="735725"/>
            <a:ext cx="4787405" cy="5570482"/>
          </a:xfrm>
        </p:spPr>
        <p:txBody>
          <a:bodyPr rtlCol="0" anchor="ctr">
            <a:normAutofit/>
          </a:bodyPr>
          <a:lstStyle/>
          <a:p>
            <a:pPr fontAlgn="auto">
              <a:defRPr/>
            </a:pPr>
            <a:r>
              <a:rPr lang="en-US" altLang="en-US" sz="2000" dirty="0"/>
              <a:t>FDA Commissioner may allow unapproved medical products or unapproved uses of approved medical products to be used in an emergency to diagnose, treat, or prevent serious or life-threatening diseases or conditions when there are no adequate, approved, and available alternatives.</a:t>
            </a:r>
          </a:p>
          <a:p>
            <a:pPr fontAlgn="auto">
              <a:defRPr/>
            </a:pPr>
            <a:r>
              <a:rPr lang="en-US" altLang="en-US" sz="1700" dirty="0">
                <a:hlinkClick r:id="rId2"/>
              </a:rPr>
              <a:t>Coronavirus Disease 2019 (COVID-19) Emergency Use Authorizations for Medical Devices</a:t>
            </a:r>
            <a:r>
              <a:rPr lang="en-US" altLang="en-US" sz="1700" dirty="0"/>
              <a:t> </a:t>
            </a:r>
          </a:p>
          <a:p>
            <a:pPr lvl="1" fontAlgn="auto">
              <a:defRPr/>
            </a:pPr>
            <a:r>
              <a:rPr lang="en-US" altLang="en-US" sz="1700" dirty="0">
                <a:hlinkClick r:id="rId3"/>
              </a:rPr>
              <a:t>Personal Protective Equipment EUAs</a:t>
            </a:r>
            <a:endParaRPr lang="en-US" altLang="en-US" sz="1700" dirty="0"/>
          </a:p>
          <a:p>
            <a:pPr lvl="1" fontAlgn="auto">
              <a:defRPr/>
            </a:pPr>
            <a:r>
              <a:rPr lang="en-US" altLang="en-US" sz="1700" dirty="0">
                <a:hlinkClick r:id="rId4"/>
              </a:rPr>
              <a:t>In Vitro Diagnostic EUAs </a:t>
            </a:r>
            <a:endParaRPr lang="en-US" altLang="en-US" sz="1700" dirty="0"/>
          </a:p>
          <a:p>
            <a:pPr lvl="1" fontAlgn="auto">
              <a:defRPr/>
            </a:pPr>
            <a:r>
              <a:rPr lang="en-US" altLang="en-US" sz="1700" dirty="0">
                <a:hlinkClick r:id="rId5"/>
              </a:rPr>
              <a:t>Ventilators and Other Medical Device EUAs</a:t>
            </a:r>
            <a:endParaRPr lang="en-US" altLang="en-US" sz="1700" dirty="0"/>
          </a:p>
          <a:p>
            <a:pPr fontAlgn="auto">
              <a:defRPr/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BED1B64B-251E-446A-A285-6626C4EC0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02B5D1-60D4-4D5B-AFD9-C986E227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54E16489-5A93-4D86-AAAD-52DB55A8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BC99456E-7EAD-49F1-B2FE-C2C561C0B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922702DF-10E7-4320-B99B-75D2EE97F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1EFA49A8-FE55-4D51-B1C9-11F13FFB7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4C63B37C-8CEE-4A72-AFD8-3C2DBD37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31245F86-6106-4758-A825-71AC9D6F9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654DAF-564A-4250-8506-52BCFFDB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09" y="1284051"/>
            <a:ext cx="2271213" cy="37238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Emergency Use Authorizations</a:t>
            </a:r>
          </a:p>
        </p:txBody>
      </p:sp>
      <p:sp useBgFill="1">
        <p:nvSpPr>
          <p:cNvPr id="99" name="Rounded Rectangle 16">
            <a:extLst>
              <a:ext uri="{FF2B5EF4-FFF2-40B4-BE49-F238E27FC236}">
                <a16:creationId xmlns:a16="http://schemas.microsoft.com/office/drawing/2014/main" id="{A27AE693-58E8-48BC-8ED0-568ABFEA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871" y="648931"/>
            <a:ext cx="5161397" cy="5231964"/>
          </a:xfrm>
          <a:prstGeom prst="roundRect">
            <a:avLst>
              <a:gd name="adj" fmla="val 4834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013" name="Content Placeholder 2">
            <a:extLst>
              <a:ext uri="{FF2B5EF4-FFF2-40B4-BE49-F238E27FC236}">
                <a16:creationId xmlns:a16="http://schemas.microsoft.com/office/drawing/2014/main" id="{5DAED880-BADC-47EC-A6AA-A395B35E6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39732"/>
              </p:ext>
            </p:extLst>
          </p:nvPr>
        </p:nvGraphicFramePr>
        <p:xfrm>
          <a:off x="3705900" y="992181"/>
          <a:ext cx="4678020" cy="456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321F974-FCB0-4273-9569-6304A119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409903"/>
            <a:ext cx="7306739" cy="9984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Objectives</a:t>
            </a:r>
          </a:p>
        </p:txBody>
      </p:sp>
      <p:graphicFrame>
        <p:nvGraphicFramePr>
          <p:cNvPr id="25605" name="Content Placeholder 2">
            <a:extLst>
              <a:ext uri="{FF2B5EF4-FFF2-40B4-BE49-F238E27FC236}">
                <a16:creationId xmlns:a16="http://schemas.microsoft.com/office/drawing/2014/main" id="{4A6E7DD8-055F-43CC-897A-8FC3E5474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547102"/>
              </p:ext>
            </p:extLst>
          </p:nvPr>
        </p:nvGraphicFramePr>
        <p:xfrm>
          <a:off x="1320528" y="1839309"/>
          <a:ext cx="7306740" cy="434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1" name="Freeform: Shape 200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12" y="0"/>
            <a:ext cx="8351188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9018" y="0"/>
            <a:ext cx="1827609" cy="6858001"/>
            <a:chOff x="1320800" y="0"/>
            <a:chExt cx="2436813" cy="6858001"/>
          </a:xfrm>
        </p:grpSpPr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8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6322" name="Title 1">
            <a:extLst>
              <a:ext uri="{FF2B5EF4-FFF2-40B4-BE49-F238E27FC236}">
                <a16:creationId xmlns:a16="http://schemas.microsoft.com/office/drawing/2014/main" id="{941430B4-5937-4625-AF16-735C42F6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09" y="1072609"/>
            <a:ext cx="2281168" cy="4522647"/>
          </a:xfrm>
          <a:effectLst/>
        </p:spPr>
        <p:txBody>
          <a:bodyPr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FDA Office of Orphan Products Development (OOPD)</a:t>
            </a:r>
            <a:br>
              <a:rPr lang="en-US" altLang="en-US" sz="2800" b="1" dirty="0">
                <a:solidFill>
                  <a:schemeClr val="tx2"/>
                </a:solidFill>
              </a:rPr>
            </a:br>
            <a:br>
              <a:rPr lang="en-US" altLang="en-US" sz="2800" dirty="0">
                <a:solidFill>
                  <a:schemeClr val="tx2"/>
                </a:solidFill>
              </a:rPr>
            </a:br>
            <a:endParaRPr lang="en-US" altLang="en-US" sz="2800" dirty="0">
              <a:solidFill>
                <a:schemeClr val="tx2"/>
              </a:solidFill>
            </a:endParaRP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E5C29AB6-E929-44A4-9CF8-87D1BD1E37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1774" y="872359"/>
            <a:ext cx="4787405" cy="5454869"/>
          </a:xfrm>
        </p:spPr>
        <p:txBody>
          <a:bodyPr rtlCol="0" anchor="ctr">
            <a:normAutofit/>
          </a:bodyPr>
          <a:lstStyle/>
          <a:p>
            <a:pPr fontAlgn="auto">
              <a:defRPr/>
            </a:pPr>
            <a:r>
              <a:rPr lang="en-US" altLang="en-US" sz="2000" b="1" dirty="0"/>
              <a:t>Developing Products for Rare Diseases &amp; Conditions</a:t>
            </a:r>
          </a:p>
          <a:p>
            <a:pPr fontAlgn="auto">
              <a:defRPr/>
            </a:pPr>
            <a:r>
              <a:rPr lang="en-US" altLang="en-US" sz="2000" dirty="0"/>
              <a:t>The </a:t>
            </a:r>
            <a:r>
              <a:rPr lang="en-US" altLang="en-US" sz="2000" dirty="0">
                <a:hlinkClick r:id="rId2"/>
              </a:rPr>
              <a:t>Orphan Drug Designation program</a:t>
            </a:r>
            <a:r>
              <a:rPr lang="en-US" altLang="en-US" sz="2000" dirty="0"/>
              <a:t> provides orphan status to drugs and biologics which are defined as those intended for the safe and effective treatment, diagnosis or prevention of rare diseases/disorders that affect fewer than 200,000 people in the U.S., or that affect more than 200,000 persons but are not expected to recover the costs of developing and marketing a treatment drug.</a:t>
            </a:r>
          </a:p>
          <a:p>
            <a:pPr fontAlgn="auto">
              <a:defRPr/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12" y="0"/>
            <a:ext cx="8351188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9018" y="0"/>
            <a:ext cx="1827609" cy="6858001"/>
            <a:chOff x="1320800" y="0"/>
            <a:chExt cx="2436813" cy="6858001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7346" name="Title 1">
            <a:extLst>
              <a:ext uri="{FF2B5EF4-FFF2-40B4-BE49-F238E27FC236}">
                <a16:creationId xmlns:a16="http://schemas.microsoft.com/office/drawing/2014/main" id="{BBD87DAA-CEFF-432F-82A9-2710B892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09" y="1072609"/>
            <a:ext cx="2281168" cy="4522647"/>
          </a:xfrm>
          <a:effectLst/>
        </p:spPr>
        <p:txBody>
          <a:bodyPr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FDA Office of Orphan Products Development (OOPD)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664DA73C-F760-4538-AC53-262D6E720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1774" y="525517"/>
            <a:ext cx="4787405" cy="5559973"/>
          </a:xfrm>
        </p:spPr>
        <p:txBody>
          <a:bodyPr rtlCol="0" anchor="ctr">
            <a:normAutofit/>
          </a:bodyPr>
          <a:lstStyle/>
          <a:p>
            <a:pPr fontAlgn="auto">
              <a:defRPr/>
            </a:pPr>
            <a:r>
              <a:rPr lang="en-US" altLang="en-US" sz="2000" dirty="0"/>
              <a:t>The </a:t>
            </a:r>
            <a:r>
              <a:rPr lang="en-US" altLang="en-US" sz="2000" dirty="0">
                <a:hlinkClick r:id="rId2"/>
              </a:rPr>
              <a:t>Rare Pediatric Disease Priority Review Voucher Program</a:t>
            </a:r>
            <a:r>
              <a:rPr lang="en-US" altLang="en-US" sz="2000" dirty="0"/>
              <a:t> says that a sponsor who receives an approval for a drug or biologic for a "rare pediatric disease" may qualify for a voucher that can be redeemed to receive a priority review of a subsequent marketing application for a different product.</a:t>
            </a:r>
          </a:p>
          <a:p>
            <a:pPr fontAlgn="auto">
              <a:defRPr/>
            </a:pPr>
            <a:r>
              <a:rPr lang="en-US" altLang="en-US" sz="2000" dirty="0"/>
              <a:t>The </a:t>
            </a:r>
            <a:r>
              <a:rPr lang="en-US" altLang="en-US" sz="2000" dirty="0">
                <a:hlinkClick r:id="rId3"/>
              </a:rPr>
              <a:t>Humanitarian Use Device (HUD) program</a:t>
            </a:r>
            <a:r>
              <a:rPr lang="en-US" altLang="en-US" sz="2000" dirty="0"/>
              <a:t> designates medical devices that are intended to benefit patients in the treatment or diagnosis of a disease or condition that affects or is manifested in not more than 8,000 individuals in the United States per year as eligible for Humanitarian Device Exemption.</a:t>
            </a:r>
          </a:p>
          <a:p>
            <a:pPr fontAlgn="auto">
              <a:defRPr/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1" name="Freeform: Shape 200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12" y="0"/>
            <a:ext cx="8351188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9018" y="0"/>
            <a:ext cx="1827609" cy="6858001"/>
            <a:chOff x="1320800" y="0"/>
            <a:chExt cx="2436813" cy="6858001"/>
          </a:xfrm>
        </p:grpSpPr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6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8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9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8370" name="Title 1">
            <a:extLst>
              <a:ext uri="{FF2B5EF4-FFF2-40B4-BE49-F238E27FC236}">
                <a16:creationId xmlns:a16="http://schemas.microsoft.com/office/drawing/2014/main" id="{3A00E686-E65C-4BC6-8341-1BA0DF7A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09" y="1072609"/>
            <a:ext cx="2281168" cy="4522647"/>
          </a:xfrm>
          <a:effectLst/>
        </p:spPr>
        <p:txBody>
          <a:bodyPr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Resources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6C43B11-67F9-4E1F-BCCD-1C31DBD21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1774" y="462455"/>
            <a:ext cx="4787405" cy="5875283"/>
          </a:xfrm>
        </p:spPr>
        <p:txBody>
          <a:bodyPr anchor="ctr">
            <a:normAutofit/>
          </a:bodyPr>
          <a:lstStyle/>
          <a:p>
            <a:r>
              <a:rPr lang="en-US" altLang="en-US" sz="1700" dirty="0">
                <a:hlinkClick r:id="rId3"/>
              </a:rPr>
              <a:t>http://www.fda.gov/Drugs/DevelopmentApprovalProcess/default.htm</a:t>
            </a:r>
            <a:endParaRPr lang="en-US" altLang="en-US" sz="1700" dirty="0"/>
          </a:p>
          <a:p>
            <a:r>
              <a:rPr lang="en-US" altLang="en-US" sz="1700" dirty="0">
                <a:hlinkClick r:id="rId4"/>
              </a:rPr>
              <a:t>https://www.fda.gov/ForPatients/Approvals/Fast/default.htm</a:t>
            </a:r>
            <a:endParaRPr lang="en-US" altLang="en-US" sz="1700" dirty="0"/>
          </a:p>
          <a:p>
            <a:r>
              <a:rPr lang="en-US" altLang="en-US" sz="1700" dirty="0">
                <a:hlinkClick r:id="rId5"/>
              </a:rPr>
              <a:t>https://www.fda.gov/ForIndustry/DevelopingProductsforRareDiseasesConditions/default.htm</a:t>
            </a:r>
            <a:endParaRPr lang="en-US" altLang="en-US" sz="1700" dirty="0"/>
          </a:p>
          <a:p>
            <a:r>
              <a:rPr lang="en-US" altLang="en-US" sz="1700" dirty="0">
                <a:hlinkClick r:id="rId6"/>
              </a:rPr>
              <a:t>https://www.fda.gov/downloads/Drugs/Guidances/UCM358301.pdf</a:t>
            </a:r>
            <a:endParaRPr lang="en-US" altLang="en-US" sz="1700" dirty="0"/>
          </a:p>
          <a:p>
            <a:r>
              <a:rPr lang="en-US" altLang="en-US" sz="1700" i="1" dirty="0">
                <a:hlinkClick r:id="rId7"/>
              </a:rPr>
              <a:t>www.ja-online.com/industry/Drug_Development_and_Approval.ppt</a:t>
            </a:r>
            <a:endParaRPr lang="en-US" altLang="en-US" sz="1700" i="1" dirty="0"/>
          </a:p>
          <a:p>
            <a:r>
              <a:rPr lang="en-US" altLang="en-US" sz="1700" i="1" dirty="0">
                <a:hlinkClick r:id="rId8"/>
              </a:rPr>
              <a:t>https://www.fda.gov/medical-devices/emergency-situations-medical-devices/emergency-use-authorizations</a:t>
            </a:r>
            <a:r>
              <a:rPr lang="en-US" altLang="en-US" sz="1700" i="1" dirty="0"/>
              <a:t> </a:t>
            </a:r>
          </a:p>
          <a:p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D3C4-ADFB-4CC1-8858-3EF8C4A6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357353"/>
            <a:ext cx="7306739" cy="12402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Research and Development Process (R&amp;D)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33C146-8BF9-4D5A-90E8-3C7D4C0D8C53}"/>
              </a:ext>
            </a:extLst>
          </p:cNvPr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spcAft>
                <a:spcPts val="600"/>
              </a:spcAft>
              <a:buChar char="•"/>
            </a:pPr>
            <a:endParaRPr lang="en-US"/>
          </a:p>
          <a:p>
            <a:pPr lvl="1">
              <a:spcAft>
                <a:spcPts val="600"/>
              </a:spcAft>
              <a:buChar char="•"/>
            </a:pPr>
            <a:endParaRPr lang="en-US"/>
          </a:p>
          <a:p>
            <a:pPr lvl="0">
              <a:spcAft>
                <a:spcPts val="600"/>
              </a:spcAft>
              <a:buChar char="•"/>
            </a:pPr>
            <a:endParaRPr lang="en-US"/>
          </a:p>
          <a:p>
            <a:pPr lvl="1">
              <a:spcAft>
                <a:spcPts val="600"/>
              </a:spcAft>
              <a:buChar char="•"/>
            </a:pPr>
            <a:endParaRPr lang="en-US"/>
          </a:p>
        </p:txBody>
      </p:sp>
      <p:graphicFrame>
        <p:nvGraphicFramePr>
          <p:cNvPr id="17413" name="Content Placeholder 2">
            <a:extLst>
              <a:ext uri="{FF2B5EF4-FFF2-40B4-BE49-F238E27FC236}">
                <a16:creationId xmlns:a16="http://schemas.microsoft.com/office/drawing/2014/main" id="{F15E50E7-3B90-4179-BA69-A74B0544C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595041"/>
              </p:ext>
            </p:extLst>
          </p:nvPr>
        </p:nvGraphicFramePr>
        <p:xfrm>
          <a:off x="1320528" y="1744717"/>
          <a:ext cx="7306740" cy="484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4A27F47-212F-4914-82EB-D14A020C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277210"/>
            <a:ext cx="7306739" cy="81717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Role of FDA</a:t>
            </a:r>
          </a:p>
        </p:txBody>
      </p:sp>
      <p:graphicFrame>
        <p:nvGraphicFramePr>
          <p:cNvPr id="29707" name="Content Placeholder 2">
            <a:extLst>
              <a:ext uri="{FF2B5EF4-FFF2-40B4-BE49-F238E27FC236}">
                <a16:creationId xmlns:a16="http://schemas.microsoft.com/office/drawing/2014/main" id="{1AF958DF-437D-4EA7-8A7C-8595180A4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42789"/>
              </p:ext>
            </p:extLst>
          </p:nvPr>
        </p:nvGraphicFramePr>
        <p:xfrm>
          <a:off x="1320528" y="1597571"/>
          <a:ext cx="7306740" cy="488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58D1-98E5-4007-8753-E792F1AD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294290"/>
            <a:ext cx="7704667" cy="13348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of Drug Development and Evaluation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7B90F7FD-9AA7-41DD-A51A-141D392AB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2" y="2112511"/>
            <a:ext cx="7294178" cy="4130633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1D8A626-2855-444C-BB15-516B5C1F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63" y="325821"/>
            <a:ext cx="7514035" cy="112197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           </a:t>
            </a:r>
            <a:r>
              <a:rPr lang="en-US" altLang="en-US" b="1" dirty="0"/>
              <a:t>Preclinical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CEA20-ACFC-4448-A506-4BF52044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3" y="1889218"/>
            <a:ext cx="2969408" cy="153978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A28ABDB-175E-41A5-A41A-30A702ED47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738" y="1702676"/>
            <a:ext cx="4193628" cy="4908331"/>
          </a:xfrm>
        </p:spPr>
        <p:txBody>
          <a:bodyPr rtlCol="0" anchor="t">
            <a:normAutofit fontScale="92500" lnSpcReduction="20000"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en-US" altLang="en-US" dirty="0"/>
              <a:t>Synthesis and purification of the new drug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altLang="en-US" dirty="0"/>
              <a:t>Pharmacology of the new drug in animal models: 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altLang="en-US" sz="2400" dirty="0"/>
              <a:t>Pharmacokinetics: absorption, distribution, metabolism, excretion, half-life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altLang="en-US" sz="2400" dirty="0"/>
              <a:t>Pharmacodynamics: mechanism of action and estimates of therapeutic effects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altLang="en-US" sz="2400" dirty="0"/>
              <a:t>Toxicology including carcinogenicity, mutagenicity, and teratogenicity</a:t>
            </a:r>
          </a:p>
          <a:p>
            <a:pPr fontAlgn="auto">
              <a:lnSpc>
                <a:spcPct val="90000"/>
              </a:lnSpc>
              <a:defRPr/>
            </a:pPr>
            <a:endParaRPr lang="en-US" altLang="en-US" sz="1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19BD6-A99F-49B0-B2C4-80C53B30DAF1}"/>
              </a:ext>
            </a:extLst>
          </p:cNvPr>
          <p:cNvSpPr txBox="1">
            <a:spLocks noChangeArrowheads="1"/>
          </p:cNvSpPr>
          <p:nvPr/>
        </p:nvSpPr>
        <p:spPr>
          <a:xfrm>
            <a:off x="1129863" y="3920359"/>
            <a:ext cx="4062247" cy="2937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Purpose: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Reasonably safe for initial use in humans?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dirty="0">
                <a:cs typeface="Arial" panose="020B0604020202020204" pitchFamily="34" charset="0"/>
              </a:rPr>
              <a:t>Sufficiently effective against a disease target in chemical assay tests or animal models?</a:t>
            </a:r>
          </a:p>
          <a:p>
            <a:pPr>
              <a:lnSpc>
                <a:spcPct val="90000"/>
              </a:lnSpc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404C38C-4FA7-4832-8CF1-C51F2DA4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798" y="132505"/>
            <a:ext cx="7306739" cy="9899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Investigational New Drug</a:t>
            </a:r>
          </a:p>
        </p:txBody>
      </p:sp>
      <p:graphicFrame>
        <p:nvGraphicFramePr>
          <p:cNvPr id="35854" name="Content Placeholder 2">
            <a:extLst>
              <a:ext uri="{FF2B5EF4-FFF2-40B4-BE49-F238E27FC236}">
                <a16:creationId xmlns:a16="http://schemas.microsoft.com/office/drawing/2014/main" id="{997E1CC4-7504-4106-BF53-12696F544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13937"/>
              </p:ext>
            </p:extLst>
          </p:nvPr>
        </p:nvGraphicFramePr>
        <p:xfrm>
          <a:off x="1339044" y="1303284"/>
          <a:ext cx="7306740" cy="526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CBB923C-EC7A-4023-8527-18F0CB68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260131"/>
            <a:ext cx="7306739" cy="80666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Phases of Clinical Studies</a:t>
            </a:r>
          </a:p>
        </p:txBody>
      </p:sp>
      <p:graphicFrame>
        <p:nvGraphicFramePr>
          <p:cNvPr id="37892" name="Content Placeholder 2">
            <a:extLst>
              <a:ext uri="{FF2B5EF4-FFF2-40B4-BE49-F238E27FC236}">
                <a16:creationId xmlns:a16="http://schemas.microsoft.com/office/drawing/2014/main" id="{83213CE8-C4EF-4652-8250-50F3A3AC8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66226"/>
              </p:ext>
            </p:extLst>
          </p:nvPr>
        </p:nvGraphicFramePr>
        <p:xfrm>
          <a:off x="1320528" y="1408386"/>
          <a:ext cx="7466120" cy="482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139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40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143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4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5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6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7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8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9938" name="Title 1">
            <a:extLst>
              <a:ext uri="{FF2B5EF4-FFF2-40B4-BE49-F238E27FC236}">
                <a16:creationId xmlns:a16="http://schemas.microsoft.com/office/drawing/2014/main" id="{95725D4D-57E0-40AD-95DF-768FA665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9" y="336331"/>
            <a:ext cx="5509418" cy="11246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/>
              <a:t>Phase 1 </a:t>
            </a:r>
          </a:p>
        </p:txBody>
      </p:sp>
      <p:pic>
        <p:nvPicPr>
          <p:cNvPr id="5" name="Picture 4" descr="A picture containing person, indoor, room, man&#10;&#10;Description automatically generated">
            <a:extLst>
              <a:ext uri="{FF2B5EF4-FFF2-40B4-BE49-F238E27FC236}">
                <a16:creationId xmlns:a16="http://schemas.microsoft.com/office/drawing/2014/main" id="{8D8ED88F-6853-4AF4-97B7-4B5F8A9E9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6" r="43591" b="-1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D026F61E-C126-4A73-92BE-53DBA227A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900" y="2048933"/>
            <a:ext cx="5744367" cy="3742267"/>
          </a:xfrm>
        </p:spPr>
        <p:txBody>
          <a:bodyPr rtlCol="0">
            <a:normAutofit/>
          </a:bodyPr>
          <a:lstStyle/>
          <a:p>
            <a:pPr marL="91440" indent="-91440" fontAlgn="auto">
              <a:spcAft>
                <a:spcPts val="0"/>
              </a:spcAft>
              <a:defRPr/>
            </a:pPr>
            <a:r>
              <a:rPr lang="en-US" altLang="en-US" b="1" dirty="0"/>
              <a:t>Typically involves 20-80 </a:t>
            </a:r>
            <a:r>
              <a:rPr lang="en-US" altLang="en-US" b="1" u="sng" dirty="0"/>
              <a:t>healthy</a:t>
            </a:r>
            <a:r>
              <a:rPr lang="en-US" altLang="en-US" b="1" dirty="0"/>
              <a:t> volunteers (no women of childbearing potential)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altLang="en-US" b="1" dirty="0"/>
              <a:t>Emphasis is on drug safety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altLang="en-US" b="1" dirty="0"/>
              <a:t>Goal is to identify major side effects, metabolism and routes of excretion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altLang="en-US" b="1" dirty="0"/>
              <a:t>Lasts about 1 year</a:t>
            </a:r>
          </a:p>
          <a:p>
            <a:pPr marL="91440" indent="-91440" fontAlgn="auto">
              <a:spcAft>
                <a:spcPts val="0"/>
              </a:spcAft>
              <a:defRPr/>
            </a:pPr>
            <a:r>
              <a:rPr lang="en-US" altLang="en-US" b="1" dirty="0"/>
              <a:t>About 70% of drugs will pass this phase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D3EABE08A15468DFA221E4E389BBD" ma:contentTypeVersion="11" ma:contentTypeDescription="Create a new document." ma:contentTypeScope="" ma:versionID="9c6df6832961de1ef0906eb640338ced">
  <xsd:schema xmlns:xsd="http://www.w3.org/2001/XMLSchema" xmlns:xs="http://www.w3.org/2001/XMLSchema" xmlns:p="http://schemas.microsoft.com/office/2006/metadata/properties" xmlns:ns3="b6e97155-0590-4c0a-9d88-3673289bb0f0" xmlns:ns4="60452cd5-a29e-4a6f-8cbb-ad2941a0f30c" targetNamespace="http://schemas.microsoft.com/office/2006/metadata/properties" ma:root="true" ma:fieldsID="e4905bd095f84bad3bc25e283fd6d9e9" ns3:_="" ns4:_="">
    <xsd:import namespace="b6e97155-0590-4c0a-9d88-3673289bb0f0"/>
    <xsd:import namespace="60452cd5-a29e-4a6f-8cbb-ad2941a0f3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97155-0590-4c0a-9d88-3673289bb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52cd5-a29e-4a6f-8cbb-ad2941a0f3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2A0F9-3539-4EEF-9128-63208FD125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9D98D-8E4A-4905-8901-B2ED70008F2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0452cd5-a29e-4a6f-8cbb-ad2941a0f30c"/>
    <ds:schemaRef ds:uri="b6e97155-0590-4c0a-9d88-3673289bb0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C5FAA5-F695-45C6-82BC-00705A303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e97155-0590-4c0a-9d88-3673289bb0f0"/>
    <ds:schemaRef ds:uri="60452cd5-a29e-4a6f-8cbb-ad2941a0f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1213</Words>
  <Application>Microsoft Macintosh PowerPoint</Application>
  <PresentationFormat>On-screen Show (4:3)</PresentationFormat>
  <Paragraphs>127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Parallax</vt:lpstr>
      <vt:lpstr>Drug Development and Review Process</vt:lpstr>
      <vt:lpstr>Objectives</vt:lpstr>
      <vt:lpstr>Research and Development Process (R&amp;D)</vt:lpstr>
      <vt:lpstr>Role of FDA</vt:lpstr>
      <vt:lpstr>Summary of Drug Development and Evaluation</vt:lpstr>
      <vt:lpstr>           Preclinical Studies</vt:lpstr>
      <vt:lpstr>Investigational New Drug</vt:lpstr>
      <vt:lpstr>Phases of Clinical Studies</vt:lpstr>
      <vt:lpstr>Phase 1 </vt:lpstr>
      <vt:lpstr>Phase 2</vt:lpstr>
      <vt:lpstr>Phase 3 </vt:lpstr>
      <vt:lpstr>New Drug Application</vt:lpstr>
      <vt:lpstr>FDA Role</vt:lpstr>
      <vt:lpstr>FDA Role</vt:lpstr>
      <vt:lpstr>Phase 4 </vt:lpstr>
      <vt:lpstr>Expedited Programs</vt:lpstr>
      <vt:lpstr>Concepts for Expedited Review</vt:lpstr>
      <vt:lpstr>Emergency Use Authorizations</vt:lpstr>
      <vt:lpstr>Emergency Use Authorizations</vt:lpstr>
      <vt:lpstr> FDA Office of Orphan Products Development (OOPD)  </vt:lpstr>
      <vt:lpstr>FDA Office of Orphan Products Development (OOPD)</vt:lpstr>
      <vt:lpstr>Resources</vt:lpstr>
    </vt:vector>
  </TitlesOfParts>
  <Manager/>
  <Company>ASQ No Va Section 0511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ASQ0511_202006_DrugDevelopmentandReviewProcess.pptx</dc:title>
  <dc:subject>Drug Development and Review Process</dc:subject>
  <dc:creator>Seema Garg</dc:creator>
  <cp:keywords>Drug Development, Review Process</cp:keywords>
  <dc:description/>
  <cp:lastModifiedBy>jeff parnes</cp:lastModifiedBy>
  <cp:revision>3</cp:revision>
  <cp:lastPrinted>2020-06-10T03:31:57Z</cp:lastPrinted>
  <dcterms:created xsi:type="dcterms:W3CDTF">2020-06-06T02:12:00Z</dcterms:created>
  <dcterms:modified xsi:type="dcterms:W3CDTF">2020-06-10T03:32:03Z</dcterms:modified>
  <cp:category>Presentation</cp:category>
</cp:coreProperties>
</file>