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1"/>
  </p:notesMasterIdLst>
  <p:sldIdLst>
    <p:sldId id="256" r:id="rId5"/>
    <p:sldId id="257" r:id="rId6"/>
    <p:sldId id="264" r:id="rId7"/>
    <p:sldId id="262" r:id="rId8"/>
    <p:sldId id="260" r:id="rId9"/>
    <p:sldId id="265" r:id="rId10"/>
    <p:sldId id="271" r:id="rId11"/>
    <p:sldId id="263" r:id="rId12"/>
    <p:sldId id="270" r:id="rId13"/>
    <p:sldId id="272" r:id="rId14"/>
    <p:sldId id="266" r:id="rId15"/>
    <p:sldId id="273" r:id="rId16"/>
    <p:sldId id="267" r:id="rId17"/>
    <p:sldId id="268" r:id="rId18"/>
    <p:sldId id="269"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8" autoAdjust="0"/>
    <p:restoredTop sz="94660"/>
  </p:normalViewPr>
  <p:slideViewPr>
    <p:cSldViewPr snapToGrid="0">
      <p:cViewPr varScale="1">
        <p:scale>
          <a:sx n="121" d="100"/>
          <a:sy n="121" d="100"/>
        </p:scale>
        <p:origin x="184"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0A0D5-8F98-4CC1-A28E-021F0B6B475C}" type="datetimeFigureOut">
              <a:rPr lang="en-US" smtClean="0"/>
              <a:t>10/14/20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3C52C-5E29-41AF-BAA3-8217E886DA08}" type="slidenum">
              <a:rPr lang="en-US" smtClean="0"/>
              <a:t>‹#›</a:t>
            </a:fld>
            <a:endParaRPr lang="en-US" dirty="0"/>
          </a:p>
        </p:txBody>
      </p:sp>
    </p:spTree>
    <p:extLst>
      <p:ext uri="{BB962C8B-B14F-4D97-AF65-F5344CB8AC3E}">
        <p14:creationId xmlns:p14="http://schemas.microsoft.com/office/powerpoint/2010/main" val="1961961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3A750590-9F9A-443B-9295-A3931D8194B1}" type="datetime1">
              <a:rPr lang="en-US" smtClean="0"/>
              <a:t>10/14/20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35805F-452B-497C-9BD6-2CDB6902F369}" type="datetime1">
              <a:rPr lang="en-US" smtClean="0"/>
              <a:t>10/14/20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FD3F7C6B-C82D-4D42-9929-D6E7E11D9A64}" type="datetime1">
              <a:rPr lang="en-US" smtClean="0"/>
              <a:t>10/14/20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0CF4779-62E8-4B21-A5D7-0AFB9DBD4358}" type="datetime1">
              <a:rPr lang="en-US" smtClean="0"/>
              <a:t>10/14/20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5F9D3375-5CD0-4576-BF96-ADFF24726FF8}" type="datetime1">
              <a:rPr lang="en-US" smtClean="0"/>
              <a:t>10/14/20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FACD1F8-971E-4F8C-8737-750C12E93E08}" type="datetime1">
              <a:rPr lang="en-US" smtClean="0"/>
              <a:t>10/14/20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C7D1621-FA30-4D98-85E5-1409E6BEECDC}" type="datetime1">
              <a:rPr lang="en-US" smtClean="0"/>
              <a:t>10/14/20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96F347-1B2F-4097-AEB5-4A26FB45D67A}" type="datetime1">
              <a:rPr lang="en-US" smtClean="0"/>
              <a:t>10/14/20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CC1DEE0-34E5-4E0F-BEC1-4B8835F82CD1}" type="datetime1">
              <a:rPr lang="en-US" smtClean="0"/>
              <a:t>10/14/20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5B4BE-627A-4EC1-99E1-6F1AA97AB802}" type="datetime1">
              <a:rPr lang="en-US" smtClean="0"/>
              <a:t>10/14/20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8BFACF8-E63D-4673-A128-83547867BB7A}" type="datetime1">
              <a:rPr lang="en-US" smtClean="0"/>
              <a:t>10/14/20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BED6AC-4FBA-40BD-BE75-20DB64DA4BAD}" type="datetime1">
              <a:rPr lang="en-US" smtClean="0"/>
              <a:t>10/14/20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933C87-D201-458A-93C0-8EDD9AC92D93}" type="datetime1">
              <a:rPr lang="en-US" smtClean="0"/>
              <a:t>10/14/20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CE6829-5A25-485A-91B1-5D6D58BB9F23}" type="datetime1">
              <a:rPr lang="en-US" smtClean="0"/>
              <a:t>10/14/20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12F5CD-23D0-4DD1-85B1-71F1825FB3EC}" type="datetime1">
              <a:rPr lang="en-US" smtClean="0"/>
              <a:t>10/14/20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BA5035-C284-496A-B076-BA73A8FA5D8B}" type="datetime1">
              <a:rPr lang="en-US" smtClean="0"/>
              <a:t>10/14/20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0EB420-1875-490A-8C4B-7AAB939FBE08}" type="datetime1">
              <a:rPr lang="en-US" smtClean="0"/>
              <a:t>10/14/20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9359126-4846-4E88-BDD9-5585CC877E47}" type="datetime1">
              <a:rPr lang="en-US" smtClean="0"/>
              <a:t>10/14/20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pixabay.com/en/chart-graph-icon-red-stocks-up-1296049/"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0496C6C-A85F-426B-9ED1-3444166CE4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E5CD8D-E704-46A1-BC3E-9A644A9FFD4E}"/>
              </a:ext>
            </a:extLst>
          </p:cNvPr>
          <p:cNvSpPr>
            <a:spLocks noGrp="1"/>
          </p:cNvSpPr>
          <p:nvPr>
            <p:ph type="ctrTitle"/>
          </p:nvPr>
        </p:nvSpPr>
        <p:spPr>
          <a:xfrm>
            <a:off x="511521" y="817941"/>
            <a:ext cx="7387589" cy="5222117"/>
          </a:xfrm>
        </p:spPr>
        <p:txBody>
          <a:bodyPr anchor="ctr">
            <a:normAutofit/>
          </a:bodyPr>
          <a:lstStyle/>
          <a:p>
            <a:r>
              <a:rPr lang="en-US" sz="3600" dirty="0"/>
              <a:t>Applying Risk Management to Stock Market Investing (ISO- 31000)</a:t>
            </a:r>
            <a:br>
              <a:rPr lang="en-US" sz="4000" dirty="0"/>
            </a:br>
            <a:endParaRPr lang="en-US" sz="4000" dirty="0"/>
          </a:p>
        </p:txBody>
      </p:sp>
      <p:cxnSp>
        <p:nvCxnSpPr>
          <p:cNvPr id="19" name="Straight Connector 18">
            <a:extLst>
              <a:ext uri="{FF2B5EF4-FFF2-40B4-BE49-F238E27FC236}">
                <a16:creationId xmlns:a16="http://schemas.microsoft.com/office/drawing/2014/main" id="{AD0EF22F-5D3C-4240-8C32-1B20803E5A8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97108" y="1923563"/>
            <a:ext cx="0" cy="301752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D912EF34-0253-41FD-9940-D8FBB7DE74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7545075" y="2187578"/>
            <a:ext cx="6857999" cy="2482850"/>
          </a:xfrm>
          <a:prstGeom prst="rect">
            <a:avLst/>
          </a:prstGeom>
        </p:spPr>
      </p:pic>
      <p:sp>
        <p:nvSpPr>
          <p:cNvPr id="5" name="Subtitle 4">
            <a:extLst>
              <a:ext uri="{FF2B5EF4-FFF2-40B4-BE49-F238E27FC236}">
                <a16:creationId xmlns:a16="http://schemas.microsoft.com/office/drawing/2014/main" id="{B36A990E-6418-4F72-8BBE-9241FCC3F512}"/>
              </a:ext>
            </a:extLst>
          </p:cNvPr>
          <p:cNvSpPr>
            <a:spLocks noGrp="1"/>
          </p:cNvSpPr>
          <p:nvPr>
            <p:ph type="subTitle" idx="1"/>
          </p:nvPr>
        </p:nvSpPr>
        <p:spPr>
          <a:xfrm>
            <a:off x="511521" y="5213742"/>
            <a:ext cx="9448800" cy="685800"/>
          </a:xfrm>
        </p:spPr>
        <p:txBody>
          <a:bodyPr>
            <a:normAutofit fontScale="92500" lnSpcReduction="10000"/>
          </a:bodyPr>
          <a:lstStyle/>
          <a:p>
            <a:r>
              <a:rPr lang="en-US" dirty="0"/>
              <a:t>Rob Chen  |  ASQ Presentation</a:t>
            </a:r>
          </a:p>
          <a:p>
            <a:r>
              <a:rPr lang="en-US" dirty="0"/>
              <a:t>October 2020</a:t>
            </a:r>
          </a:p>
        </p:txBody>
      </p:sp>
    </p:spTree>
    <p:extLst>
      <p:ext uri="{BB962C8B-B14F-4D97-AF65-F5344CB8AC3E}">
        <p14:creationId xmlns:p14="http://schemas.microsoft.com/office/powerpoint/2010/main" val="375466494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385180"/>
            <a:ext cx="7454077" cy="5230109"/>
          </a:xfrm>
        </p:spPr>
        <p:txBody>
          <a:bodyPr>
            <a:normAutofit fontScale="85000" lnSpcReduction="10000"/>
          </a:bodyPr>
          <a:lstStyle/>
          <a:p>
            <a:pPr>
              <a:lnSpc>
                <a:spcPct val="100000"/>
              </a:lnSpc>
            </a:pPr>
            <a:r>
              <a:rPr lang="en-US" sz="3200" b="0" i="0" dirty="0">
                <a:effectLst/>
                <a:latin typeface="MetaWebPro"/>
              </a:rPr>
              <a:t>Program Design</a:t>
            </a:r>
            <a:endParaRPr lang="en-US" sz="1400" dirty="0">
              <a:latin typeface="MetaWebPro"/>
            </a:endParaRPr>
          </a:p>
          <a:p>
            <a:pPr lvl="1">
              <a:lnSpc>
                <a:spcPct val="100000"/>
              </a:lnSpc>
              <a:buFont typeface="Wingdings" panose="05000000000000000000" pitchFamily="2" charset="2"/>
              <a:buChar char="§"/>
            </a:pPr>
            <a:r>
              <a:rPr lang="en-US" sz="1900" b="0" i="0" dirty="0">
                <a:effectLst/>
                <a:latin typeface="MetaWebPro"/>
              </a:rPr>
              <a:t>Risk Identification</a:t>
            </a:r>
          </a:p>
          <a:p>
            <a:pPr lvl="2">
              <a:lnSpc>
                <a:spcPct val="100000"/>
              </a:lnSpc>
              <a:buFont typeface="Wingdings" panose="05000000000000000000" pitchFamily="2" charset="2"/>
              <a:buChar char="§"/>
            </a:pPr>
            <a:r>
              <a:rPr lang="en-US" sz="1900" b="0" i="0" dirty="0">
                <a:effectLst/>
                <a:latin typeface="MetaWebPro"/>
              </a:rPr>
              <a:t>Preventable – Improper allocation due to lack of understanding of asset classes. Not diversifying properly</a:t>
            </a:r>
          </a:p>
          <a:p>
            <a:pPr lvl="2">
              <a:lnSpc>
                <a:spcPct val="100000"/>
              </a:lnSpc>
              <a:buFont typeface="Wingdings" panose="05000000000000000000" pitchFamily="2" charset="2"/>
              <a:buChar char="§"/>
            </a:pPr>
            <a:r>
              <a:rPr lang="en-US" sz="1900" b="0" i="0" dirty="0">
                <a:effectLst/>
                <a:latin typeface="MetaWebPro"/>
              </a:rPr>
              <a:t>Strategic -  Accepting risk to generate superior returns, i.e. options trading</a:t>
            </a:r>
          </a:p>
          <a:p>
            <a:pPr lvl="2">
              <a:lnSpc>
                <a:spcPct val="100000"/>
              </a:lnSpc>
              <a:buFont typeface="Wingdings" panose="05000000000000000000" pitchFamily="2" charset="2"/>
              <a:buChar char="§"/>
            </a:pPr>
            <a:r>
              <a:rPr lang="en-US" sz="1900" dirty="0">
                <a:latin typeface="MetaWebPro"/>
              </a:rPr>
              <a:t>External – Political or social factors outside our control (pandemic, election uncertainty, etc.)</a:t>
            </a:r>
            <a:endParaRPr lang="en-US" sz="1900" b="0" i="0" dirty="0">
              <a:effectLst/>
              <a:latin typeface="MetaWebPro"/>
            </a:endParaRPr>
          </a:p>
          <a:p>
            <a:pPr lvl="1">
              <a:lnSpc>
                <a:spcPct val="100000"/>
              </a:lnSpc>
              <a:buFont typeface="Wingdings" panose="05000000000000000000" pitchFamily="2" charset="2"/>
              <a:buChar char="§"/>
            </a:pPr>
            <a:r>
              <a:rPr lang="en-US" sz="1900" dirty="0">
                <a:latin typeface="MetaWebPro"/>
              </a:rPr>
              <a:t>Risk Management Processes</a:t>
            </a:r>
          </a:p>
          <a:p>
            <a:pPr lvl="2">
              <a:lnSpc>
                <a:spcPct val="100000"/>
              </a:lnSpc>
              <a:buFont typeface="Wingdings" panose="05000000000000000000" pitchFamily="2" charset="2"/>
              <a:buChar char="§"/>
            </a:pPr>
            <a:r>
              <a:rPr lang="en-US" sz="1900" dirty="0">
                <a:latin typeface="MetaWebPro"/>
              </a:rPr>
              <a:t>Self Assessment – How are you doing against your goals?</a:t>
            </a:r>
          </a:p>
          <a:p>
            <a:pPr lvl="2">
              <a:lnSpc>
                <a:spcPct val="100000"/>
              </a:lnSpc>
              <a:buFont typeface="Wingdings" panose="05000000000000000000" pitchFamily="2" charset="2"/>
              <a:buChar char="§"/>
            </a:pPr>
            <a:r>
              <a:rPr lang="en-US" sz="1900" b="1" dirty="0">
                <a:latin typeface="MetaWebPro"/>
              </a:rPr>
              <a:t>Key indicators </a:t>
            </a:r>
            <a:r>
              <a:rPr lang="en-US" sz="1900" dirty="0">
                <a:latin typeface="MetaWebPro"/>
              </a:rPr>
              <a:t>– Overall stock or index resistance/support levels, Dollars loss/profit, 1% rule</a:t>
            </a:r>
          </a:p>
          <a:p>
            <a:pPr lvl="2">
              <a:lnSpc>
                <a:spcPct val="100000"/>
              </a:lnSpc>
              <a:buFont typeface="Wingdings" panose="05000000000000000000" pitchFamily="2" charset="2"/>
              <a:buChar char="§"/>
            </a:pPr>
            <a:r>
              <a:rPr lang="en-US" sz="1900" dirty="0">
                <a:latin typeface="MetaWebPro"/>
              </a:rPr>
              <a:t>Loss Events – What adjustments if any are made if a loss occurs</a:t>
            </a:r>
          </a:p>
          <a:p>
            <a:pPr lvl="1">
              <a:lnSpc>
                <a:spcPct val="100000"/>
              </a:lnSpc>
              <a:buFont typeface="Wingdings" panose="05000000000000000000" pitchFamily="2" charset="2"/>
              <a:buChar char="§"/>
            </a:pPr>
            <a:r>
              <a:rPr lang="en-US" sz="1900" b="0" i="0" dirty="0">
                <a:effectLst/>
                <a:latin typeface="MetaWebPro"/>
              </a:rPr>
              <a:t>Risk Reporting</a:t>
            </a:r>
          </a:p>
          <a:p>
            <a:pPr lvl="2">
              <a:lnSpc>
                <a:spcPct val="100000"/>
              </a:lnSpc>
              <a:buFont typeface="Wingdings" panose="05000000000000000000" pitchFamily="2" charset="2"/>
              <a:buChar char="§"/>
            </a:pPr>
            <a:r>
              <a:rPr lang="en-US" sz="1900" b="0" i="0" dirty="0">
                <a:effectLst/>
                <a:latin typeface="MetaWebPro"/>
              </a:rPr>
              <a:t>Format and communication protocol for reporting on indicators and risks</a:t>
            </a:r>
          </a:p>
          <a:p>
            <a:pPr lvl="1">
              <a:lnSpc>
                <a:spcPct val="100000"/>
              </a:lnSpc>
              <a:buFont typeface="Wingdings" panose="05000000000000000000" pitchFamily="2" charset="2"/>
              <a:buChar char="§"/>
            </a:pPr>
            <a:r>
              <a:rPr lang="en-US" sz="1900" dirty="0">
                <a:latin typeface="MetaWebPro"/>
              </a:rPr>
              <a:t>Risk Scenarios </a:t>
            </a:r>
          </a:p>
          <a:p>
            <a:pPr lvl="2">
              <a:lnSpc>
                <a:spcPct val="100000"/>
              </a:lnSpc>
              <a:buFont typeface="Wingdings" panose="05000000000000000000" pitchFamily="2" charset="2"/>
              <a:buChar char="§"/>
            </a:pPr>
            <a:r>
              <a:rPr lang="en-US" sz="1900" dirty="0">
                <a:latin typeface="MetaWebPro"/>
              </a:rPr>
              <a:t>Model if/then scenarios with your portfolio</a:t>
            </a:r>
          </a:p>
          <a:p>
            <a:pPr lvl="1">
              <a:lnSpc>
                <a:spcPct val="100000"/>
              </a:lnSpc>
              <a:buFont typeface="Wingdings" panose="05000000000000000000" pitchFamily="2" charset="2"/>
              <a:buChar char="§"/>
            </a:pPr>
            <a:r>
              <a:rPr lang="en-US" sz="1900" b="0" i="0" dirty="0">
                <a:effectLst/>
                <a:latin typeface="MetaWebPro"/>
              </a:rPr>
              <a:t>Risk </a:t>
            </a:r>
            <a:r>
              <a:rPr lang="en-US" sz="1900" dirty="0">
                <a:latin typeface="MetaWebPro"/>
              </a:rPr>
              <a:t>Tolerance </a:t>
            </a:r>
          </a:p>
          <a:p>
            <a:pPr lvl="2">
              <a:lnSpc>
                <a:spcPct val="100000"/>
              </a:lnSpc>
              <a:buFont typeface="Wingdings" panose="05000000000000000000" pitchFamily="2" charset="2"/>
              <a:buChar char="§"/>
            </a:pPr>
            <a:r>
              <a:rPr lang="en-US" sz="1900" dirty="0">
                <a:latin typeface="MetaWebPro"/>
              </a:rPr>
              <a:t>What are you willing to lose before triggering action</a:t>
            </a:r>
            <a:endParaRPr lang="en-US" sz="1900" b="0" i="0" dirty="0">
              <a:effectLst/>
              <a:latin typeface="MetaWebPro"/>
            </a:endParaRPr>
          </a:p>
          <a:p>
            <a:pPr lvl="1">
              <a:lnSpc>
                <a:spcPct val="100000"/>
              </a:lnSpc>
            </a:pPr>
            <a:endParaRPr lang="en-US" sz="30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p:txBody>
      </p:sp>
    </p:spTree>
    <p:extLst>
      <p:ext uri="{BB962C8B-B14F-4D97-AF65-F5344CB8AC3E}">
        <p14:creationId xmlns:p14="http://schemas.microsoft.com/office/powerpoint/2010/main" val="352631911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385180"/>
            <a:ext cx="7454077" cy="4499571"/>
          </a:xfrm>
        </p:spPr>
        <p:txBody>
          <a:bodyPr>
            <a:normAutofit/>
          </a:bodyPr>
          <a:lstStyle/>
          <a:p>
            <a:pPr>
              <a:lnSpc>
                <a:spcPct val="100000"/>
              </a:lnSpc>
            </a:pPr>
            <a:r>
              <a:rPr lang="en-US" sz="3200" b="0" i="0" dirty="0">
                <a:effectLst/>
                <a:latin typeface="MetaWebPro"/>
              </a:rPr>
              <a:t>Program Design - Outcomes</a:t>
            </a:r>
          </a:p>
          <a:p>
            <a:pPr marL="0" indent="0">
              <a:lnSpc>
                <a:spcPct val="100000"/>
              </a:lnSpc>
              <a:buNone/>
            </a:pPr>
            <a:endParaRPr lang="en-US" sz="32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a:p>
            <a:pPr marL="0" indent="0">
              <a:lnSpc>
                <a:spcPct val="100000"/>
              </a:lnSpc>
              <a:buNone/>
            </a:pPr>
            <a:r>
              <a:rPr lang="en-US" sz="1600" i="1" dirty="0">
                <a:latin typeface="MetaWebPro"/>
              </a:rPr>
              <a:t>*represents example of high-risk tolerance portfolio</a:t>
            </a:r>
          </a:p>
          <a:p>
            <a:pPr marL="0" indent="0">
              <a:lnSpc>
                <a:spcPct val="100000"/>
              </a:lnSpc>
              <a:buNone/>
            </a:pPr>
            <a:endParaRPr lang="en-US" sz="1600" i="1" dirty="0">
              <a:latin typeface="MetaWebPro"/>
            </a:endParaRPr>
          </a:p>
        </p:txBody>
      </p:sp>
      <p:graphicFrame>
        <p:nvGraphicFramePr>
          <p:cNvPr id="4" name="Table 5">
            <a:extLst>
              <a:ext uri="{FF2B5EF4-FFF2-40B4-BE49-F238E27FC236}">
                <a16:creationId xmlns:a16="http://schemas.microsoft.com/office/drawing/2014/main" id="{E904C81A-AD5B-4374-A5D9-98B519489C4A}"/>
              </a:ext>
            </a:extLst>
          </p:cNvPr>
          <p:cNvGraphicFramePr>
            <a:graphicFrameLocks noGrp="1"/>
          </p:cNvGraphicFramePr>
          <p:nvPr>
            <p:extLst>
              <p:ext uri="{D42A27DB-BD31-4B8C-83A1-F6EECF244321}">
                <p14:modId xmlns:p14="http://schemas.microsoft.com/office/powerpoint/2010/main" val="2515971985"/>
              </p:ext>
            </p:extLst>
          </p:nvPr>
        </p:nvGraphicFramePr>
        <p:xfrm>
          <a:off x="4082161" y="2073243"/>
          <a:ext cx="7562281" cy="2123440"/>
        </p:xfrm>
        <a:graphic>
          <a:graphicData uri="http://schemas.openxmlformats.org/drawingml/2006/table">
            <a:tbl>
              <a:tblPr firstRow="1" bandRow="1">
                <a:tableStyleId>{5C22544A-7EE6-4342-B048-85BDC9FD1C3A}</a:tableStyleId>
              </a:tblPr>
              <a:tblGrid>
                <a:gridCol w="2394646">
                  <a:extLst>
                    <a:ext uri="{9D8B030D-6E8A-4147-A177-3AD203B41FA5}">
                      <a16:colId xmlns:a16="http://schemas.microsoft.com/office/drawing/2014/main" val="2203815553"/>
                    </a:ext>
                  </a:extLst>
                </a:gridCol>
                <a:gridCol w="1340220">
                  <a:extLst>
                    <a:ext uri="{9D8B030D-6E8A-4147-A177-3AD203B41FA5}">
                      <a16:colId xmlns:a16="http://schemas.microsoft.com/office/drawing/2014/main" val="1842718594"/>
                    </a:ext>
                  </a:extLst>
                </a:gridCol>
                <a:gridCol w="1759049">
                  <a:extLst>
                    <a:ext uri="{9D8B030D-6E8A-4147-A177-3AD203B41FA5}">
                      <a16:colId xmlns:a16="http://schemas.microsoft.com/office/drawing/2014/main" val="4257836492"/>
                    </a:ext>
                  </a:extLst>
                </a:gridCol>
                <a:gridCol w="2068366">
                  <a:extLst>
                    <a:ext uri="{9D8B030D-6E8A-4147-A177-3AD203B41FA5}">
                      <a16:colId xmlns:a16="http://schemas.microsoft.com/office/drawing/2014/main" val="3577806242"/>
                    </a:ext>
                  </a:extLst>
                </a:gridCol>
              </a:tblGrid>
              <a:tr h="370840">
                <a:tc>
                  <a:txBody>
                    <a:bodyPr/>
                    <a:lstStyle/>
                    <a:p>
                      <a:r>
                        <a:rPr lang="en-US" dirty="0"/>
                        <a:t>Asset Class</a:t>
                      </a:r>
                    </a:p>
                  </a:txBody>
                  <a:tcPr/>
                </a:tc>
                <a:tc>
                  <a:txBody>
                    <a:bodyPr/>
                    <a:lstStyle/>
                    <a:p>
                      <a:r>
                        <a:rPr lang="en-US" dirty="0"/>
                        <a:t>Risk/Vol</a:t>
                      </a:r>
                    </a:p>
                  </a:txBody>
                  <a:tcPr/>
                </a:tc>
                <a:tc>
                  <a:txBody>
                    <a:bodyPr/>
                    <a:lstStyle/>
                    <a:p>
                      <a:r>
                        <a:rPr lang="en-US" dirty="0"/>
                        <a:t>Outcome*</a:t>
                      </a:r>
                    </a:p>
                  </a:txBody>
                  <a:tcPr/>
                </a:tc>
                <a:tc>
                  <a:txBody>
                    <a:bodyPr/>
                    <a:lstStyle/>
                    <a:p>
                      <a:pPr algn="ctr"/>
                      <a:r>
                        <a:rPr lang="en-US" dirty="0"/>
                        <a:t>Allocation*</a:t>
                      </a:r>
                    </a:p>
                  </a:txBody>
                  <a:tcPr/>
                </a:tc>
                <a:extLst>
                  <a:ext uri="{0D108BD9-81ED-4DB2-BD59-A6C34878D82A}">
                    <a16:rowId xmlns:a16="http://schemas.microsoft.com/office/drawing/2014/main" val="3535595902"/>
                  </a:ext>
                </a:extLst>
              </a:tr>
              <a:tr h="370840">
                <a:tc>
                  <a:txBody>
                    <a:bodyPr/>
                    <a:lstStyle/>
                    <a:p>
                      <a:r>
                        <a:rPr lang="en-US" dirty="0"/>
                        <a:t>Options/Derivatives</a:t>
                      </a:r>
                    </a:p>
                  </a:txBody>
                  <a:tcPr/>
                </a:tc>
                <a:tc>
                  <a:txBody>
                    <a:bodyPr/>
                    <a:lstStyle/>
                    <a:p>
                      <a:r>
                        <a:rPr lang="en-US" dirty="0"/>
                        <a:t>HIGH</a:t>
                      </a:r>
                    </a:p>
                  </a:txBody>
                  <a:tcPr/>
                </a:tc>
                <a:tc>
                  <a:txBody>
                    <a:bodyPr/>
                    <a:lstStyle/>
                    <a:p>
                      <a:r>
                        <a:rPr lang="en-US" dirty="0"/>
                        <a:t>-50% to +50%</a:t>
                      </a:r>
                    </a:p>
                  </a:txBody>
                  <a:tcPr/>
                </a:tc>
                <a:tc>
                  <a:txBody>
                    <a:bodyPr/>
                    <a:lstStyle/>
                    <a:p>
                      <a:pPr algn="ctr"/>
                      <a:r>
                        <a:rPr lang="en-US" dirty="0"/>
                        <a:t>10%</a:t>
                      </a:r>
                    </a:p>
                  </a:txBody>
                  <a:tcPr/>
                </a:tc>
                <a:extLst>
                  <a:ext uri="{0D108BD9-81ED-4DB2-BD59-A6C34878D82A}">
                    <a16:rowId xmlns:a16="http://schemas.microsoft.com/office/drawing/2014/main" val="1905346884"/>
                  </a:ext>
                </a:extLst>
              </a:tr>
              <a:tr h="370840">
                <a:tc>
                  <a:txBody>
                    <a:bodyPr/>
                    <a:lstStyle/>
                    <a:p>
                      <a:r>
                        <a:rPr lang="en-US" dirty="0"/>
                        <a:t>Stocks/Equities</a:t>
                      </a:r>
                    </a:p>
                  </a:txBody>
                  <a:tcPr/>
                </a:tc>
                <a:tc>
                  <a:txBody>
                    <a:bodyPr/>
                    <a:lstStyle/>
                    <a:p>
                      <a:r>
                        <a:rPr lang="en-US" dirty="0"/>
                        <a:t>MED/HIGH</a:t>
                      </a:r>
                    </a:p>
                  </a:txBody>
                  <a:tcPr/>
                </a:tc>
                <a:tc>
                  <a:txBody>
                    <a:bodyPr/>
                    <a:lstStyle/>
                    <a:p>
                      <a:r>
                        <a:rPr lang="en-US" dirty="0"/>
                        <a:t>-10% to +10%</a:t>
                      </a:r>
                    </a:p>
                  </a:txBody>
                  <a:tcPr/>
                </a:tc>
                <a:tc>
                  <a:txBody>
                    <a:bodyPr/>
                    <a:lstStyle/>
                    <a:p>
                      <a:pPr algn="ctr"/>
                      <a:r>
                        <a:rPr lang="en-US" dirty="0"/>
                        <a:t>70%</a:t>
                      </a:r>
                    </a:p>
                  </a:txBody>
                  <a:tcPr/>
                </a:tc>
                <a:extLst>
                  <a:ext uri="{0D108BD9-81ED-4DB2-BD59-A6C34878D82A}">
                    <a16:rowId xmlns:a16="http://schemas.microsoft.com/office/drawing/2014/main" val="2275277613"/>
                  </a:ext>
                </a:extLst>
              </a:tr>
              <a:tr h="370840">
                <a:tc>
                  <a:txBody>
                    <a:bodyPr/>
                    <a:lstStyle/>
                    <a:p>
                      <a:r>
                        <a:rPr lang="en-US" dirty="0"/>
                        <a:t>Bonds/Insurance</a:t>
                      </a:r>
                    </a:p>
                  </a:txBody>
                  <a:tcPr/>
                </a:tc>
                <a:tc>
                  <a:txBody>
                    <a:bodyPr/>
                    <a:lstStyle/>
                    <a:p>
                      <a:r>
                        <a:rPr lang="en-US" dirty="0"/>
                        <a:t>LOW/MED</a:t>
                      </a:r>
                    </a:p>
                  </a:txBody>
                  <a:tcPr/>
                </a:tc>
                <a:tc>
                  <a:txBody>
                    <a:bodyPr/>
                    <a:lstStyle/>
                    <a:p>
                      <a:r>
                        <a:rPr lang="en-US" dirty="0"/>
                        <a:t>2-3%</a:t>
                      </a:r>
                    </a:p>
                  </a:txBody>
                  <a:tcPr/>
                </a:tc>
                <a:tc>
                  <a:txBody>
                    <a:bodyPr/>
                    <a:lstStyle/>
                    <a:p>
                      <a:pPr algn="ctr"/>
                      <a:r>
                        <a:rPr lang="en-US" dirty="0"/>
                        <a:t>10%</a:t>
                      </a:r>
                    </a:p>
                  </a:txBody>
                  <a:tcPr/>
                </a:tc>
                <a:extLst>
                  <a:ext uri="{0D108BD9-81ED-4DB2-BD59-A6C34878D82A}">
                    <a16:rowId xmlns:a16="http://schemas.microsoft.com/office/drawing/2014/main" val="1501372674"/>
                  </a:ext>
                </a:extLst>
              </a:tr>
              <a:tr h="370840">
                <a:tc>
                  <a:txBody>
                    <a:bodyPr/>
                    <a:lstStyle/>
                    <a:p>
                      <a:r>
                        <a:rPr lang="en-US" dirty="0"/>
                        <a:t>Cash</a:t>
                      </a:r>
                    </a:p>
                  </a:txBody>
                  <a:tcPr/>
                </a:tc>
                <a:tc>
                  <a:txBody>
                    <a:bodyPr/>
                    <a:lstStyle/>
                    <a:p>
                      <a:r>
                        <a:rPr lang="en-US" dirty="0"/>
                        <a:t>LOWEST</a:t>
                      </a:r>
                    </a:p>
                  </a:txBody>
                  <a:tcPr/>
                </a:tc>
                <a:tc>
                  <a:txBody>
                    <a:bodyPr/>
                    <a:lstStyle/>
                    <a:p>
                      <a:r>
                        <a:rPr lang="en-US" dirty="0"/>
                        <a:t>0-1%</a:t>
                      </a:r>
                    </a:p>
                  </a:txBody>
                  <a:tcPr/>
                </a:tc>
                <a:tc>
                  <a:txBody>
                    <a:bodyPr/>
                    <a:lstStyle/>
                    <a:p>
                      <a:pPr algn="ctr"/>
                      <a:r>
                        <a:rPr lang="en-US" dirty="0"/>
                        <a:t>5%</a:t>
                      </a:r>
                    </a:p>
                  </a:txBody>
                  <a:tcPr/>
                </a:tc>
                <a:extLst>
                  <a:ext uri="{0D108BD9-81ED-4DB2-BD59-A6C34878D82A}">
                    <a16:rowId xmlns:a16="http://schemas.microsoft.com/office/drawing/2014/main" val="3076852819"/>
                  </a:ext>
                </a:extLst>
              </a:tr>
            </a:tbl>
          </a:graphicData>
        </a:graphic>
      </p:graphicFrame>
    </p:spTree>
    <p:extLst>
      <p:ext uri="{BB962C8B-B14F-4D97-AF65-F5344CB8AC3E}">
        <p14:creationId xmlns:p14="http://schemas.microsoft.com/office/powerpoint/2010/main" val="398300716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162490"/>
            <a:ext cx="7454077" cy="3785131"/>
          </a:xfrm>
        </p:spPr>
        <p:txBody>
          <a:bodyPr>
            <a:normAutofit/>
          </a:bodyPr>
          <a:lstStyle/>
          <a:p>
            <a:pPr>
              <a:lnSpc>
                <a:spcPct val="100000"/>
              </a:lnSpc>
            </a:pPr>
            <a:r>
              <a:rPr lang="en-US" sz="3200" dirty="0">
                <a:latin typeface="MetaWebPro"/>
              </a:rPr>
              <a:t>Investment </a:t>
            </a:r>
            <a:r>
              <a:rPr lang="en-US" sz="3200" b="0" i="0" dirty="0">
                <a:effectLst/>
                <a:latin typeface="MetaWebPro"/>
              </a:rPr>
              <a:t>Risk Indicators</a:t>
            </a:r>
            <a:endParaRPr lang="en-US" sz="1400" dirty="0">
              <a:latin typeface="MetaWebPro"/>
            </a:endParaRPr>
          </a:p>
          <a:p>
            <a:pPr lvl="1">
              <a:lnSpc>
                <a:spcPct val="100000"/>
              </a:lnSpc>
              <a:buFont typeface="Wingdings" panose="05000000000000000000" pitchFamily="2" charset="2"/>
              <a:buChar char="§"/>
            </a:pPr>
            <a:r>
              <a:rPr lang="en-US" b="0" i="0" dirty="0">
                <a:effectLst/>
                <a:latin typeface="MetaWebPro"/>
              </a:rPr>
              <a:t>Diversity in Sectors – Example Financial, Healthcare, Tech, Utilities</a:t>
            </a:r>
          </a:p>
          <a:p>
            <a:pPr lvl="1">
              <a:lnSpc>
                <a:spcPct val="100000"/>
              </a:lnSpc>
              <a:buFont typeface="Wingdings" panose="05000000000000000000" pitchFamily="2" charset="2"/>
              <a:buChar char="§"/>
            </a:pPr>
            <a:r>
              <a:rPr lang="en-US" dirty="0">
                <a:latin typeface="MetaWebPro"/>
              </a:rPr>
              <a:t>Earnings surprises – Under covered stocks, new company</a:t>
            </a:r>
          </a:p>
          <a:p>
            <a:pPr lvl="1">
              <a:lnSpc>
                <a:spcPct val="100000"/>
              </a:lnSpc>
              <a:buFont typeface="Wingdings" panose="05000000000000000000" pitchFamily="2" charset="2"/>
              <a:buChar char="§"/>
            </a:pPr>
            <a:r>
              <a:rPr lang="en-US" b="0" i="0" dirty="0">
                <a:effectLst/>
                <a:latin typeface="MetaWebPro"/>
              </a:rPr>
              <a:t>Consistency in financials – Year over year performance (</a:t>
            </a:r>
            <a:r>
              <a:rPr lang="en-US" dirty="0">
                <a:latin typeface="MetaWebPro"/>
              </a:rPr>
              <a:t>e</a:t>
            </a:r>
            <a:r>
              <a:rPr lang="en-US" b="0" i="0" dirty="0">
                <a:effectLst/>
                <a:latin typeface="MetaWebPro"/>
              </a:rPr>
              <a:t>arnings, revenue)</a:t>
            </a:r>
          </a:p>
          <a:p>
            <a:pPr lvl="1">
              <a:lnSpc>
                <a:spcPct val="100000"/>
              </a:lnSpc>
              <a:buFont typeface="Wingdings" panose="05000000000000000000" pitchFamily="2" charset="2"/>
              <a:buChar char="§"/>
            </a:pPr>
            <a:r>
              <a:rPr lang="en-US" dirty="0">
                <a:latin typeface="MetaWebPro"/>
              </a:rPr>
              <a:t>Volatility of stocks – Correlation to the overall stock market</a:t>
            </a:r>
          </a:p>
          <a:p>
            <a:pPr lvl="2">
              <a:lnSpc>
                <a:spcPct val="100000"/>
              </a:lnSpc>
              <a:buFont typeface="Wingdings" panose="05000000000000000000" pitchFamily="2" charset="2"/>
              <a:buChar char="§"/>
            </a:pPr>
            <a:r>
              <a:rPr lang="en-US" sz="2000" dirty="0">
                <a:latin typeface="MetaWebPro"/>
              </a:rPr>
              <a:t>Young, high growth stocks can be extremely volatile (TSLA, BYND)</a:t>
            </a:r>
            <a:endParaRPr lang="en-US" sz="2000" b="0" i="0" dirty="0">
              <a:effectLst/>
              <a:latin typeface="MetaWebPro"/>
            </a:endParaRPr>
          </a:p>
          <a:p>
            <a:pPr lvl="1">
              <a:lnSpc>
                <a:spcPct val="100000"/>
              </a:lnSpc>
            </a:pPr>
            <a:endParaRPr lang="en-US" sz="30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p:txBody>
      </p:sp>
      <p:pic>
        <p:nvPicPr>
          <p:cNvPr id="5" name="Picture 4" descr="A picture containing text&#10;&#10;Description automatically generated">
            <a:extLst>
              <a:ext uri="{FF2B5EF4-FFF2-40B4-BE49-F238E27FC236}">
                <a16:creationId xmlns:a16="http://schemas.microsoft.com/office/drawing/2014/main" id="{438F68CE-530B-435E-A86E-430FAA706013}"/>
              </a:ext>
            </a:extLst>
          </p:cNvPr>
          <p:cNvPicPr>
            <a:picLocks noChangeAspect="1"/>
          </p:cNvPicPr>
          <p:nvPr/>
        </p:nvPicPr>
        <p:blipFill>
          <a:blip r:embed="rId3"/>
          <a:stretch>
            <a:fillRect/>
          </a:stretch>
        </p:blipFill>
        <p:spPr>
          <a:xfrm>
            <a:off x="6805295" y="4822251"/>
            <a:ext cx="2334102" cy="1551518"/>
          </a:xfrm>
          <a:prstGeom prst="rect">
            <a:avLst/>
          </a:prstGeom>
        </p:spPr>
      </p:pic>
    </p:spTree>
    <p:extLst>
      <p:ext uri="{BB962C8B-B14F-4D97-AF65-F5344CB8AC3E}">
        <p14:creationId xmlns:p14="http://schemas.microsoft.com/office/powerpoint/2010/main" val="7589411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385180"/>
            <a:ext cx="7454077" cy="4499571"/>
          </a:xfrm>
        </p:spPr>
        <p:txBody>
          <a:bodyPr>
            <a:normAutofit fontScale="92500" lnSpcReduction="10000"/>
          </a:bodyPr>
          <a:lstStyle/>
          <a:p>
            <a:pPr>
              <a:lnSpc>
                <a:spcPct val="100000"/>
              </a:lnSpc>
            </a:pPr>
            <a:r>
              <a:rPr lang="en-US" sz="3200" b="0" i="0" dirty="0">
                <a:effectLst/>
                <a:latin typeface="MetaWebPro"/>
              </a:rPr>
              <a:t>Governance/Monitoring</a:t>
            </a:r>
          </a:p>
          <a:p>
            <a:pPr lvl="1">
              <a:lnSpc>
                <a:spcPct val="100000"/>
              </a:lnSpc>
              <a:buFont typeface="Wingdings" panose="05000000000000000000" pitchFamily="2" charset="2"/>
              <a:buChar char="§"/>
            </a:pPr>
            <a:r>
              <a:rPr lang="en-US" sz="3000" dirty="0">
                <a:latin typeface="MetaWebPro"/>
              </a:rPr>
              <a:t>Consolidate accounts (multiple platforms)</a:t>
            </a:r>
          </a:p>
          <a:p>
            <a:pPr lvl="1">
              <a:lnSpc>
                <a:spcPct val="100000"/>
              </a:lnSpc>
              <a:buFont typeface="Wingdings" panose="05000000000000000000" pitchFamily="2" charset="2"/>
              <a:buChar char="§"/>
            </a:pPr>
            <a:r>
              <a:rPr lang="en-US" sz="3000" dirty="0">
                <a:latin typeface="MetaWebPro"/>
              </a:rPr>
              <a:t>Automated alerts at key price points</a:t>
            </a:r>
          </a:p>
          <a:p>
            <a:pPr lvl="2">
              <a:lnSpc>
                <a:spcPct val="100000"/>
              </a:lnSpc>
              <a:buFont typeface="Wingdings" panose="05000000000000000000" pitchFamily="2" charset="2"/>
              <a:buChar char="§"/>
            </a:pPr>
            <a:r>
              <a:rPr lang="en-US" sz="2800" dirty="0">
                <a:latin typeface="MetaWebPro"/>
              </a:rPr>
              <a:t>Profit goals (ex: +/- 30%)</a:t>
            </a:r>
          </a:p>
          <a:p>
            <a:pPr lvl="2">
              <a:lnSpc>
                <a:spcPct val="100000"/>
              </a:lnSpc>
              <a:buFont typeface="Wingdings" panose="05000000000000000000" pitchFamily="2" charset="2"/>
              <a:buChar char="§"/>
            </a:pPr>
            <a:r>
              <a:rPr lang="en-US" sz="2800" dirty="0">
                <a:latin typeface="MetaWebPro"/>
              </a:rPr>
              <a:t>Support/Resistance (trading range)</a:t>
            </a:r>
          </a:p>
          <a:p>
            <a:pPr lvl="1">
              <a:lnSpc>
                <a:spcPct val="100000"/>
              </a:lnSpc>
              <a:buFont typeface="Wingdings" panose="05000000000000000000" pitchFamily="2" charset="2"/>
              <a:buChar char="§"/>
            </a:pPr>
            <a:r>
              <a:rPr lang="en-US" sz="3000" b="0" i="0" dirty="0">
                <a:effectLst/>
                <a:latin typeface="MetaWebPro"/>
              </a:rPr>
              <a:t>Rebalance rules to maintain allocations in asset classes and sectors (dependent on risk tolerance)</a:t>
            </a:r>
          </a:p>
          <a:p>
            <a:pPr lvl="1">
              <a:lnSpc>
                <a:spcPct val="100000"/>
              </a:lnSpc>
              <a:buFont typeface="Wingdings" panose="05000000000000000000" pitchFamily="2" charset="2"/>
              <a:buChar char="§"/>
            </a:pPr>
            <a:r>
              <a:rPr lang="en-US" sz="3000" b="0" i="0" dirty="0">
                <a:effectLst/>
                <a:latin typeface="MetaWebPro"/>
              </a:rPr>
              <a:t>Loss triggers – cut losses, don’t look back!</a:t>
            </a:r>
          </a:p>
          <a:p>
            <a:pPr lvl="2">
              <a:lnSpc>
                <a:spcPct val="100000"/>
              </a:lnSpc>
              <a:buFont typeface="Wingdings" panose="05000000000000000000" pitchFamily="2" charset="2"/>
              <a:buChar char="§"/>
            </a:pPr>
            <a:r>
              <a:rPr lang="en-US" sz="2800" dirty="0">
                <a:latin typeface="MetaWebPro"/>
              </a:rPr>
              <a:t>Rationale: Opportunity cost</a:t>
            </a:r>
          </a:p>
          <a:p>
            <a:pPr lvl="1">
              <a:lnSpc>
                <a:spcPct val="100000"/>
              </a:lnSpc>
              <a:buFont typeface="Wingdings" panose="05000000000000000000" pitchFamily="2" charset="2"/>
              <a:buChar char="§"/>
            </a:pPr>
            <a:endParaRPr lang="en-US" sz="30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p:txBody>
      </p:sp>
      <p:pic>
        <p:nvPicPr>
          <p:cNvPr id="6" name="Picture 5" descr="A picture containing orange&#10;&#10;Description automatically generated">
            <a:extLst>
              <a:ext uri="{FF2B5EF4-FFF2-40B4-BE49-F238E27FC236}">
                <a16:creationId xmlns:a16="http://schemas.microsoft.com/office/drawing/2014/main" id="{B887A9C4-4917-4DE2-A4B3-1E0DBDF733F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0030433" y="5189435"/>
            <a:ext cx="1659632" cy="1535906"/>
          </a:xfrm>
          <a:prstGeom prst="rect">
            <a:avLst/>
          </a:prstGeom>
        </p:spPr>
      </p:pic>
    </p:spTree>
    <p:extLst>
      <p:ext uri="{BB962C8B-B14F-4D97-AF65-F5344CB8AC3E}">
        <p14:creationId xmlns:p14="http://schemas.microsoft.com/office/powerpoint/2010/main" val="2957018490"/>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385180"/>
            <a:ext cx="7454077" cy="4499571"/>
          </a:xfrm>
        </p:spPr>
        <p:txBody>
          <a:bodyPr>
            <a:normAutofit/>
          </a:bodyPr>
          <a:lstStyle/>
          <a:p>
            <a:pPr>
              <a:lnSpc>
                <a:spcPct val="100000"/>
              </a:lnSpc>
            </a:pPr>
            <a:r>
              <a:rPr lang="en-US" sz="3200" b="0" i="0" dirty="0">
                <a:effectLst/>
                <a:latin typeface="MetaWebPro"/>
              </a:rPr>
              <a:t>Implementation </a:t>
            </a:r>
          </a:p>
          <a:p>
            <a:pPr lvl="1">
              <a:lnSpc>
                <a:spcPct val="100000"/>
              </a:lnSpc>
              <a:buFont typeface="Wingdings" panose="05000000000000000000" pitchFamily="2" charset="2"/>
              <a:buChar char="§"/>
            </a:pPr>
            <a:r>
              <a:rPr lang="en-US" sz="3000" dirty="0">
                <a:latin typeface="MetaWebPro"/>
              </a:rPr>
              <a:t>Resourcing </a:t>
            </a:r>
          </a:p>
          <a:p>
            <a:pPr lvl="2">
              <a:lnSpc>
                <a:spcPct val="100000"/>
              </a:lnSpc>
              <a:buFont typeface="Wingdings" panose="05000000000000000000" pitchFamily="2" charset="2"/>
              <a:buChar char="§"/>
            </a:pPr>
            <a:r>
              <a:rPr lang="en-US" sz="2800" dirty="0">
                <a:latin typeface="MetaWebPro"/>
              </a:rPr>
              <a:t>Who will implement – you or a 3</a:t>
            </a:r>
            <a:r>
              <a:rPr lang="en-US" sz="2800" baseline="30000" dirty="0">
                <a:latin typeface="MetaWebPro"/>
              </a:rPr>
              <a:t>rd</a:t>
            </a:r>
            <a:r>
              <a:rPr lang="en-US" sz="2800" dirty="0">
                <a:latin typeface="MetaWebPro"/>
              </a:rPr>
              <a:t> party advisor?</a:t>
            </a:r>
          </a:p>
          <a:p>
            <a:pPr lvl="1">
              <a:lnSpc>
                <a:spcPct val="100000"/>
              </a:lnSpc>
              <a:buFont typeface="Wingdings" panose="05000000000000000000" pitchFamily="2" charset="2"/>
              <a:buChar char="§"/>
            </a:pPr>
            <a:r>
              <a:rPr lang="en-US" sz="3000" dirty="0">
                <a:latin typeface="MetaWebPro"/>
              </a:rPr>
              <a:t>Reviewing your plan</a:t>
            </a:r>
          </a:p>
          <a:p>
            <a:pPr lvl="1">
              <a:lnSpc>
                <a:spcPct val="100000"/>
              </a:lnSpc>
              <a:buFont typeface="Wingdings" panose="05000000000000000000" pitchFamily="2" charset="2"/>
              <a:buChar char="§"/>
            </a:pPr>
            <a:r>
              <a:rPr lang="en-US" sz="3000" dirty="0">
                <a:latin typeface="MetaWebPro"/>
              </a:rPr>
              <a:t>Reporting on results </a:t>
            </a:r>
          </a:p>
          <a:p>
            <a:pPr lvl="2">
              <a:lnSpc>
                <a:spcPct val="100000"/>
              </a:lnSpc>
              <a:buFont typeface="Wingdings" panose="05000000000000000000" pitchFamily="2" charset="2"/>
              <a:buChar char="§"/>
            </a:pPr>
            <a:r>
              <a:rPr lang="en-US" sz="2800" dirty="0">
                <a:latin typeface="MetaWebPro"/>
              </a:rPr>
              <a:t>Outcomes determine if effective risk management took place</a:t>
            </a:r>
          </a:p>
          <a:p>
            <a:pPr lvl="1">
              <a:lnSpc>
                <a:spcPct val="100000"/>
              </a:lnSpc>
              <a:buFont typeface="Wingdings" panose="05000000000000000000" pitchFamily="2" charset="2"/>
              <a:buChar char="§"/>
            </a:pPr>
            <a:endParaRPr lang="en-US" sz="2600" dirty="0">
              <a:latin typeface="MetaWebPro"/>
            </a:endParaRPr>
          </a:p>
          <a:p>
            <a:pPr lvl="1">
              <a:lnSpc>
                <a:spcPct val="100000"/>
              </a:lnSpc>
              <a:buFont typeface="Wingdings" panose="05000000000000000000" pitchFamily="2" charset="2"/>
              <a:buChar char="§"/>
            </a:pPr>
            <a:endParaRPr lang="en-US" sz="2800" dirty="0">
              <a:latin typeface="MetaWebPro"/>
            </a:endParaRPr>
          </a:p>
          <a:p>
            <a:pPr lvl="1">
              <a:lnSpc>
                <a:spcPct val="100000"/>
              </a:lnSpc>
              <a:buFont typeface="Wingdings" panose="05000000000000000000" pitchFamily="2" charset="2"/>
              <a:buChar char="§"/>
            </a:pPr>
            <a:endParaRPr lang="en-US" sz="30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p:txBody>
      </p:sp>
      <p:pic>
        <p:nvPicPr>
          <p:cNvPr id="14" name="Picture 13" descr="A picture containing text, book, person, photo&#10;&#10;Description automatically generated">
            <a:extLst>
              <a:ext uri="{FF2B5EF4-FFF2-40B4-BE49-F238E27FC236}">
                <a16:creationId xmlns:a16="http://schemas.microsoft.com/office/drawing/2014/main" id="{9C633E39-D865-474D-8AB3-20BB28B0E892}"/>
              </a:ext>
            </a:extLst>
          </p:cNvPr>
          <p:cNvPicPr>
            <a:picLocks noChangeAspect="1"/>
          </p:cNvPicPr>
          <p:nvPr/>
        </p:nvPicPr>
        <p:blipFill>
          <a:blip r:embed="rId3"/>
          <a:stretch>
            <a:fillRect/>
          </a:stretch>
        </p:blipFill>
        <p:spPr>
          <a:xfrm>
            <a:off x="34873" y="1132856"/>
            <a:ext cx="2686050" cy="2857500"/>
          </a:xfrm>
          <a:prstGeom prst="rect">
            <a:avLst/>
          </a:prstGeom>
        </p:spPr>
      </p:pic>
    </p:spTree>
    <p:extLst>
      <p:ext uri="{BB962C8B-B14F-4D97-AF65-F5344CB8AC3E}">
        <p14:creationId xmlns:p14="http://schemas.microsoft.com/office/powerpoint/2010/main" val="2730725559"/>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836076" y="265318"/>
            <a:ext cx="7434070" cy="1474330"/>
          </a:xfrm>
        </p:spPr>
        <p:txBody>
          <a:bodyPr>
            <a:normAutofit/>
          </a:bodyPr>
          <a:lstStyle/>
          <a:p>
            <a:pPr algn="l"/>
            <a:r>
              <a:rPr lang="en-US" dirty="0"/>
              <a:t>Framework</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3816068" y="1739648"/>
            <a:ext cx="7454077" cy="4499571"/>
          </a:xfrm>
        </p:spPr>
        <p:txBody>
          <a:bodyPr>
            <a:normAutofit fontScale="92500" lnSpcReduction="10000"/>
          </a:bodyPr>
          <a:lstStyle/>
          <a:p>
            <a:pPr>
              <a:lnSpc>
                <a:spcPct val="100000"/>
              </a:lnSpc>
            </a:pPr>
            <a:r>
              <a:rPr lang="en-US" sz="3200" b="0" i="0" dirty="0">
                <a:effectLst/>
                <a:latin typeface="MetaWebPro"/>
              </a:rPr>
              <a:t>Continual Improvement</a:t>
            </a:r>
          </a:p>
          <a:p>
            <a:pPr lvl="1">
              <a:lnSpc>
                <a:spcPct val="100000"/>
              </a:lnSpc>
              <a:buFont typeface="Wingdings" panose="05000000000000000000" pitchFamily="2" charset="2"/>
              <a:buChar char="§"/>
            </a:pPr>
            <a:r>
              <a:rPr lang="en-US" sz="3000" dirty="0">
                <a:latin typeface="MetaWebPro"/>
              </a:rPr>
              <a:t>Reviewing the risk management plan regularly</a:t>
            </a:r>
          </a:p>
          <a:p>
            <a:pPr lvl="2">
              <a:lnSpc>
                <a:spcPct val="100000"/>
              </a:lnSpc>
              <a:buFont typeface="Wingdings" panose="05000000000000000000" pitchFamily="2" charset="2"/>
              <a:buChar char="§"/>
            </a:pPr>
            <a:r>
              <a:rPr lang="en-US" sz="2800" dirty="0">
                <a:latin typeface="MetaWebPro"/>
              </a:rPr>
              <a:t>Define time period for portfolio review (ex: quarterly)</a:t>
            </a:r>
          </a:p>
          <a:p>
            <a:pPr lvl="2">
              <a:lnSpc>
                <a:spcPct val="100000"/>
              </a:lnSpc>
              <a:buFont typeface="Wingdings" panose="05000000000000000000" pitchFamily="2" charset="2"/>
              <a:buChar char="§"/>
            </a:pPr>
            <a:r>
              <a:rPr lang="en-US" sz="2800" dirty="0">
                <a:latin typeface="MetaWebPro"/>
              </a:rPr>
              <a:t>Compare actual performance against benchmarks</a:t>
            </a:r>
          </a:p>
          <a:p>
            <a:pPr lvl="3">
              <a:lnSpc>
                <a:spcPct val="100000"/>
              </a:lnSpc>
              <a:buFont typeface="Wingdings" panose="05000000000000000000" pitchFamily="2" charset="2"/>
              <a:buChar char="§"/>
            </a:pPr>
            <a:r>
              <a:rPr lang="en-US" sz="2200" dirty="0">
                <a:latin typeface="MetaWebPro"/>
              </a:rPr>
              <a:t>Own Profit Goals</a:t>
            </a:r>
          </a:p>
          <a:p>
            <a:pPr lvl="3">
              <a:lnSpc>
                <a:spcPct val="100000"/>
              </a:lnSpc>
              <a:buFont typeface="Wingdings" panose="05000000000000000000" pitchFamily="2" charset="2"/>
              <a:buChar char="§"/>
            </a:pPr>
            <a:r>
              <a:rPr lang="en-US" sz="2200" dirty="0">
                <a:latin typeface="MetaWebPro"/>
              </a:rPr>
              <a:t>Other Stock Market Indices (ex: S&amp;P 500)</a:t>
            </a:r>
          </a:p>
          <a:p>
            <a:pPr lvl="2">
              <a:lnSpc>
                <a:spcPct val="100000"/>
              </a:lnSpc>
              <a:buFont typeface="Wingdings" panose="05000000000000000000" pitchFamily="2" charset="2"/>
              <a:buChar char="§"/>
            </a:pPr>
            <a:r>
              <a:rPr lang="en-US" sz="2800" dirty="0">
                <a:latin typeface="MetaWebPro"/>
              </a:rPr>
              <a:t>Adjust allocations, positions, risk tolerance as necessary</a:t>
            </a:r>
          </a:p>
          <a:p>
            <a:pPr lvl="1">
              <a:lnSpc>
                <a:spcPct val="100000"/>
              </a:lnSpc>
              <a:buFont typeface="Wingdings" panose="05000000000000000000" pitchFamily="2" charset="2"/>
              <a:buChar char="§"/>
            </a:pPr>
            <a:endParaRPr lang="en-US" sz="2800" dirty="0">
              <a:latin typeface="MetaWebPro"/>
            </a:endParaRPr>
          </a:p>
          <a:p>
            <a:pPr lvl="1">
              <a:lnSpc>
                <a:spcPct val="100000"/>
              </a:lnSpc>
              <a:buFont typeface="Wingdings" panose="05000000000000000000" pitchFamily="2" charset="2"/>
              <a:buChar char="§"/>
            </a:pPr>
            <a:endParaRPr lang="en-US" sz="3000" b="0" i="0" dirty="0">
              <a:effectLst/>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lvl="1">
              <a:lnSpc>
                <a:spcPct val="100000"/>
              </a:lnSpc>
            </a:pPr>
            <a:endParaRPr lang="en-US" i="1" dirty="0">
              <a:solidFill>
                <a:srgbClr val="111111"/>
              </a:solidFill>
              <a:latin typeface="MetaWebPro"/>
            </a:endParaRPr>
          </a:p>
          <a:p>
            <a:pPr marL="0" indent="0">
              <a:lnSpc>
                <a:spcPct val="100000"/>
              </a:lnSpc>
              <a:buNone/>
            </a:pPr>
            <a:endParaRPr lang="en-US" sz="3200" i="1" dirty="0">
              <a:latin typeface="MetaWebPro"/>
            </a:endParaRPr>
          </a:p>
        </p:txBody>
      </p:sp>
      <p:pic>
        <p:nvPicPr>
          <p:cNvPr id="5" name="Picture 4" descr="A koala bear holding a sign&#10;&#10;Description automatically generated">
            <a:extLst>
              <a:ext uri="{FF2B5EF4-FFF2-40B4-BE49-F238E27FC236}">
                <a16:creationId xmlns:a16="http://schemas.microsoft.com/office/drawing/2014/main" id="{78EF410B-926E-4B8C-A166-5A4FDA4FC363}"/>
              </a:ext>
            </a:extLst>
          </p:cNvPr>
          <p:cNvPicPr>
            <a:picLocks noChangeAspect="1"/>
          </p:cNvPicPr>
          <p:nvPr/>
        </p:nvPicPr>
        <p:blipFill>
          <a:blip r:embed="rId3"/>
          <a:stretch>
            <a:fillRect/>
          </a:stretch>
        </p:blipFill>
        <p:spPr>
          <a:xfrm>
            <a:off x="10048874" y="0"/>
            <a:ext cx="2143125" cy="2143125"/>
          </a:xfrm>
          <a:prstGeom prst="rect">
            <a:avLst/>
          </a:prstGeom>
        </p:spPr>
      </p:pic>
    </p:spTree>
    <p:extLst>
      <p:ext uri="{BB962C8B-B14F-4D97-AF65-F5344CB8AC3E}">
        <p14:creationId xmlns:p14="http://schemas.microsoft.com/office/powerpoint/2010/main" val="202036011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3CF1A-FF03-457D-9010-7CF919AEDD07}"/>
              </a:ext>
            </a:extLst>
          </p:cNvPr>
          <p:cNvSpPr>
            <a:spLocks noGrp="1"/>
          </p:cNvSpPr>
          <p:nvPr>
            <p:ph type="title"/>
          </p:nvPr>
        </p:nvSpPr>
        <p:spPr>
          <a:xfrm>
            <a:off x="1790700" y="2694772"/>
            <a:ext cx="8610600" cy="1293028"/>
          </a:xfrm>
        </p:spPr>
        <p:txBody>
          <a:bodyPr/>
          <a:lstStyle/>
          <a:p>
            <a:pPr algn="ctr"/>
            <a:r>
              <a:rPr lang="en-US" dirty="0"/>
              <a:t>Questions?</a:t>
            </a:r>
          </a:p>
        </p:txBody>
      </p:sp>
    </p:spTree>
    <p:extLst>
      <p:ext uri="{BB962C8B-B14F-4D97-AF65-F5344CB8AC3E}">
        <p14:creationId xmlns:p14="http://schemas.microsoft.com/office/powerpoint/2010/main" val="3649952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92FA2ABE-1382-4E3B-9366-792656A8AA6C}"/>
              </a:ext>
            </a:extLst>
          </p:cNvPr>
          <p:cNvPicPr>
            <a:picLocks noChangeAspect="1"/>
          </p:cNvPicPr>
          <p:nvPr/>
        </p:nvPicPr>
        <p:blipFill rotWithShape="1">
          <a:blip r:embed="rId3"/>
          <a:srcRect l="1974" t="3199" r="2397" b="3863"/>
          <a:stretch/>
        </p:blipFill>
        <p:spPr>
          <a:xfrm>
            <a:off x="4798336" y="552260"/>
            <a:ext cx="5975287" cy="5712737"/>
          </a:xfrm>
          <a:prstGeom prst="rect">
            <a:avLst/>
          </a:prstGeom>
        </p:spPr>
      </p:pic>
    </p:spTree>
    <p:extLst>
      <p:ext uri="{BB962C8B-B14F-4D97-AF65-F5344CB8AC3E}">
        <p14:creationId xmlns:p14="http://schemas.microsoft.com/office/powerpoint/2010/main" val="219423319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pPr algn="l"/>
            <a:r>
              <a:rPr lang="en-US" sz="4000" dirty="0"/>
              <a:t>ISO- 31000 Definition</a:t>
            </a:r>
            <a:r>
              <a:rPr lang="en-US" dirty="0"/>
              <a:t> </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fontScale="85000" lnSpcReduction="10000"/>
          </a:bodyPr>
          <a:lstStyle/>
          <a:p>
            <a:pPr>
              <a:lnSpc>
                <a:spcPct val="100000"/>
              </a:lnSpc>
            </a:pPr>
            <a:r>
              <a:rPr lang="en-US" sz="3200" b="0" i="0" dirty="0">
                <a:effectLst/>
                <a:latin typeface="MetaWebPro"/>
              </a:rPr>
              <a:t>ISO 31000, </a:t>
            </a:r>
            <a:r>
              <a:rPr lang="en-US" sz="3200" b="0" i="1" dirty="0">
                <a:effectLst/>
                <a:latin typeface="MetaWebPro"/>
              </a:rPr>
              <a:t>Risk management – Guidelines</a:t>
            </a:r>
            <a:r>
              <a:rPr lang="en-US" sz="3200" b="0" i="0" dirty="0">
                <a:effectLst/>
                <a:latin typeface="MetaWebPro"/>
              </a:rPr>
              <a:t>, provides principles, a framework and a process for managing risk. It can be used by any organization regardless of its size, activity or sector. </a:t>
            </a:r>
          </a:p>
          <a:p>
            <a:pPr>
              <a:lnSpc>
                <a:spcPct val="100000"/>
              </a:lnSpc>
            </a:pPr>
            <a:r>
              <a:rPr lang="en-US" sz="3200" dirty="0">
                <a:latin typeface="MetaWebPro"/>
              </a:rPr>
              <a:t>Using ISO 31000 can help organizations increase the likelihood of achieving objectives, improve the identification of opportunities and threats and effectively allocate and use resources for risk treatment.</a:t>
            </a:r>
          </a:p>
        </p:txBody>
      </p:sp>
    </p:spTree>
    <p:extLst>
      <p:ext uri="{BB962C8B-B14F-4D97-AF65-F5344CB8AC3E}">
        <p14:creationId xmlns:p14="http://schemas.microsoft.com/office/powerpoint/2010/main" val="158980303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pPr algn="l"/>
            <a:r>
              <a:rPr lang="en-US" sz="4000" dirty="0"/>
              <a:t>ISO- 31000 framework/Process</a:t>
            </a:r>
            <a:endParaRPr lang="en-US"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2628900"/>
            <a:ext cx="7454077" cy="3589785"/>
          </a:xfrm>
        </p:spPr>
        <p:txBody>
          <a:bodyPr>
            <a:normAutofit/>
          </a:bodyPr>
          <a:lstStyle/>
          <a:p>
            <a:pPr>
              <a:lnSpc>
                <a:spcPct val="100000"/>
              </a:lnSpc>
            </a:pPr>
            <a:r>
              <a:rPr lang="en-US" sz="3200" dirty="0">
                <a:latin typeface="MetaWebPro"/>
              </a:rPr>
              <a:t>Framework – Governance, Program Design, Implementation, Monitoring, Continual Improvement</a:t>
            </a:r>
            <a:endParaRPr lang="en-US" sz="3200" b="0" i="0" dirty="0">
              <a:effectLst/>
              <a:latin typeface="MetaWebPro"/>
            </a:endParaRPr>
          </a:p>
          <a:p>
            <a:pPr>
              <a:lnSpc>
                <a:spcPct val="100000"/>
              </a:lnSpc>
            </a:pPr>
            <a:r>
              <a:rPr lang="en-US" sz="3200" i="1" dirty="0">
                <a:solidFill>
                  <a:schemeClr val="bg2">
                    <a:lumMod val="75000"/>
                  </a:schemeClr>
                </a:solidFill>
                <a:latin typeface="MetaWebPro"/>
              </a:rPr>
              <a:t>Process – Active communication, Process Execution, Oversight (not covered today)</a:t>
            </a:r>
          </a:p>
        </p:txBody>
      </p:sp>
    </p:spTree>
    <p:extLst>
      <p:ext uri="{BB962C8B-B14F-4D97-AF65-F5344CB8AC3E}">
        <p14:creationId xmlns:p14="http://schemas.microsoft.com/office/powerpoint/2010/main" val="3941939584"/>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90507" y="764373"/>
            <a:ext cx="7434070" cy="1474330"/>
          </a:xfrm>
        </p:spPr>
        <p:txBody>
          <a:bodyPr>
            <a:normAutofit/>
          </a:bodyPr>
          <a:lstStyle/>
          <a:p>
            <a:pPr algn="l"/>
            <a:r>
              <a:rPr lang="en-US" sz="4000" dirty="0"/>
              <a:t>Benefits of effective RM</a:t>
            </a:r>
            <a:endParaRPr lang="en-US" dirty="0"/>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102578" y="2384456"/>
            <a:ext cx="7454077" cy="3589785"/>
          </a:xfrm>
        </p:spPr>
        <p:txBody>
          <a:bodyPr>
            <a:normAutofit fontScale="85000" lnSpcReduction="10000"/>
          </a:bodyPr>
          <a:lstStyle/>
          <a:p>
            <a:pPr>
              <a:lnSpc>
                <a:spcPct val="100000"/>
              </a:lnSpc>
            </a:pPr>
            <a:r>
              <a:rPr lang="en-US" sz="3200" b="0" i="0" dirty="0">
                <a:effectLst/>
                <a:latin typeface="MetaWebPro"/>
              </a:rPr>
              <a:t>Enables a strategy to identify and mitigate risks to enhance likelihood of achieving objectives an increase protection of assets</a:t>
            </a:r>
          </a:p>
          <a:p>
            <a:pPr>
              <a:lnSpc>
                <a:spcPct val="100000"/>
              </a:lnSpc>
            </a:pPr>
            <a:r>
              <a:rPr lang="en-US" sz="3200" b="0" i="0" dirty="0">
                <a:effectLst/>
                <a:latin typeface="MetaWebPro"/>
              </a:rPr>
              <a:t>Provides for a process of monitoring</a:t>
            </a:r>
          </a:p>
          <a:p>
            <a:pPr>
              <a:lnSpc>
                <a:spcPct val="100000"/>
              </a:lnSpc>
            </a:pPr>
            <a:r>
              <a:rPr lang="en-US" sz="3200" dirty="0">
                <a:latin typeface="MetaWebPro"/>
              </a:rPr>
              <a:t>Allows you to see both the positive opportunities and negative consequences associated with risk, and allows for more informed, and thus more effective, decision making</a:t>
            </a:r>
          </a:p>
        </p:txBody>
      </p:sp>
    </p:spTree>
    <p:extLst>
      <p:ext uri="{BB962C8B-B14F-4D97-AF65-F5344CB8AC3E}">
        <p14:creationId xmlns:p14="http://schemas.microsoft.com/office/powerpoint/2010/main" val="490688344"/>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375720"/>
            <a:ext cx="7434070" cy="1474330"/>
          </a:xfrm>
        </p:spPr>
        <p:txBody>
          <a:bodyPr>
            <a:normAutofit/>
          </a:bodyPr>
          <a:lstStyle/>
          <a:p>
            <a:pPr algn="l"/>
            <a:r>
              <a:rPr lang="en-US" b="1" dirty="0"/>
              <a:t>What happens if you don’t</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1982709"/>
            <a:ext cx="7454077" cy="4499571"/>
          </a:xfrm>
        </p:spPr>
        <p:txBody>
          <a:bodyPr>
            <a:normAutofit/>
          </a:bodyPr>
          <a:lstStyle/>
          <a:p>
            <a:pPr marL="0" indent="0">
              <a:lnSpc>
                <a:spcPct val="100000"/>
              </a:lnSpc>
              <a:buNone/>
            </a:pPr>
            <a:r>
              <a:rPr lang="en-US" sz="2400" b="0" i="0" u="sng" dirty="0">
                <a:effectLst/>
                <a:latin typeface="SourceSansPro"/>
              </a:rPr>
              <a:t>Example #1 – Subprime Mortgage Meltdown</a:t>
            </a:r>
          </a:p>
          <a:p>
            <a:pPr marL="0" indent="0">
              <a:lnSpc>
                <a:spcPct val="100000"/>
              </a:lnSpc>
              <a:buNone/>
            </a:pPr>
            <a:r>
              <a:rPr lang="en-US" sz="2400" b="0" i="0" dirty="0">
                <a:effectLst/>
                <a:latin typeface="SourceSansPro"/>
              </a:rPr>
              <a:t>The subprime mortgage meltdown in 2007 that helped trigger the </a:t>
            </a:r>
            <a:r>
              <a:rPr lang="en-US" sz="2400" b="1" i="0" dirty="0">
                <a:effectLst/>
                <a:latin typeface="SourceSansPro"/>
              </a:rPr>
              <a:t>Great Recession </a:t>
            </a:r>
            <a:r>
              <a:rPr lang="en-US" sz="2400" b="0" i="0" dirty="0">
                <a:effectLst/>
                <a:latin typeface="SourceSansPro"/>
              </a:rPr>
              <a:t>stemmed from </a:t>
            </a:r>
            <a:r>
              <a:rPr lang="en-US" sz="2400" b="1" i="0" dirty="0">
                <a:effectLst/>
                <a:latin typeface="SourceSansPro"/>
              </a:rPr>
              <a:t>bad risk-management decisions</a:t>
            </a:r>
            <a:r>
              <a:rPr lang="en-US" sz="2400" b="0" i="0" dirty="0">
                <a:effectLst/>
                <a:latin typeface="SourceSansPro"/>
              </a:rPr>
              <a:t>, such as lenders who extended mortgages to individuals with poor credit; investment firms who bought, packaged, and resold these mortgages; and funds that invested excessively in the repackaged, but still risky, mortgage-backed securities (MBS).</a:t>
            </a:r>
            <a:endParaRPr lang="en-US" sz="3200" i="1" dirty="0">
              <a:latin typeface="MetaWebPro"/>
            </a:endParaRPr>
          </a:p>
        </p:txBody>
      </p:sp>
    </p:spTree>
    <p:extLst>
      <p:ext uri="{BB962C8B-B14F-4D97-AF65-F5344CB8AC3E}">
        <p14:creationId xmlns:p14="http://schemas.microsoft.com/office/powerpoint/2010/main" val="241328789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375720"/>
            <a:ext cx="7434070" cy="1474330"/>
          </a:xfrm>
        </p:spPr>
        <p:txBody>
          <a:bodyPr>
            <a:normAutofit/>
          </a:bodyPr>
          <a:lstStyle/>
          <a:p>
            <a:pPr algn="l"/>
            <a:r>
              <a:rPr lang="en-US" b="1" dirty="0"/>
              <a:t>What happens if you don’t</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90507" y="1982709"/>
            <a:ext cx="7454077" cy="4499571"/>
          </a:xfrm>
        </p:spPr>
        <p:txBody>
          <a:bodyPr>
            <a:normAutofit/>
          </a:bodyPr>
          <a:lstStyle/>
          <a:p>
            <a:pPr marL="0" indent="0">
              <a:lnSpc>
                <a:spcPct val="100000"/>
              </a:lnSpc>
              <a:buNone/>
            </a:pPr>
            <a:r>
              <a:rPr lang="en-US" sz="2400" b="0" i="0" u="sng" dirty="0">
                <a:effectLst/>
                <a:latin typeface="SourceSansPro"/>
              </a:rPr>
              <a:t>Example #2– Wells Fargo Scanda</a:t>
            </a:r>
            <a:r>
              <a:rPr lang="en-US" sz="2400" u="sng" dirty="0">
                <a:latin typeface="SourceSansPro"/>
              </a:rPr>
              <a:t>l</a:t>
            </a:r>
            <a:endParaRPr lang="en-US" sz="2400" b="0" i="0" u="sng" dirty="0">
              <a:effectLst/>
              <a:latin typeface="SourceSansPro"/>
            </a:endParaRPr>
          </a:p>
          <a:p>
            <a:pPr marL="0" indent="0">
              <a:lnSpc>
                <a:spcPct val="100000"/>
              </a:lnSpc>
              <a:buNone/>
            </a:pPr>
            <a:r>
              <a:rPr lang="en-US" sz="2400" b="0" i="0" dirty="0">
                <a:effectLst/>
                <a:latin typeface="SourceSansPro"/>
              </a:rPr>
              <a:t>Wells Fargo paid $185 million in penalties – the highest fine levied by the Consumer Financial Protection Bureau (CFPB) since it began operations in 2011 – for inappropriate sales practices. Millions of accounts were set up without customer consent, in many instances generating overdraft charges and other fees. The CFPB referred to the Wells Fargo activities as “widespread,” and 5,300 employees were been fired. Their CEO said this was unnoticed at his level for 5 years! </a:t>
            </a:r>
            <a:r>
              <a:rPr lang="en-US" sz="2400" b="1" i="0" dirty="0">
                <a:effectLst/>
                <a:latin typeface="SourceSansPro"/>
              </a:rPr>
              <a:t>Where were the risk management and assessment processes</a:t>
            </a:r>
            <a:r>
              <a:rPr lang="en-US" sz="2400" b="0" i="0" dirty="0">
                <a:effectLst/>
                <a:latin typeface="SourceSansPro"/>
              </a:rPr>
              <a:t>?</a:t>
            </a:r>
            <a:endParaRPr lang="en-US" sz="3200" i="1" dirty="0">
              <a:latin typeface="MetaWebPro"/>
            </a:endParaRPr>
          </a:p>
        </p:txBody>
      </p:sp>
    </p:spTree>
    <p:extLst>
      <p:ext uri="{BB962C8B-B14F-4D97-AF65-F5344CB8AC3E}">
        <p14:creationId xmlns:p14="http://schemas.microsoft.com/office/powerpoint/2010/main" val="3933733931"/>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3756791" y="2118534"/>
            <a:ext cx="7434070" cy="1474330"/>
          </a:xfrm>
        </p:spPr>
        <p:txBody>
          <a:bodyPr>
            <a:normAutofit/>
          </a:bodyPr>
          <a:lstStyle/>
          <a:p>
            <a:pPr algn="l"/>
            <a:r>
              <a:rPr lang="en-US" sz="4800" dirty="0"/>
              <a:t>ISO 31000 - Framework</a:t>
            </a:r>
          </a:p>
        </p:txBody>
      </p:sp>
    </p:spTree>
    <p:extLst>
      <p:ext uri="{BB962C8B-B14F-4D97-AF65-F5344CB8AC3E}">
        <p14:creationId xmlns:p14="http://schemas.microsoft.com/office/powerpoint/2010/main" val="2191872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38A195E-584A-485A-BECD-66468900B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40177A7-740C-43C7-8F2D-BD7067F12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solidFill>
            <a:schemeClr val="bg1">
              <a:lumMod val="95000"/>
              <a:lumOff val="5000"/>
            </a:schemeClr>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FF525AAA-82CE-4027-A26C-B0EFFD856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534"/>
          <a:stretch/>
        </p:blipFill>
        <p:spPr>
          <a:xfrm rot="5400000" flipH="1" flipV="1">
            <a:off x="-1265719" y="2187575"/>
            <a:ext cx="6857999" cy="2482850"/>
          </a:xfrm>
          <a:prstGeom prst="rect">
            <a:avLst/>
          </a:prstGeom>
        </p:spPr>
      </p:pic>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4082161" y="132659"/>
            <a:ext cx="7434070" cy="1474330"/>
          </a:xfrm>
        </p:spPr>
        <p:txBody>
          <a:bodyPr>
            <a:normAutofit/>
          </a:bodyPr>
          <a:lstStyle/>
          <a:p>
            <a:pPr algn="l"/>
            <a:r>
              <a:rPr lang="en-US" dirty="0"/>
              <a:t>Application to Investing</a:t>
            </a:r>
          </a:p>
        </p:txBody>
      </p:sp>
      <p:sp>
        <p:nvSpPr>
          <p:cNvPr id="3" name="Content Placeholder 2">
            <a:extLst>
              <a:ext uri="{FF2B5EF4-FFF2-40B4-BE49-F238E27FC236}">
                <a16:creationId xmlns:a16="http://schemas.microsoft.com/office/drawing/2014/main" id="{9F541FAF-730D-47FE-9638-C05616C31320}"/>
              </a:ext>
            </a:extLst>
          </p:cNvPr>
          <p:cNvSpPr>
            <a:spLocks noGrp="1"/>
          </p:cNvSpPr>
          <p:nvPr>
            <p:ph idx="1"/>
          </p:nvPr>
        </p:nvSpPr>
        <p:spPr>
          <a:xfrm>
            <a:off x="4082161" y="1385180"/>
            <a:ext cx="7454077" cy="4499571"/>
          </a:xfrm>
        </p:spPr>
        <p:txBody>
          <a:bodyPr>
            <a:normAutofit/>
          </a:bodyPr>
          <a:lstStyle/>
          <a:p>
            <a:pPr>
              <a:lnSpc>
                <a:spcPct val="100000"/>
              </a:lnSpc>
            </a:pPr>
            <a:r>
              <a:rPr lang="en-US" sz="3200" b="0" i="0" dirty="0">
                <a:effectLst/>
                <a:latin typeface="MetaWebPro"/>
              </a:rPr>
              <a:t>Start with a Framework (Plan)</a:t>
            </a:r>
          </a:p>
          <a:p>
            <a:pPr lvl="1">
              <a:lnSpc>
                <a:spcPct val="100000"/>
              </a:lnSpc>
              <a:buFont typeface="Wingdings" panose="05000000000000000000" pitchFamily="2" charset="2"/>
              <a:buChar char="§"/>
            </a:pPr>
            <a:r>
              <a:rPr lang="en-US" sz="2200" b="0" i="1" dirty="0">
                <a:solidFill>
                  <a:srgbClr val="111111"/>
                </a:solidFill>
                <a:effectLst/>
                <a:latin typeface="SourceSansPro"/>
              </a:rPr>
              <a:t>As Chinese military general Sun Tzu's famously said: "Every battle is won before it is fought.“</a:t>
            </a:r>
          </a:p>
          <a:p>
            <a:pPr lvl="1">
              <a:lnSpc>
                <a:spcPct val="100000"/>
              </a:lnSpc>
              <a:buFont typeface="Wingdings" panose="05000000000000000000" pitchFamily="2" charset="2"/>
              <a:buChar char="§"/>
            </a:pPr>
            <a:r>
              <a:rPr lang="en-US" sz="2200" i="1" dirty="0">
                <a:solidFill>
                  <a:srgbClr val="111111"/>
                </a:solidFill>
                <a:latin typeface="SourceSansPro"/>
              </a:rPr>
              <a:t>In finance, risk management is the process of assessing, managing and mitigating losses. </a:t>
            </a:r>
          </a:p>
          <a:p>
            <a:pPr lvl="1">
              <a:lnSpc>
                <a:spcPct val="100000"/>
              </a:lnSpc>
              <a:buFont typeface="Wingdings" panose="05000000000000000000" pitchFamily="2" charset="2"/>
              <a:buChar char="§"/>
            </a:pPr>
            <a:r>
              <a:rPr lang="en-US" sz="2200" i="1" dirty="0">
                <a:solidFill>
                  <a:srgbClr val="111111"/>
                </a:solidFill>
                <a:latin typeface="SourceSansPro"/>
              </a:rPr>
              <a:t>Start with an objective:</a:t>
            </a:r>
          </a:p>
          <a:p>
            <a:pPr lvl="2">
              <a:lnSpc>
                <a:spcPct val="100000"/>
              </a:lnSpc>
              <a:buFont typeface="Wingdings" panose="05000000000000000000" pitchFamily="2" charset="2"/>
              <a:buChar char="§"/>
            </a:pPr>
            <a:r>
              <a:rPr lang="en-US" sz="2000" i="1" dirty="0">
                <a:solidFill>
                  <a:srgbClr val="111111"/>
                </a:solidFill>
                <a:latin typeface="SourceSansPro"/>
              </a:rPr>
              <a:t>Example: I want to invest and create a nest egg for retirement</a:t>
            </a:r>
          </a:p>
          <a:p>
            <a:pPr marL="0" indent="0">
              <a:lnSpc>
                <a:spcPct val="100000"/>
              </a:lnSpc>
              <a:buNone/>
            </a:pPr>
            <a:endParaRPr lang="en-US" sz="3200" i="1" dirty="0">
              <a:latin typeface="MetaWebPro"/>
            </a:endParaRPr>
          </a:p>
        </p:txBody>
      </p:sp>
      <p:pic>
        <p:nvPicPr>
          <p:cNvPr id="5" name="Picture 4" descr="A picture containing text&#10;&#10;Description automatically generated">
            <a:extLst>
              <a:ext uri="{FF2B5EF4-FFF2-40B4-BE49-F238E27FC236}">
                <a16:creationId xmlns:a16="http://schemas.microsoft.com/office/drawing/2014/main" id="{452EAC42-7CA2-4D93-A039-D2E1163EB63C}"/>
              </a:ext>
            </a:extLst>
          </p:cNvPr>
          <p:cNvPicPr>
            <a:picLocks noChangeAspect="1"/>
          </p:cNvPicPr>
          <p:nvPr/>
        </p:nvPicPr>
        <p:blipFill>
          <a:blip r:embed="rId3"/>
          <a:stretch>
            <a:fillRect/>
          </a:stretch>
        </p:blipFill>
        <p:spPr>
          <a:xfrm>
            <a:off x="6092058" y="4815737"/>
            <a:ext cx="2857500" cy="1685925"/>
          </a:xfrm>
          <a:prstGeom prst="rect">
            <a:avLst/>
          </a:prstGeom>
        </p:spPr>
      </p:pic>
    </p:spTree>
    <p:extLst>
      <p:ext uri="{BB962C8B-B14F-4D97-AF65-F5344CB8AC3E}">
        <p14:creationId xmlns:p14="http://schemas.microsoft.com/office/powerpoint/2010/main" val="147635526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10EE66-8707-456F-8F2E-091D581CB03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0BEB954-4024-4CCF-A9D6-4C00FDC028D9}">
  <ds:schemaRefs>
    <ds:schemaRef ds:uri="http://schemas.microsoft.com/sharepoint/v3/contenttype/forms"/>
  </ds:schemaRefs>
</ds:datastoreItem>
</file>

<file path=customXml/itemProps3.xml><?xml version="1.0" encoding="utf-8"?>
<ds:datastoreItem xmlns:ds="http://schemas.openxmlformats.org/officeDocument/2006/customXml" ds:itemID="{AB96CC85-5758-41C0-8EFD-737AFB6912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Vapor Trail design</Template>
  <TotalTime>10399</TotalTime>
  <Words>827</Words>
  <Application>Microsoft Macintosh PowerPoint</Application>
  <PresentationFormat>Widescreen</PresentationFormat>
  <Paragraphs>120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Century Gothic</vt:lpstr>
      <vt:lpstr>MetaWebPro</vt:lpstr>
      <vt:lpstr>SourceSansPro</vt:lpstr>
      <vt:lpstr>Wingdings</vt:lpstr>
      <vt:lpstr>Vapor Trail</vt:lpstr>
      <vt:lpstr>Applying Risk Management to Stock Market Investing (ISO- 31000) </vt:lpstr>
      <vt:lpstr>PowerPoint Presentation</vt:lpstr>
      <vt:lpstr>ISO- 31000 Definition </vt:lpstr>
      <vt:lpstr>ISO- 31000 framework/Process</vt:lpstr>
      <vt:lpstr>Benefits of effective RM</vt:lpstr>
      <vt:lpstr>What happens if you don’t</vt:lpstr>
      <vt:lpstr>What happens if you don’t</vt:lpstr>
      <vt:lpstr>ISO 31000 - Framework</vt:lpstr>
      <vt:lpstr>Application to Investing</vt:lpstr>
      <vt:lpstr>Framework</vt:lpstr>
      <vt:lpstr>Framework</vt:lpstr>
      <vt:lpstr>Framework</vt:lpstr>
      <vt:lpstr>Framework</vt:lpstr>
      <vt:lpstr>Framework</vt:lpstr>
      <vt:lpstr>Framework</vt:lpstr>
      <vt:lpstr>Questions?</vt:lpstr>
    </vt:vector>
  </TitlesOfParts>
  <Manager/>
  <Company>ASQ Section 0511</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ASQ0511_202010_ApplyingRiskManagementtoInvestingISO31000.pptx</dc:title>
  <dc:subject>Applying Risk Management to Investing ISO-31000</dc:subject>
  <dc:creator>Robert  Chen</dc:creator>
  <cp:keywords/>
  <dc:description/>
  <cp:lastModifiedBy>jeff parnes</cp:lastModifiedBy>
  <cp:revision>35</cp:revision>
  <cp:lastPrinted>2020-10-14T22:01:21Z</cp:lastPrinted>
  <dcterms:created xsi:type="dcterms:W3CDTF">2020-10-07T16:00:50Z</dcterms:created>
  <dcterms:modified xsi:type="dcterms:W3CDTF">2020-10-14T22:04:44Z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1571fc8f-fbae-4155-bb98-a781fb304c2f_Enabled">
    <vt:lpwstr>true</vt:lpwstr>
  </property>
  <property fmtid="{D5CDD505-2E9C-101B-9397-08002B2CF9AE}" pid="4" name="MSIP_Label_1571fc8f-fbae-4155-bb98-a781fb304c2f_SetDate">
    <vt:lpwstr>2020-10-07T16:00:51Z</vt:lpwstr>
  </property>
  <property fmtid="{D5CDD505-2E9C-101B-9397-08002B2CF9AE}" pid="5" name="MSIP_Label_1571fc8f-fbae-4155-bb98-a781fb304c2f_Method">
    <vt:lpwstr>Standard</vt:lpwstr>
  </property>
  <property fmtid="{D5CDD505-2E9C-101B-9397-08002B2CF9AE}" pid="6" name="MSIP_Label_1571fc8f-fbae-4155-bb98-a781fb304c2f_Name">
    <vt:lpwstr>Proprietary</vt:lpwstr>
  </property>
  <property fmtid="{D5CDD505-2E9C-101B-9397-08002B2CF9AE}" pid="7" name="MSIP_Label_1571fc8f-fbae-4155-bb98-a781fb304c2f_SiteId">
    <vt:lpwstr>6499e3f5-1d3e-4f09-9ad3-52b9e2f67fb8</vt:lpwstr>
  </property>
  <property fmtid="{D5CDD505-2E9C-101B-9397-08002B2CF9AE}" pid="8" name="MSIP_Label_1571fc8f-fbae-4155-bb98-a781fb304c2f_ActionId">
    <vt:lpwstr>05bb8c34-e0b4-4542-b311-c8838d2b5515</vt:lpwstr>
  </property>
  <property fmtid="{D5CDD505-2E9C-101B-9397-08002B2CF9AE}" pid="9" name="MSIP_Label_1571fc8f-fbae-4155-bb98-a781fb304c2f_ContentBits">
    <vt:lpwstr>0</vt:lpwstr>
  </property>
</Properties>
</file>