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259" r:id="rId4"/>
    <p:sldId id="314" r:id="rId5"/>
    <p:sldId id="270" r:id="rId6"/>
    <p:sldId id="265" r:id="rId7"/>
    <p:sldId id="273" r:id="rId8"/>
    <p:sldId id="268" r:id="rId9"/>
    <p:sldId id="276" r:id="rId10"/>
    <p:sldId id="279" r:id="rId11"/>
    <p:sldId id="277" r:id="rId12"/>
    <p:sldId id="278" r:id="rId13"/>
    <p:sldId id="280" r:id="rId14"/>
    <p:sldId id="264" r:id="rId15"/>
    <p:sldId id="281" r:id="rId16"/>
    <p:sldId id="283" r:id="rId17"/>
    <p:sldId id="315" r:id="rId18"/>
    <p:sldId id="282" r:id="rId19"/>
    <p:sldId id="285" r:id="rId20"/>
    <p:sldId id="284" r:id="rId21"/>
    <p:sldId id="287" r:id="rId22"/>
    <p:sldId id="289" r:id="rId23"/>
    <p:sldId id="295" r:id="rId24"/>
    <p:sldId id="292" r:id="rId25"/>
    <p:sldId id="290" r:id="rId26"/>
    <p:sldId id="291" r:id="rId27"/>
    <p:sldId id="293" r:id="rId28"/>
    <p:sldId id="296" r:id="rId29"/>
    <p:sldId id="267" r:id="rId30"/>
    <p:sldId id="274" r:id="rId31"/>
    <p:sldId id="298" r:id="rId32"/>
    <p:sldId id="297" r:id="rId33"/>
    <p:sldId id="299" r:id="rId34"/>
    <p:sldId id="300" r:id="rId35"/>
    <p:sldId id="307" r:id="rId36"/>
    <p:sldId id="301" r:id="rId37"/>
    <p:sldId id="303" r:id="rId38"/>
    <p:sldId id="302" r:id="rId39"/>
    <p:sldId id="306" r:id="rId40"/>
    <p:sldId id="309" r:id="rId41"/>
    <p:sldId id="304" r:id="rId42"/>
    <p:sldId id="305" r:id="rId43"/>
    <p:sldId id="308" r:id="rId44"/>
    <p:sldId id="316" r:id="rId45"/>
    <p:sldId id="312" r:id="rId46"/>
    <p:sldId id="311" r:id="rId47"/>
    <p:sldId id="31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28"/>
    <p:restoredTop sz="47514"/>
  </p:normalViewPr>
  <p:slideViewPr>
    <p:cSldViewPr snapToGrid="0" snapToObjects="1">
      <p:cViewPr varScale="1">
        <p:scale>
          <a:sx n="56" d="100"/>
          <a:sy n="56" d="100"/>
        </p:scale>
        <p:origin x="1672" y="176"/>
      </p:cViewPr>
      <p:guideLst/>
    </p:cSldViewPr>
  </p:slideViewPr>
  <p:notesTextViewPr>
    <p:cViewPr>
      <p:scale>
        <a:sx n="120" d="100"/>
        <a:sy n="120" d="100"/>
      </p:scale>
      <p:origin x="0" y="0"/>
    </p:cViewPr>
  </p:notesTextViewPr>
  <p:sorterViewPr>
    <p:cViewPr>
      <p:scale>
        <a:sx n="80" d="100"/>
        <a:sy n="80" d="100"/>
      </p:scale>
      <p:origin x="0" y="0"/>
    </p:cViewPr>
  </p:sorterViewPr>
  <p:notesViewPr>
    <p:cSldViewPr snapToGrid="0" snapToObjects="1">
      <p:cViewPr varScale="1">
        <p:scale>
          <a:sx n="94" d="100"/>
          <a:sy n="94" d="100"/>
        </p:scale>
        <p:origin x="35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10357-B0A7-2B46-9CA2-8253FAD16957}" type="datetimeFigureOut">
              <a:rPr lang="en-US" smtClean="0"/>
              <a:t>11/9/20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074B6-0C8C-2D43-8374-D75ECABE191D}" type="slidenum">
              <a:rPr lang="en-US" smtClean="0"/>
              <a:t>‹#›</a:t>
            </a:fld>
            <a:endParaRPr lang="en-US"/>
          </a:p>
        </p:txBody>
      </p:sp>
    </p:spTree>
    <p:extLst>
      <p:ext uri="{BB962C8B-B14F-4D97-AF65-F5344CB8AC3E}">
        <p14:creationId xmlns:p14="http://schemas.microsoft.com/office/powerpoint/2010/main" val="2903096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United_Nations_Framework_Convention_on_Climate_Chang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NOTE:  THIS WILL BE USED AS THE INTRO TO RICHARD EMORY</a:t>
            </a:r>
          </a:p>
          <a:p>
            <a:pPr marL="171450" indent="-171450">
              <a:buFont typeface="Arial" panose="020B0604020202020204" pitchFamily="34" charset="0"/>
              <a:buChar char="•"/>
            </a:pPr>
            <a:r>
              <a:rPr lang="en-US" dirty="0"/>
              <a:t>Hello,</a:t>
            </a:r>
          </a:p>
          <a:p>
            <a:pPr marL="171450" indent="-171450">
              <a:buFont typeface="Arial" panose="020B0604020202020204" pitchFamily="34" charset="0"/>
              <a:buChar char="•"/>
            </a:pPr>
            <a:r>
              <a:rPr lang="en-US" dirty="0"/>
              <a:t>I’m David Saunders, I’ve been a member of ASQ for over 35 years.  </a:t>
            </a:r>
          </a:p>
          <a:p>
            <a:pPr marL="171450" indent="-171450">
              <a:buFont typeface="Arial" panose="020B0604020202020204" pitchFamily="34" charset="0"/>
              <a:buChar char="•"/>
            </a:pPr>
            <a:r>
              <a:rPr lang="en-US" dirty="0"/>
              <a:t>I’d like to introduce my friend Richard Emory and tell a quick story from his book.</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Richard Emory served as our nation’s top lawyer for all EPA criminal investigations of pollution crime. During the last 17 years of his EPA career, he worked internationally in foreign assistance to many other nations wanting clean water and clean air.  Before coming to EPA, in Maryland he was an Assistant Attorney General prosecuting environmental offenders statewide.  In one case [David, here you can tell the story of the polluting ship….]</a:t>
            </a:r>
          </a:p>
          <a:p>
            <a:pPr marL="171450" indent="-171450">
              <a:buFont typeface="Arial" panose="020B0604020202020204" pitchFamily="34" charset="0"/>
              <a:buChar char="•"/>
            </a:pPr>
            <a:r>
              <a:rPr lang="en-US" dirty="0"/>
              <a:t>When Richard was a young attorney working for the State of Maryland his office received a report that a large ship was polluting the Chesapeake Bay.</a:t>
            </a:r>
          </a:p>
          <a:p>
            <a:pPr marL="171450" indent="-171450">
              <a:buFont typeface="Arial" panose="020B0604020202020204" pitchFamily="34" charset="0"/>
              <a:buChar char="•"/>
            </a:pPr>
            <a:r>
              <a:rPr lang="en-US" dirty="0"/>
              <a:t>His office called the ship owners in NY and got no response.  The Coast Guard was on station monitoring the mess.</a:t>
            </a:r>
          </a:p>
          <a:p>
            <a:pPr marL="171450" indent="-171450">
              <a:buFont typeface="Arial" panose="020B0604020202020204" pitchFamily="34" charset="0"/>
              <a:buChar char="•"/>
            </a:pPr>
            <a:r>
              <a:rPr lang="en-US" dirty="0"/>
              <a:t>So Richard and the other lawyers took bold action. They had the Department of Natural Resources police – sort of like park rangers –  take their little patrol boat out to this giant ship, they arrested the captain, put him in handcuffs, and brought him to the Annapolis City jail.  The pollution quickly stopped. </a:t>
            </a:r>
          </a:p>
          <a:p>
            <a:pPr marL="171450" indent="-171450">
              <a:buFont typeface="Arial" panose="020B0604020202020204" pitchFamily="34" charset="0"/>
              <a:buChar char="•"/>
            </a:pPr>
            <a:r>
              <a:rPr lang="en-US" dirty="0"/>
              <a:t>Richard was one of the highest-ranking attorneys at the Environmental Protection Agency.  If your company got a letter from him, it would get attention.  He’s the real deal – and I think we are fortunate to get his perspective first-hand. </a:t>
            </a:r>
          </a:p>
        </p:txBody>
      </p:sp>
      <p:sp>
        <p:nvSpPr>
          <p:cNvPr id="4" name="Slide Number Placeholder 3"/>
          <p:cNvSpPr>
            <a:spLocks noGrp="1"/>
          </p:cNvSpPr>
          <p:nvPr>
            <p:ph type="sldNum" sz="quarter" idx="5"/>
          </p:nvPr>
        </p:nvSpPr>
        <p:spPr/>
        <p:txBody>
          <a:bodyPr/>
          <a:lstStyle/>
          <a:p>
            <a:fld id="{3E0074B6-0C8C-2D43-8374-D75ECABE191D}" type="slidenum">
              <a:rPr lang="en-US" smtClean="0"/>
              <a:t>1</a:t>
            </a:fld>
            <a:endParaRPr lang="en-US"/>
          </a:p>
        </p:txBody>
      </p:sp>
    </p:spTree>
    <p:extLst>
      <p:ext uri="{BB962C8B-B14F-4D97-AF65-F5344CB8AC3E}">
        <p14:creationId xmlns:p14="http://schemas.microsoft.com/office/powerpoint/2010/main" val="3447299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if you are asked to do a vulnerability assessment for facilities, roads, or transportation hubs, you will need to use the RCP scenarios developed by the IPCC. I’ll explain all of this.</a:t>
            </a:r>
          </a:p>
          <a:p>
            <a:pPr marL="171450" indent="-171450">
              <a:buFont typeface="Arial" panose="020B0604020202020204" pitchFamily="34" charset="0"/>
              <a:buChar char="•"/>
            </a:pPr>
            <a:r>
              <a:rPr lang="en-US" dirty="0"/>
              <a:t>IPCC is the Intergovernmental Panel on Climate Change. </a:t>
            </a:r>
          </a:p>
          <a:p>
            <a:pPr marL="171450" indent="-171450">
              <a:buFont typeface="Arial" panose="020B0604020202020204" pitchFamily="34" charset="0"/>
              <a:buChar char="•"/>
            </a:pPr>
            <a:r>
              <a:rPr lang="en-US" dirty="0"/>
              <a:t>It is a scientific body that has established the Representative Concentration Pathway (RCP).</a:t>
            </a:r>
          </a:p>
          <a:p>
            <a:pPr marL="171450" indent="-171450">
              <a:buFont typeface="Arial" panose="020B0604020202020204" pitchFamily="34" charset="0"/>
              <a:buChar char="•"/>
            </a:pPr>
            <a:r>
              <a:rPr lang="en-US" dirty="0"/>
              <a:t>RCP is the warmth per square meter of earth’s surface as measured in watts. </a:t>
            </a:r>
          </a:p>
          <a:p>
            <a:pPr marL="171450" indent="-171450">
              <a:buFont typeface="Arial" panose="020B0604020202020204" pitchFamily="34" charset="0"/>
              <a:buChar char="•"/>
            </a:pPr>
            <a:r>
              <a:rPr lang="en-US" dirty="0"/>
              <a:t>Basically RCP 6 represents the heat of 6 watts per square meter hitting the entire surface of the earth.</a:t>
            </a:r>
          </a:p>
          <a:p>
            <a:pPr marL="171450" indent="-171450">
              <a:buFont typeface="Arial" panose="020B0604020202020204" pitchFamily="34" charset="0"/>
              <a:buChar char="•"/>
            </a:pPr>
            <a:r>
              <a:rPr lang="en-US" dirty="0"/>
              <a:t>You will see RCP scenarios used in Climate Change literature worldwide. </a:t>
            </a:r>
          </a:p>
          <a:p>
            <a:pPr marL="171450" indent="-171450">
              <a:buFont typeface="Arial" panose="020B0604020202020204" pitchFamily="34" charset="0"/>
              <a:buChar char="•"/>
            </a:pPr>
            <a:r>
              <a:rPr lang="en-US" dirty="0"/>
              <a:t>RCP 1.9 will result in only a 1.5 C degree rise, which is the target for the Paris Agreement.</a:t>
            </a:r>
          </a:p>
          <a:p>
            <a:pPr marL="171450" indent="-171450">
              <a:buFont typeface="Arial" panose="020B0604020202020204" pitchFamily="34" charset="0"/>
              <a:buChar char="•"/>
            </a:pPr>
            <a:r>
              <a:rPr lang="en-US" dirty="0"/>
              <a:t>So you can see a wide variation in scenarios.  </a:t>
            </a:r>
          </a:p>
          <a:p>
            <a:pPr marL="171450" indent="-171450">
              <a:buFont typeface="Arial" panose="020B0604020202020204" pitchFamily="34" charset="0"/>
              <a:buChar char="•"/>
            </a:pPr>
            <a:r>
              <a:rPr lang="en-US" dirty="0"/>
              <a:t>An RCP 8.5 projects that CO2 in the atmosphere will reach over 1200 parts per million by the end of this century.  </a:t>
            </a:r>
          </a:p>
          <a:p>
            <a:pPr marL="171450" indent="-171450">
              <a:buFont typeface="Arial" panose="020B0604020202020204" pitchFamily="34" charset="0"/>
              <a:buChar char="•"/>
            </a:pPr>
            <a:r>
              <a:rPr lang="en-US" dirty="0"/>
              <a:t>This will result in the melting of the ice caps as Richard described.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10</a:t>
            </a:fld>
            <a:endParaRPr lang="en-US"/>
          </a:p>
        </p:txBody>
      </p:sp>
    </p:spTree>
    <p:extLst>
      <p:ext uri="{BB962C8B-B14F-4D97-AF65-F5344CB8AC3E}">
        <p14:creationId xmlns:p14="http://schemas.microsoft.com/office/powerpoint/2010/main" val="2085992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how the RCP is converted into sea level rise.</a:t>
            </a:r>
          </a:p>
          <a:p>
            <a:pPr marL="171450" indent="-171450">
              <a:buFont typeface="Arial" panose="020B0604020202020204" pitchFamily="34" charset="0"/>
              <a:buChar char="•"/>
            </a:pPr>
            <a:r>
              <a:rPr lang="en-US" dirty="0"/>
              <a:t>An intermediate RCP 4.5 would raise sea levels four feet.</a:t>
            </a:r>
          </a:p>
          <a:p>
            <a:pPr marL="171450" indent="-171450">
              <a:buFont typeface="Arial" panose="020B0604020202020204" pitchFamily="34" charset="0"/>
              <a:buChar char="•"/>
            </a:pPr>
            <a:r>
              <a:rPr lang="en-US" dirty="0"/>
              <a:t>A rise of four feet will probably impact every organization represented in this room.</a:t>
            </a:r>
          </a:p>
          <a:p>
            <a:pPr marL="171450" indent="-171450">
              <a:buFont typeface="Arial" panose="020B0604020202020204" pitchFamily="34" charset="0"/>
              <a:buChar char="•"/>
            </a:pPr>
            <a:r>
              <a:rPr lang="en-US" dirty="0"/>
              <a:t>You will be asked to develop different adaptation plans for several RCPs.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11</a:t>
            </a:fld>
            <a:endParaRPr lang="en-US"/>
          </a:p>
        </p:txBody>
      </p:sp>
    </p:spTree>
    <p:extLst>
      <p:ext uri="{BB962C8B-B14F-4D97-AF65-F5344CB8AC3E}">
        <p14:creationId xmlns:p14="http://schemas.microsoft.com/office/powerpoint/2010/main" val="3603436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I learned in class, models of sea-level rise are not enough.  </a:t>
            </a:r>
          </a:p>
          <a:p>
            <a:pPr marL="171450" indent="-171450">
              <a:buFont typeface="Arial" panose="020B0604020202020204" pitchFamily="34" charset="0"/>
              <a:buChar char="•"/>
            </a:pPr>
            <a:r>
              <a:rPr lang="en-US" dirty="0"/>
              <a:t>We must also consider high tides and storm surge.</a:t>
            </a:r>
          </a:p>
          <a:p>
            <a:pPr marL="171450" indent="-171450">
              <a:buFont typeface="Arial" panose="020B0604020202020204" pitchFamily="34" charset="0"/>
              <a:buChar char="•"/>
            </a:pPr>
            <a:r>
              <a:rPr lang="en-US" dirty="0"/>
              <a:t>Hurricane Laura is a good example.</a:t>
            </a:r>
          </a:p>
        </p:txBody>
      </p:sp>
      <p:sp>
        <p:nvSpPr>
          <p:cNvPr id="4" name="Slide Number Placeholder 3"/>
          <p:cNvSpPr>
            <a:spLocks noGrp="1"/>
          </p:cNvSpPr>
          <p:nvPr>
            <p:ph type="sldNum" sz="quarter" idx="5"/>
          </p:nvPr>
        </p:nvSpPr>
        <p:spPr/>
        <p:txBody>
          <a:bodyPr/>
          <a:lstStyle/>
          <a:p>
            <a:fld id="{3E0074B6-0C8C-2D43-8374-D75ECABE191D}" type="slidenum">
              <a:rPr lang="en-US" smtClean="0"/>
              <a:t>12</a:t>
            </a:fld>
            <a:endParaRPr lang="en-US"/>
          </a:p>
        </p:txBody>
      </p:sp>
    </p:spTree>
    <p:extLst>
      <p:ext uri="{BB962C8B-B14F-4D97-AF65-F5344CB8AC3E}">
        <p14:creationId xmlns:p14="http://schemas.microsoft.com/office/powerpoint/2010/main" val="680708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of our homework assignments was to check the vulnerability of a residential community in Fairfax County.</a:t>
            </a:r>
          </a:p>
          <a:p>
            <a:pPr marL="171450" indent="-171450">
              <a:buFont typeface="Arial" panose="020B0604020202020204" pitchFamily="34" charset="0"/>
              <a:buChar char="•"/>
            </a:pPr>
            <a:r>
              <a:rPr lang="en-US" dirty="0"/>
              <a:t>If you go to the website shown, you can create a flood plain map.</a:t>
            </a:r>
          </a:p>
          <a:p>
            <a:pPr marL="171450" indent="-171450">
              <a:buFont typeface="Arial" panose="020B0604020202020204" pitchFamily="34" charset="0"/>
              <a:buChar char="•"/>
            </a:pPr>
            <a:r>
              <a:rPr lang="en-US" dirty="0"/>
              <a:t>There are a good number of such mapping tools available and you may use several as you do a vulnerability assessment.</a:t>
            </a:r>
          </a:p>
        </p:txBody>
      </p:sp>
      <p:sp>
        <p:nvSpPr>
          <p:cNvPr id="4" name="Slide Number Placeholder 3"/>
          <p:cNvSpPr>
            <a:spLocks noGrp="1"/>
          </p:cNvSpPr>
          <p:nvPr>
            <p:ph type="sldNum" sz="quarter" idx="5"/>
          </p:nvPr>
        </p:nvSpPr>
        <p:spPr/>
        <p:txBody>
          <a:bodyPr/>
          <a:lstStyle/>
          <a:p>
            <a:fld id="{3E0074B6-0C8C-2D43-8374-D75ECABE191D}" type="slidenum">
              <a:rPr lang="en-US" smtClean="0"/>
              <a:t>13</a:t>
            </a:fld>
            <a:endParaRPr lang="en-US"/>
          </a:p>
        </p:txBody>
      </p:sp>
    </p:spTree>
    <p:extLst>
      <p:ext uri="{BB962C8B-B14F-4D97-AF65-F5344CB8AC3E}">
        <p14:creationId xmlns:p14="http://schemas.microsoft.com/office/powerpoint/2010/main" val="3941830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computer modeling of sea-level rise vulnerability of the Norfolk Naval Station.</a:t>
            </a:r>
          </a:p>
          <a:p>
            <a:pPr marL="171450" indent="-171450">
              <a:buFont typeface="Arial" panose="020B0604020202020204" pitchFamily="34" charset="0"/>
              <a:buChar char="•"/>
            </a:pPr>
            <a:r>
              <a:rPr lang="en-US" dirty="0"/>
              <a:t>My instructor was with the Army Corp of Engineers and showed us some very sophisticated adaption plans from the US Navy.</a:t>
            </a:r>
          </a:p>
        </p:txBody>
      </p:sp>
      <p:sp>
        <p:nvSpPr>
          <p:cNvPr id="4" name="Slide Number Placeholder 3"/>
          <p:cNvSpPr>
            <a:spLocks noGrp="1"/>
          </p:cNvSpPr>
          <p:nvPr>
            <p:ph type="sldNum" sz="quarter" idx="5"/>
          </p:nvPr>
        </p:nvSpPr>
        <p:spPr/>
        <p:txBody>
          <a:bodyPr/>
          <a:lstStyle/>
          <a:p>
            <a:fld id="{3E0074B6-0C8C-2D43-8374-D75ECABE191D}" type="slidenum">
              <a:rPr lang="en-US" smtClean="0"/>
              <a:t>14</a:t>
            </a:fld>
            <a:endParaRPr lang="en-US"/>
          </a:p>
        </p:txBody>
      </p:sp>
    </p:spTree>
    <p:extLst>
      <p:ext uri="{BB962C8B-B14F-4D97-AF65-F5344CB8AC3E}">
        <p14:creationId xmlns:p14="http://schemas.microsoft.com/office/powerpoint/2010/main" val="1708698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don’t want to leave the impression that sea-level rise is the only risk.</a:t>
            </a:r>
          </a:p>
          <a:p>
            <a:pPr marL="171450" indent="-171450">
              <a:buFont typeface="Arial" panose="020B0604020202020204" pitchFamily="34" charset="0"/>
              <a:buChar char="•"/>
            </a:pPr>
            <a:r>
              <a:rPr lang="en-US" dirty="0"/>
              <a:t>We also have to consider wildfires, floods, and intense heat.</a:t>
            </a:r>
          </a:p>
          <a:p>
            <a:pPr marL="171450" indent="-171450">
              <a:buFont typeface="Arial" panose="020B0604020202020204" pitchFamily="34" charset="0"/>
              <a:buChar char="•"/>
            </a:pPr>
            <a:r>
              <a:rPr lang="en-US" dirty="0"/>
              <a:t>In the next slide I’ll show you a mapping tool for intense heat.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15</a:t>
            </a:fld>
            <a:endParaRPr lang="en-US"/>
          </a:p>
        </p:txBody>
      </p:sp>
    </p:spTree>
    <p:extLst>
      <p:ext uri="{BB962C8B-B14F-4D97-AF65-F5344CB8AC3E}">
        <p14:creationId xmlns:p14="http://schemas.microsoft.com/office/powerpoint/2010/main" val="3794835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would it be like living somewhere with 100 days per year above 95 degrees?</a:t>
            </a:r>
          </a:p>
          <a:p>
            <a:pPr marL="171450" indent="-171450">
              <a:buFont typeface="Arial" panose="020B0604020202020204" pitchFamily="34" charset="0"/>
              <a:buChar char="•"/>
            </a:pPr>
            <a:r>
              <a:rPr lang="en-US" dirty="0"/>
              <a:t>What happens if we have a facility in that region?</a:t>
            </a:r>
          </a:p>
          <a:p>
            <a:pPr marL="171450" indent="-171450">
              <a:buFont typeface="Arial" panose="020B0604020202020204" pitchFamily="34" charset="0"/>
              <a:buChar char="•"/>
            </a:pPr>
            <a:r>
              <a:rPr lang="en-US" dirty="0"/>
              <a:t>What if we have suppliers in the red zone on the map?</a:t>
            </a:r>
          </a:p>
          <a:p>
            <a:pPr marL="171450" indent="-171450">
              <a:buFont typeface="Arial" panose="020B0604020202020204" pitchFamily="34" charset="0"/>
              <a:buChar char="•"/>
            </a:pPr>
            <a:r>
              <a:rPr lang="en-US" dirty="0"/>
              <a:t>Will they be able to operate?  Will their workforce remain intact?</a:t>
            </a:r>
          </a:p>
          <a:p>
            <a:pPr marL="171450" indent="-171450">
              <a:buFont typeface="Arial" panose="020B0604020202020204" pitchFamily="34" charset="0"/>
              <a:buChar char="•"/>
            </a:pPr>
            <a:r>
              <a:rPr lang="en-US" dirty="0"/>
              <a:t>The NOAA website has many tools for determining future  sea-level rise and temperature.</a:t>
            </a:r>
          </a:p>
        </p:txBody>
      </p:sp>
      <p:sp>
        <p:nvSpPr>
          <p:cNvPr id="4" name="Slide Number Placeholder 3"/>
          <p:cNvSpPr>
            <a:spLocks noGrp="1"/>
          </p:cNvSpPr>
          <p:nvPr>
            <p:ph type="sldNum" sz="quarter" idx="5"/>
          </p:nvPr>
        </p:nvSpPr>
        <p:spPr/>
        <p:txBody>
          <a:bodyPr/>
          <a:lstStyle/>
          <a:p>
            <a:fld id="{3E0074B6-0C8C-2D43-8374-D75ECABE191D}" type="slidenum">
              <a:rPr lang="en-US" smtClean="0"/>
              <a:t>16</a:t>
            </a:fld>
            <a:endParaRPr lang="en-US"/>
          </a:p>
        </p:txBody>
      </p:sp>
    </p:spTree>
    <p:extLst>
      <p:ext uri="{BB962C8B-B14F-4D97-AF65-F5344CB8AC3E}">
        <p14:creationId xmlns:p14="http://schemas.microsoft.com/office/powerpoint/2010/main" val="3272748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 once we determine the risk, then comes investigation of options, prioritization, planning, and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my point is that we, as quality professionals, are well suited to conduct vulnerability assessments and follow-up action projects.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don’t have to be a climate scientist to fight climate change.</a:t>
            </a:r>
          </a:p>
        </p:txBody>
      </p:sp>
      <p:sp>
        <p:nvSpPr>
          <p:cNvPr id="4" name="Slide Number Placeholder 3"/>
          <p:cNvSpPr>
            <a:spLocks noGrp="1"/>
          </p:cNvSpPr>
          <p:nvPr>
            <p:ph type="sldNum" sz="quarter" idx="5"/>
          </p:nvPr>
        </p:nvSpPr>
        <p:spPr/>
        <p:txBody>
          <a:bodyPr/>
          <a:lstStyle/>
          <a:p>
            <a:fld id="{3E0074B6-0C8C-2D43-8374-D75ECABE191D}" type="slidenum">
              <a:rPr lang="en-US" smtClean="0"/>
              <a:t>17</a:t>
            </a:fld>
            <a:endParaRPr lang="en-US"/>
          </a:p>
        </p:txBody>
      </p:sp>
    </p:spTree>
    <p:extLst>
      <p:ext uri="{BB962C8B-B14F-4D97-AF65-F5344CB8AC3E}">
        <p14:creationId xmlns:p14="http://schemas.microsoft.com/office/powerpoint/2010/main" val="1423907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next discuss how to develop a CO</a:t>
            </a:r>
            <a:r>
              <a:rPr lang="en-US" baseline="-25000" dirty="0"/>
              <a:t>2</a:t>
            </a:r>
            <a:r>
              <a:rPr lang="en-US" dirty="0"/>
              <a:t> mitigation plan.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to stop emitting carbon dioxide and other greenhouse gases, to prevent disaster.</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18</a:t>
            </a:fld>
            <a:endParaRPr lang="en-US"/>
          </a:p>
        </p:txBody>
      </p:sp>
    </p:spTree>
    <p:extLst>
      <p:ext uri="{BB962C8B-B14F-4D97-AF65-F5344CB8AC3E}">
        <p14:creationId xmlns:p14="http://schemas.microsoft.com/office/powerpoint/2010/main" val="2437767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Anthro-po-genic global warming is a fancy word for man-made global warming.</a:t>
            </a:r>
          </a:p>
          <a:p>
            <a:pPr marL="171450" indent="-171450">
              <a:buFont typeface="Arial" panose="020B0604020202020204" pitchFamily="34" charset="0"/>
              <a:buChar char="•"/>
            </a:pPr>
            <a:r>
              <a:rPr lang="en-US" dirty="0"/>
              <a:t>For example, as we burn coal, the carbon atom combines with two oxygen atoms, to form carbon-dioxide – CO</a:t>
            </a:r>
            <a:r>
              <a:rPr lang="en-US" baseline="-25000" dirty="0"/>
              <a:t>2</a:t>
            </a:r>
            <a:r>
              <a:rPr lang="en-US" dirty="0"/>
              <a:t>.</a:t>
            </a:r>
          </a:p>
          <a:p>
            <a:pPr marL="171450" indent="-171450">
              <a:buFont typeface="Arial" panose="020B0604020202020204" pitchFamily="34" charset="0"/>
              <a:buChar char="•"/>
            </a:pPr>
            <a:r>
              <a:rPr lang="en-US" dirty="0"/>
              <a:t>The carbon dioxide molecule then floats to the troposphere where it stays for about 100 years.</a:t>
            </a:r>
          </a:p>
          <a:p>
            <a:pPr marL="171450" indent="-171450">
              <a:buFont typeface="Arial" panose="020B0604020202020204" pitchFamily="34" charset="0"/>
              <a:buChar char="•"/>
            </a:pPr>
            <a:r>
              <a:rPr lang="en-US" dirty="0"/>
              <a:t>When CO</a:t>
            </a:r>
            <a:r>
              <a:rPr lang="en-US" baseline="-25000" dirty="0"/>
              <a:t>2</a:t>
            </a:r>
            <a:r>
              <a:rPr lang="en-US" dirty="0"/>
              <a:t> is hit by a photon, it vibrates and creates heat. </a:t>
            </a:r>
          </a:p>
          <a:p>
            <a:pPr marL="171450" indent="-171450">
              <a:buFont typeface="Arial" panose="020B0604020202020204" pitchFamily="34" charset="0"/>
              <a:buChar char="•"/>
            </a:pPr>
            <a:r>
              <a:rPr lang="en-US" dirty="0"/>
              <a:t>Some heat escapes into space, but some heat radiates back to earth.</a:t>
            </a:r>
          </a:p>
          <a:p>
            <a:pPr marL="171450" indent="-171450">
              <a:buFont typeface="Arial" panose="020B0604020202020204" pitchFamily="34" charset="0"/>
              <a:buChar char="•"/>
            </a:pPr>
            <a:r>
              <a:rPr lang="en-US" dirty="0"/>
              <a:t>This has been going on for millions of years.</a:t>
            </a:r>
          </a:p>
          <a:p>
            <a:pPr marL="171450" indent="-171450">
              <a:buFont typeface="Arial" panose="020B0604020202020204" pitchFamily="34" charset="0"/>
              <a:buChar char="•"/>
            </a:pPr>
            <a:r>
              <a:rPr lang="en-US" dirty="0"/>
              <a:t>However, since the start of the industrial age, about 1880, mankind has burned enough carbon to generate an extra 300 billion tons of CO</a:t>
            </a:r>
            <a:r>
              <a:rPr lang="en-US" baseline="-25000" dirty="0"/>
              <a:t>2</a:t>
            </a:r>
            <a:r>
              <a:rPr lang="en-US" dirty="0"/>
              <a:t> gas.</a:t>
            </a:r>
          </a:p>
          <a:p>
            <a:pPr marL="171450" indent="-171450">
              <a:buFont typeface="Arial" panose="020B0604020202020204" pitchFamily="34" charset="0"/>
              <a:buChar char="•"/>
            </a:pPr>
            <a:r>
              <a:rPr lang="en-US" dirty="0"/>
              <a:t>The additional CO</a:t>
            </a:r>
            <a:r>
              <a:rPr lang="en-US" baseline="-25000" dirty="0"/>
              <a:t>2</a:t>
            </a:r>
            <a:r>
              <a:rPr lang="en-US" dirty="0"/>
              <a:t> acts as a blanket. </a:t>
            </a:r>
          </a:p>
          <a:p>
            <a:pPr marL="171450" indent="-171450">
              <a:buFont typeface="Arial" panose="020B0604020202020204" pitchFamily="34" charset="0"/>
              <a:buChar char="•"/>
            </a:pPr>
            <a:r>
              <a:rPr lang="en-US" dirty="0"/>
              <a:t>The result is that earth has warmed about one-degree centigrade.</a:t>
            </a:r>
          </a:p>
        </p:txBody>
      </p:sp>
      <p:sp>
        <p:nvSpPr>
          <p:cNvPr id="4" name="Slide Number Placeholder 3"/>
          <p:cNvSpPr>
            <a:spLocks noGrp="1"/>
          </p:cNvSpPr>
          <p:nvPr>
            <p:ph type="sldNum" sz="quarter" idx="5"/>
          </p:nvPr>
        </p:nvSpPr>
        <p:spPr/>
        <p:txBody>
          <a:bodyPr/>
          <a:lstStyle/>
          <a:p>
            <a:fld id="{3E0074B6-0C8C-2D43-8374-D75ECABE191D}" type="slidenum">
              <a:rPr lang="en-US" smtClean="0"/>
              <a:t>19</a:t>
            </a:fld>
            <a:endParaRPr lang="en-US"/>
          </a:p>
        </p:txBody>
      </p:sp>
    </p:spTree>
    <p:extLst>
      <p:ext uri="{BB962C8B-B14F-4D97-AF65-F5344CB8AC3E}">
        <p14:creationId xmlns:p14="http://schemas.microsoft.com/office/powerpoint/2010/main" val="1310114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this session we gave you a simple worksheet like this to take notes.  </a:t>
            </a:r>
          </a:p>
          <a:p>
            <a:r>
              <a:rPr lang="en-US" dirty="0"/>
              <a:t>During my talk you can use this worksheet to think about how climate change will impact you and your organization.</a:t>
            </a:r>
          </a:p>
          <a:p>
            <a:r>
              <a:rPr lang="en-US" dirty="0"/>
              <a:t>At the end, during the Q&amp;A, you might want to refer back to your notes to ask questions.</a:t>
            </a:r>
          </a:p>
        </p:txBody>
      </p:sp>
      <p:sp>
        <p:nvSpPr>
          <p:cNvPr id="4" name="Slide Number Placeholder 3"/>
          <p:cNvSpPr>
            <a:spLocks noGrp="1"/>
          </p:cNvSpPr>
          <p:nvPr>
            <p:ph type="sldNum" sz="quarter" idx="5"/>
          </p:nvPr>
        </p:nvSpPr>
        <p:spPr/>
        <p:txBody>
          <a:bodyPr/>
          <a:lstStyle/>
          <a:p>
            <a:fld id="{3E0074B6-0C8C-2D43-8374-D75ECABE191D}" type="slidenum">
              <a:rPr lang="en-US" smtClean="0"/>
              <a:t>2</a:t>
            </a:fld>
            <a:endParaRPr lang="en-US"/>
          </a:p>
        </p:txBody>
      </p:sp>
    </p:spTree>
    <p:extLst>
      <p:ext uri="{BB962C8B-B14F-4D97-AF65-F5344CB8AC3E}">
        <p14:creationId xmlns:p14="http://schemas.microsoft.com/office/powerpoint/2010/main" val="1524070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1992 the </a:t>
            </a:r>
            <a:r>
              <a:rPr lang="en-US" sz="1200" b="0" i="0" u="none" strike="noStrike" kern="1200" dirty="0">
                <a:solidFill>
                  <a:schemeClr val="tx1"/>
                </a:solidFill>
                <a:effectLst/>
                <a:latin typeface="+mn-lt"/>
                <a:ea typeface="+mn-ea"/>
                <a:cs typeface="+mn-cs"/>
                <a:hlinkClick r:id="rId3" tooltip="United Nations Framework Convention on Climate Change"/>
              </a:rPr>
              <a:t>United Nations (Framework) Convention on Climate Change</a:t>
            </a:r>
            <a:r>
              <a:rPr lang="en-US" sz="1200" b="0" i="0" kern="1200" dirty="0">
                <a:solidFill>
                  <a:schemeClr val="tx1"/>
                </a:solidFill>
                <a:effectLst/>
                <a:latin typeface="+mn-lt"/>
                <a:ea typeface="+mn-ea"/>
                <a:cs typeface="+mn-cs"/>
              </a:rPr>
              <a:t> (UNFCCC) met in Kyoto (key-o-tow) Japan.</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Six Greenhouse Gases were identified as the predominate cause of global warming.</a:t>
            </a:r>
          </a:p>
          <a:p>
            <a:pPr marL="171450" indent="-171450">
              <a:buFont typeface="Arial" panose="020B0604020202020204" pitchFamily="34" charset="0"/>
              <a:buChar char="•"/>
            </a:pPr>
            <a:r>
              <a:rPr lang="en-US" dirty="0"/>
              <a:t>Here is how the model works.  </a:t>
            </a:r>
          </a:p>
          <a:p>
            <a:pPr marL="171450" indent="-171450">
              <a:buFont typeface="Arial" panose="020B0604020202020204" pitchFamily="34" charset="0"/>
              <a:buChar char="•"/>
            </a:pPr>
            <a:r>
              <a:rPr lang="en-US" dirty="0"/>
              <a:t>One ton of carbon dioxide in the air, for 100 years, has a Global Warming Potential of one.</a:t>
            </a:r>
          </a:p>
          <a:p>
            <a:pPr marL="171450" indent="-171450">
              <a:buFont typeface="Arial" panose="020B0604020202020204" pitchFamily="34" charset="0"/>
              <a:buChar char="•"/>
            </a:pPr>
            <a:r>
              <a:rPr lang="en-US" dirty="0"/>
              <a:t>So all GHGs are compared to one ton of carbon dioxide.</a:t>
            </a:r>
          </a:p>
          <a:p>
            <a:pPr marL="171450" indent="-171450">
              <a:buFont typeface="Arial" panose="020B0604020202020204" pitchFamily="34" charset="0"/>
              <a:buChar char="•"/>
            </a:pPr>
            <a:r>
              <a:rPr lang="en-US" dirty="0"/>
              <a:t>Methane (natural gas) has a Global Warming Potential of 21.  It is 21 times more damaging than CO2. </a:t>
            </a:r>
          </a:p>
          <a:p>
            <a:pPr marL="171450" indent="-171450">
              <a:buFont typeface="Arial" panose="020B0604020202020204" pitchFamily="34" charset="0"/>
              <a:buChar char="•"/>
            </a:pPr>
            <a:r>
              <a:rPr lang="en-US" dirty="0"/>
              <a:t>Nitrous oxide has a GWP of 310. It’s 310 times more damaging than CO2.</a:t>
            </a:r>
          </a:p>
        </p:txBody>
      </p:sp>
      <p:sp>
        <p:nvSpPr>
          <p:cNvPr id="4" name="Slide Number Placeholder 3"/>
          <p:cNvSpPr>
            <a:spLocks noGrp="1"/>
          </p:cNvSpPr>
          <p:nvPr>
            <p:ph type="sldNum" sz="quarter" idx="5"/>
          </p:nvPr>
        </p:nvSpPr>
        <p:spPr/>
        <p:txBody>
          <a:bodyPr/>
          <a:lstStyle/>
          <a:p>
            <a:fld id="{3E0074B6-0C8C-2D43-8374-D75ECABE191D}" type="slidenum">
              <a:rPr lang="en-US" smtClean="0"/>
              <a:t>20</a:t>
            </a:fld>
            <a:endParaRPr lang="en-US"/>
          </a:p>
        </p:txBody>
      </p:sp>
    </p:spTree>
    <p:extLst>
      <p:ext uri="{BB962C8B-B14F-4D97-AF65-F5344CB8AC3E}">
        <p14:creationId xmlns:p14="http://schemas.microsoft.com/office/powerpoint/2010/main" val="1602649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several worldwide protocols and standards for measuring and tracking greenhouse gas emissions.</a:t>
            </a:r>
          </a:p>
          <a:p>
            <a:pPr marL="171450" indent="-171450">
              <a:buFont typeface="Arial" panose="020B0604020202020204" pitchFamily="34" charset="0"/>
              <a:buChar char="•"/>
            </a:pPr>
            <a:r>
              <a:rPr lang="en-US" dirty="0"/>
              <a:t>Depending upon your industry, you will be asked to use the proper standard.</a:t>
            </a:r>
          </a:p>
          <a:p>
            <a:pPr marL="171450" indent="-171450">
              <a:buFont typeface="Arial" panose="020B0604020202020204" pitchFamily="34" charset="0"/>
              <a:buChar char="•"/>
            </a:pPr>
            <a:r>
              <a:rPr lang="en-US" dirty="0"/>
              <a:t>Each agency that issues standards has specialized training in their application.</a:t>
            </a:r>
          </a:p>
          <a:p>
            <a:pPr marL="171450" indent="-171450">
              <a:buFont typeface="Arial" panose="020B0604020202020204" pitchFamily="34" charset="0"/>
              <a:buChar char="•"/>
            </a:pPr>
            <a:r>
              <a:rPr lang="en-US" dirty="0"/>
              <a:t>Someone in your organization will have to research these standards and learn to use them.  </a:t>
            </a:r>
          </a:p>
          <a:p>
            <a:pPr marL="171450" indent="-171450">
              <a:buFont typeface="Arial" panose="020B0604020202020204" pitchFamily="34" charset="0"/>
              <a:buChar char="•"/>
            </a:pPr>
            <a:r>
              <a:rPr lang="en-US" dirty="0"/>
              <a:t>This is another opportunity to provide value to your organization.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21</a:t>
            </a:fld>
            <a:endParaRPr lang="en-US"/>
          </a:p>
        </p:txBody>
      </p:sp>
    </p:spTree>
    <p:extLst>
      <p:ext uri="{BB962C8B-B14F-4D97-AF65-F5344CB8AC3E}">
        <p14:creationId xmlns:p14="http://schemas.microsoft.com/office/powerpoint/2010/main" val="4011414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a fairly typical database for recording GHG emissions.</a:t>
            </a:r>
          </a:p>
          <a:p>
            <a:pPr marL="171450" indent="-171450">
              <a:buFont typeface="Arial" panose="020B0604020202020204" pitchFamily="34" charset="0"/>
              <a:buChar char="•"/>
            </a:pPr>
            <a:r>
              <a:rPr lang="en-US" dirty="0"/>
              <a:t>It goes chemical-by-chemical and automatically does the calculations.</a:t>
            </a:r>
          </a:p>
          <a:p>
            <a:pPr marL="171450" indent="-171450">
              <a:buFont typeface="Arial" panose="020B0604020202020204" pitchFamily="34" charset="0"/>
              <a:buChar char="•"/>
            </a:pPr>
            <a:r>
              <a:rPr lang="en-US" dirty="0"/>
              <a:t>The data is located in many places in you company.  </a:t>
            </a:r>
          </a:p>
          <a:p>
            <a:pPr marL="171450" indent="-171450">
              <a:buFont typeface="Arial" panose="020B0604020202020204" pitchFamily="34" charset="0"/>
              <a:buChar char="•"/>
            </a:pPr>
            <a:r>
              <a:rPr lang="en-US" dirty="0"/>
              <a:t>Someone will have to organize a way to collect and manage the data.</a:t>
            </a:r>
          </a:p>
          <a:p>
            <a:pPr marL="171450" indent="-171450">
              <a:buFont typeface="Arial" panose="020B0604020202020204" pitchFamily="34" charset="0"/>
              <a:buChar char="•"/>
            </a:pPr>
            <a:r>
              <a:rPr lang="en-US" dirty="0"/>
              <a:t>This is something that ASQ members are well suited to do, and to do well. </a:t>
            </a:r>
          </a:p>
          <a:p>
            <a:pPr marL="171450" indent="-171450">
              <a:buFont typeface="Arial" panose="020B0604020202020204" pitchFamily="34" charset="0"/>
              <a:buChar char="•"/>
            </a:pPr>
            <a:r>
              <a:rPr lang="en-US" dirty="0"/>
              <a:t>The data manager needs to like data and pay attention to details.</a:t>
            </a:r>
          </a:p>
          <a:p>
            <a:pPr marL="171450" indent="-171450">
              <a:buFont typeface="Arial" panose="020B0604020202020204" pitchFamily="34" charset="0"/>
              <a:buChar char="•"/>
            </a:pPr>
            <a:r>
              <a:rPr lang="en-US" dirty="0"/>
              <a:t>Knowledge of greenhouse gases can be learned.  </a:t>
            </a:r>
          </a:p>
          <a:p>
            <a:pPr marL="171450" indent="-171450">
              <a:buFont typeface="Arial" panose="020B0604020202020204" pitchFamily="34" charset="0"/>
              <a:buChar char="•"/>
            </a:pPr>
            <a:r>
              <a:rPr lang="en-US" dirty="0"/>
              <a:t>I suspect there are probably very few people in your entire organization who can name the six critical Kyoto (key-o-tow) greenhouse gases.</a:t>
            </a:r>
          </a:p>
          <a:p>
            <a:pPr marL="171450" indent="-171450">
              <a:buFont typeface="Arial" panose="020B0604020202020204" pitchFamily="34" charset="0"/>
              <a:buChar char="•"/>
            </a:pPr>
            <a:r>
              <a:rPr lang="en-US" dirty="0"/>
              <a:t>With some practice you can be the first to know these chemicals – and then to identify where they are emitted. </a:t>
            </a:r>
          </a:p>
        </p:txBody>
      </p:sp>
      <p:sp>
        <p:nvSpPr>
          <p:cNvPr id="4" name="Slide Number Placeholder 3"/>
          <p:cNvSpPr>
            <a:spLocks noGrp="1"/>
          </p:cNvSpPr>
          <p:nvPr>
            <p:ph type="sldNum" sz="quarter" idx="5"/>
          </p:nvPr>
        </p:nvSpPr>
        <p:spPr/>
        <p:txBody>
          <a:bodyPr/>
          <a:lstStyle/>
          <a:p>
            <a:fld id="{3E0074B6-0C8C-2D43-8374-D75ECABE191D}" type="slidenum">
              <a:rPr lang="en-US" smtClean="0"/>
              <a:t>22</a:t>
            </a:fld>
            <a:endParaRPr lang="en-US"/>
          </a:p>
        </p:txBody>
      </p:sp>
    </p:spTree>
    <p:extLst>
      <p:ext uri="{BB962C8B-B14F-4D97-AF65-F5344CB8AC3E}">
        <p14:creationId xmlns:p14="http://schemas.microsoft.com/office/powerpoint/2010/main" val="475344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look at reporting.</a:t>
            </a:r>
          </a:p>
        </p:txBody>
      </p:sp>
      <p:sp>
        <p:nvSpPr>
          <p:cNvPr id="4" name="Slide Number Placeholder 3"/>
          <p:cNvSpPr>
            <a:spLocks noGrp="1"/>
          </p:cNvSpPr>
          <p:nvPr>
            <p:ph type="sldNum" sz="quarter" idx="5"/>
          </p:nvPr>
        </p:nvSpPr>
        <p:spPr/>
        <p:txBody>
          <a:bodyPr/>
          <a:lstStyle/>
          <a:p>
            <a:fld id="{3E0074B6-0C8C-2D43-8374-D75ECABE191D}" type="slidenum">
              <a:rPr lang="en-US" smtClean="0"/>
              <a:t>23</a:t>
            </a:fld>
            <a:endParaRPr lang="en-US"/>
          </a:p>
        </p:txBody>
      </p:sp>
    </p:spTree>
    <p:extLst>
      <p:ext uri="{BB962C8B-B14F-4D97-AF65-F5344CB8AC3E}">
        <p14:creationId xmlns:p14="http://schemas.microsoft.com/office/powerpoint/2010/main" val="3523806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far, the EPA requires reporting from facilities that emit more than 25,000 metric tons per year.</a:t>
            </a:r>
          </a:p>
          <a:p>
            <a:pPr marL="171450" indent="-171450">
              <a:buFont typeface="Arial" panose="020B0604020202020204" pitchFamily="34" charset="0"/>
              <a:buChar char="•"/>
            </a:pPr>
            <a:r>
              <a:rPr lang="en-US" dirty="0"/>
              <a:t>California and Massachusetts have more stringent requirements.</a:t>
            </a:r>
          </a:p>
          <a:p>
            <a:pPr marL="171450" indent="-171450">
              <a:buFont typeface="Arial" panose="020B0604020202020204" pitchFamily="34" charset="0"/>
              <a:buChar char="•"/>
            </a:pPr>
            <a:r>
              <a:rPr lang="en-US" dirty="0"/>
              <a:t>I expect that more and more states will require GHG reporting.</a:t>
            </a:r>
          </a:p>
          <a:p>
            <a:pPr marL="171450" indent="-171450">
              <a:buFont typeface="Arial" panose="020B0604020202020204" pitchFamily="34" charset="0"/>
              <a:buChar char="•"/>
            </a:pPr>
            <a:r>
              <a:rPr lang="en-US" dirty="0"/>
              <a:t>I believe your organization will eventually be required to report.</a:t>
            </a:r>
          </a:p>
        </p:txBody>
      </p:sp>
      <p:sp>
        <p:nvSpPr>
          <p:cNvPr id="4" name="Slide Number Placeholder 3"/>
          <p:cNvSpPr>
            <a:spLocks noGrp="1"/>
          </p:cNvSpPr>
          <p:nvPr>
            <p:ph type="sldNum" sz="quarter" idx="5"/>
          </p:nvPr>
        </p:nvSpPr>
        <p:spPr/>
        <p:txBody>
          <a:bodyPr/>
          <a:lstStyle/>
          <a:p>
            <a:fld id="{3E0074B6-0C8C-2D43-8374-D75ECABE191D}" type="slidenum">
              <a:rPr lang="en-US" smtClean="0"/>
              <a:t>24</a:t>
            </a:fld>
            <a:endParaRPr lang="en-US"/>
          </a:p>
        </p:txBody>
      </p:sp>
    </p:spTree>
    <p:extLst>
      <p:ext uri="{BB962C8B-B14F-4D97-AF65-F5344CB8AC3E}">
        <p14:creationId xmlns:p14="http://schemas.microsoft.com/office/powerpoint/2010/main" val="1672918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standards for measuring and reporting greenhouse gases, including ISO 14064 (fourteen thousand, sixty-four).</a:t>
            </a:r>
          </a:p>
        </p:txBody>
      </p:sp>
      <p:sp>
        <p:nvSpPr>
          <p:cNvPr id="4" name="Slide Number Placeholder 3"/>
          <p:cNvSpPr>
            <a:spLocks noGrp="1"/>
          </p:cNvSpPr>
          <p:nvPr>
            <p:ph type="sldNum" sz="quarter" idx="5"/>
          </p:nvPr>
        </p:nvSpPr>
        <p:spPr/>
        <p:txBody>
          <a:bodyPr/>
          <a:lstStyle/>
          <a:p>
            <a:fld id="{3E0074B6-0C8C-2D43-8374-D75ECABE191D}" type="slidenum">
              <a:rPr lang="en-US" smtClean="0"/>
              <a:t>25</a:t>
            </a:fld>
            <a:endParaRPr lang="en-US"/>
          </a:p>
        </p:txBody>
      </p:sp>
    </p:spTree>
    <p:extLst>
      <p:ext uri="{BB962C8B-B14F-4D97-AF65-F5344CB8AC3E}">
        <p14:creationId xmlns:p14="http://schemas.microsoft.com/office/powerpoint/2010/main" val="622728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Emission measurements and results of mitigation activities are often subject to audits.  </a:t>
            </a:r>
          </a:p>
          <a:p>
            <a:pPr marL="171450" indent="-171450">
              <a:buFont typeface="Arial" panose="020B0604020202020204" pitchFamily="34" charset="0"/>
              <a:buChar char="•"/>
            </a:pPr>
            <a:r>
              <a:rPr lang="en-US" dirty="0"/>
              <a:t>Here is another skill we have, to either conduct audits or to interact with auditors.</a:t>
            </a:r>
          </a:p>
        </p:txBody>
      </p:sp>
      <p:sp>
        <p:nvSpPr>
          <p:cNvPr id="4" name="Slide Number Placeholder 3"/>
          <p:cNvSpPr>
            <a:spLocks noGrp="1"/>
          </p:cNvSpPr>
          <p:nvPr>
            <p:ph type="sldNum" sz="quarter" idx="5"/>
          </p:nvPr>
        </p:nvSpPr>
        <p:spPr/>
        <p:txBody>
          <a:bodyPr/>
          <a:lstStyle/>
          <a:p>
            <a:fld id="{3E0074B6-0C8C-2D43-8374-D75ECABE191D}" type="slidenum">
              <a:rPr lang="en-US" smtClean="0"/>
              <a:t>26</a:t>
            </a:fld>
            <a:endParaRPr lang="en-US"/>
          </a:p>
        </p:txBody>
      </p:sp>
    </p:spTree>
    <p:extLst>
      <p:ext uri="{BB962C8B-B14F-4D97-AF65-F5344CB8AC3E}">
        <p14:creationId xmlns:p14="http://schemas.microsoft.com/office/powerpoint/2010/main" val="2384947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More and more, investors are asking for data on GHG emissions.</a:t>
            </a:r>
          </a:p>
          <a:p>
            <a:pPr marL="171450" indent="-171450">
              <a:buFont typeface="Arial" panose="020B0604020202020204" pitchFamily="34" charset="0"/>
              <a:buChar char="•"/>
            </a:pPr>
            <a:r>
              <a:rPr lang="en-US" dirty="0"/>
              <a:t>The SEC has issued a Guidance on potential disclosure items. </a:t>
            </a:r>
          </a:p>
          <a:p>
            <a:pPr marL="171450" indent="-171450">
              <a:buFont typeface="Arial" panose="020B0604020202020204" pitchFamily="34" charset="0"/>
              <a:buChar char="•"/>
            </a:pPr>
            <a:r>
              <a:rPr lang="en-US" dirty="0"/>
              <a:t>You can help the lawyers in your company do the reporting.</a:t>
            </a:r>
          </a:p>
        </p:txBody>
      </p:sp>
      <p:sp>
        <p:nvSpPr>
          <p:cNvPr id="4" name="Slide Number Placeholder 3"/>
          <p:cNvSpPr>
            <a:spLocks noGrp="1"/>
          </p:cNvSpPr>
          <p:nvPr>
            <p:ph type="sldNum" sz="quarter" idx="5"/>
          </p:nvPr>
        </p:nvSpPr>
        <p:spPr/>
        <p:txBody>
          <a:bodyPr/>
          <a:lstStyle/>
          <a:p>
            <a:fld id="{3E0074B6-0C8C-2D43-8374-D75ECABE191D}" type="slidenum">
              <a:rPr lang="en-US" smtClean="0"/>
              <a:t>27</a:t>
            </a:fld>
            <a:endParaRPr lang="en-US"/>
          </a:p>
        </p:txBody>
      </p:sp>
    </p:spTree>
    <p:extLst>
      <p:ext uri="{BB962C8B-B14F-4D97-AF65-F5344CB8AC3E}">
        <p14:creationId xmlns:p14="http://schemas.microsoft.com/office/powerpoint/2010/main" val="1410039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My point is that this is coming to your organization and I think that we in the quality professions are especially well qualified to lead the climate change team.</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a few more points before questions.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28</a:t>
            </a:fld>
            <a:endParaRPr lang="en-US"/>
          </a:p>
        </p:txBody>
      </p:sp>
    </p:spTree>
    <p:extLst>
      <p:ext uri="{BB962C8B-B14F-4D97-AF65-F5344CB8AC3E}">
        <p14:creationId xmlns:p14="http://schemas.microsoft.com/office/powerpoint/2010/main" val="4289531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become a certified Climate Change Professional, there are eight required classes and four exams, along with other requirements.</a:t>
            </a:r>
          </a:p>
          <a:p>
            <a:pPr marL="171450" indent="-171450">
              <a:buFont typeface="Arial" panose="020B0604020202020204" pitchFamily="34" charset="0"/>
              <a:buChar char="•"/>
            </a:pPr>
            <a:r>
              <a:rPr lang="en-US" dirty="0"/>
              <a:t>If any of you are interested, the next daytime class begins on September 14, and the next evening class starts on October 6.</a:t>
            </a:r>
          </a:p>
          <a:p>
            <a:pPr marL="171450" indent="-171450">
              <a:buFont typeface="Arial" panose="020B0604020202020204" pitchFamily="34" charset="0"/>
              <a:buChar char="•"/>
            </a:pPr>
            <a:r>
              <a:rPr lang="en-US" dirty="0"/>
              <a:t>I believe it is far easier than becoming a Certified Quality Engineer. </a:t>
            </a:r>
          </a:p>
          <a:p>
            <a:pPr marL="171450" indent="-171450">
              <a:buFont typeface="Arial" panose="020B0604020202020204" pitchFamily="34" charset="0"/>
              <a:buChar char="•"/>
            </a:pPr>
            <a:r>
              <a:rPr lang="en-US" dirty="0"/>
              <a:t>The total cost of classes and exams is under $500.</a:t>
            </a:r>
          </a:p>
          <a:p>
            <a:pPr marL="171450" indent="-171450">
              <a:buFont typeface="Arial" panose="020B0604020202020204" pitchFamily="34" charset="0"/>
              <a:buChar char="•"/>
            </a:pPr>
            <a:r>
              <a:rPr lang="en-US" dirty="0"/>
              <a:t>I hope that one day ASQ and ACCO will have a joint certification program.</a:t>
            </a:r>
          </a:p>
        </p:txBody>
      </p:sp>
      <p:sp>
        <p:nvSpPr>
          <p:cNvPr id="4" name="Slide Number Placeholder 3"/>
          <p:cNvSpPr>
            <a:spLocks noGrp="1"/>
          </p:cNvSpPr>
          <p:nvPr>
            <p:ph type="sldNum" sz="quarter" idx="5"/>
          </p:nvPr>
        </p:nvSpPr>
        <p:spPr/>
        <p:txBody>
          <a:bodyPr/>
          <a:lstStyle/>
          <a:p>
            <a:fld id="{3E0074B6-0C8C-2D43-8374-D75ECABE191D}" type="slidenum">
              <a:rPr lang="en-US" smtClean="0"/>
              <a:t>29</a:t>
            </a:fld>
            <a:endParaRPr lang="en-US"/>
          </a:p>
        </p:txBody>
      </p:sp>
    </p:spTree>
    <p:extLst>
      <p:ext uri="{BB962C8B-B14F-4D97-AF65-F5344CB8AC3E}">
        <p14:creationId xmlns:p14="http://schemas.microsoft.com/office/powerpoint/2010/main" val="4153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 me begin with a little story.</a:t>
            </a:r>
          </a:p>
          <a:p>
            <a:pPr marL="171450" indent="-171450">
              <a:buFont typeface="Arial" panose="020B0604020202020204" pitchFamily="34" charset="0"/>
              <a:buChar char="•"/>
            </a:pPr>
            <a:r>
              <a:rPr lang="en-US" dirty="0"/>
              <a:t>I met a young woman who had just received certification as a Climate Change Professional.</a:t>
            </a:r>
          </a:p>
          <a:p>
            <a:pPr marL="171450" indent="-171450">
              <a:buFont typeface="Arial" panose="020B0604020202020204" pitchFamily="34" charset="0"/>
              <a:buChar char="•"/>
            </a:pPr>
            <a:r>
              <a:rPr lang="en-US" dirty="0"/>
              <a:t>She said she was the Director of Sustainability for a large mid-western university and she was working on two projects.</a:t>
            </a:r>
          </a:p>
          <a:p>
            <a:pPr marL="171450" indent="-171450">
              <a:buFont typeface="Arial" panose="020B0604020202020204" pitchFamily="34" charset="0"/>
              <a:buChar char="•"/>
            </a:pPr>
            <a:r>
              <a:rPr lang="en-US" dirty="0"/>
              <a:t>Project one was improving vehicle optimization.</a:t>
            </a:r>
          </a:p>
          <a:p>
            <a:pPr marL="171450" indent="-171450">
              <a:buFont typeface="Arial" panose="020B0604020202020204" pitchFamily="34" charset="0"/>
              <a:buChar char="•"/>
            </a:pPr>
            <a:r>
              <a:rPr lang="en-US" dirty="0"/>
              <a:t>Project two was improving tree maintenance.</a:t>
            </a:r>
          </a:p>
          <a:p>
            <a:pPr marL="171450" indent="-171450">
              <a:buFont typeface="Arial" panose="020B0604020202020204" pitchFamily="34" charset="0"/>
              <a:buChar char="•"/>
            </a:pPr>
            <a:r>
              <a:rPr lang="en-US" dirty="0"/>
              <a:t>Everything she did sounded like what we do in quality improvement.</a:t>
            </a:r>
          </a:p>
        </p:txBody>
      </p:sp>
      <p:sp>
        <p:nvSpPr>
          <p:cNvPr id="4" name="Slide Number Placeholder 3"/>
          <p:cNvSpPr>
            <a:spLocks noGrp="1"/>
          </p:cNvSpPr>
          <p:nvPr>
            <p:ph type="sldNum" sz="quarter" idx="5"/>
          </p:nvPr>
        </p:nvSpPr>
        <p:spPr/>
        <p:txBody>
          <a:bodyPr/>
          <a:lstStyle/>
          <a:p>
            <a:fld id="{3E0074B6-0C8C-2D43-8374-D75ECABE191D}" type="slidenum">
              <a:rPr lang="en-US" smtClean="0"/>
              <a:t>3</a:t>
            </a:fld>
            <a:endParaRPr lang="en-US"/>
          </a:p>
        </p:txBody>
      </p:sp>
    </p:spTree>
    <p:extLst>
      <p:ext uri="{BB962C8B-B14F-4D97-AF65-F5344CB8AC3E}">
        <p14:creationId xmlns:p14="http://schemas.microsoft.com/office/powerpoint/2010/main" val="3983107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State of Maryland, Department of Natural Resources will pay tuition for participants who are Maryland residents.</a:t>
            </a:r>
          </a:p>
          <a:p>
            <a:pPr marL="171450" indent="-171450">
              <a:buFont typeface="Arial" panose="020B0604020202020204" pitchFamily="34" charset="0"/>
              <a:buChar char="•"/>
            </a:pPr>
            <a:r>
              <a:rPr lang="en-US" dirty="0"/>
              <a:t>Go to the Maryland Climate Academy website to apply. </a:t>
            </a:r>
          </a:p>
          <a:p>
            <a:pPr marL="171450" indent="-171450">
              <a:buFont typeface="Arial" panose="020B0604020202020204" pitchFamily="34" charset="0"/>
              <a:buChar char="•"/>
            </a:pPr>
            <a:r>
              <a:rPr lang="en-US" dirty="0"/>
              <a:t>Or contact me for more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30</a:t>
            </a:fld>
            <a:endParaRPr lang="en-US"/>
          </a:p>
        </p:txBody>
      </p:sp>
    </p:spTree>
    <p:extLst>
      <p:ext uri="{BB962C8B-B14F-4D97-AF65-F5344CB8AC3E}">
        <p14:creationId xmlns:p14="http://schemas.microsoft.com/office/powerpoint/2010/main" val="2039514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your personal efforts at fighting climate change, if you are interested in installing solar panels on your home, go to the Civic Works Energy Program website.</a:t>
            </a:r>
          </a:p>
          <a:p>
            <a:pPr marL="171450" indent="-171450">
              <a:buFont typeface="Arial" panose="020B0604020202020204" pitchFamily="34" charset="0"/>
              <a:buChar char="•"/>
            </a:pPr>
            <a:r>
              <a:rPr lang="en-US" dirty="0"/>
              <a:t>They have a rep who will talk you through the process and show you how credits work for kilowatts you don’t use that can be sold back to the grid. </a:t>
            </a:r>
          </a:p>
        </p:txBody>
      </p:sp>
      <p:sp>
        <p:nvSpPr>
          <p:cNvPr id="4" name="Slide Number Placeholder 3"/>
          <p:cNvSpPr>
            <a:spLocks noGrp="1"/>
          </p:cNvSpPr>
          <p:nvPr>
            <p:ph type="sldNum" sz="quarter" idx="5"/>
          </p:nvPr>
        </p:nvSpPr>
        <p:spPr/>
        <p:txBody>
          <a:bodyPr/>
          <a:lstStyle/>
          <a:p>
            <a:fld id="{3E0074B6-0C8C-2D43-8374-D75ECABE191D}" type="slidenum">
              <a:rPr lang="en-US" smtClean="0"/>
              <a:t>31</a:t>
            </a:fld>
            <a:endParaRPr lang="en-US"/>
          </a:p>
        </p:txBody>
      </p:sp>
    </p:spTree>
    <p:extLst>
      <p:ext uri="{BB962C8B-B14F-4D97-AF65-F5344CB8AC3E}">
        <p14:creationId xmlns:p14="http://schemas.microsoft.com/office/powerpoint/2010/main" val="2627670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want solar, but not on your roof, then you can join a community solar farm.  </a:t>
            </a:r>
          </a:p>
          <a:p>
            <a:pPr marL="171450" indent="-171450">
              <a:buFont typeface="Arial" panose="020B0604020202020204" pitchFamily="34" charset="0"/>
              <a:buChar char="•"/>
            </a:pPr>
            <a:r>
              <a:rPr lang="en-US" dirty="0"/>
              <a:t>Google Neighborhood Solar to get more info.  </a:t>
            </a:r>
          </a:p>
          <a:p>
            <a:pPr marL="171450" indent="-171450">
              <a:buFont typeface="Arial" panose="020B0604020202020204" pitchFamily="34" charset="0"/>
              <a:buChar char="•"/>
            </a:pPr>
            <a:r>
              <a:rPr lang="en-US" dirty="0"/>
              <a:t>The White March solar farm is fully subscribed. </a:t>
            </a:r>
          </a:p>
          <a:p>
            <a:pPr marL="171450" indent="-171450">
              <a:buFont typeface="Arial" panose="020B0604020202020204" pitchFamily="34" charset="0"/>
              <a:buChar char="•"/>
            </a:pPr>
            <a:r>
              <a:rPr lang="en-US" dirty="0"/>
              <a:t>But they are actively looking for subscribers which will open soon. </a:t>
            </a:r>
          </a:p>
        </p:txBody>
      </p:sp>
      <p:sp>
        <p:nvSpPr>
          <p:cNvPr id="4" name="Slide Number Placeholder 3"/>
          <p:cNvSpPr>
            <a:spLocks noGrp="1"/>
          </p:cNvSpPr>
          <p:nvPr>
            <p:ph type="sldNum" sz="quarter" idx="5"/>
          </p:nvPr>
        </p:nvSpPr>
        <p:spPr/>
        <p:txBody>
          <a:bodyPr/>
          <a:lstStyle/>
          <a:p>
            <a:fld id="{3E0074B6-0C8C-2D43-8374-D75ECABE191D}" type="slidenum">
              <a:rPr lang="en-US" smtClean="0"/>
              <a:t>32</a:t>
            </a:fld>
            <a:endParaRPr lang="en-US"/>
          </a:p>
        </p:txBody>
      </p:sp>
    </p:spTree>
    <p:extLst>
      <p:ext uri="{BB962C8B-B14F-4D97-AF65-F5344CB8AC3E}">
        <p14:creationId xmlns:p14="http://schemas.microsoft.com/office/powerpoint/2010/main" val="1587047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you can also look to your public utility for renewable energy.  </a:t>
            </a:r>
          </a:p>
          <a:p>
            <a:pPr marL="171450" indent="-171450">
              <a:buFont typeface="Arial" panose="020B0604020202020204" pitchFamily="34" charset="0"/>
              <a:buChar char="•"/>
            </a:pPr>
            <a:r>
              <a:rPr lang="en-US" dirty="0"/>
              <a:t>I currently buy wind power from Washington Gas and Electric that is delivered by BGE.</a:t>
            </a:r>
          </a:p>
          <a:p>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33</a:t>
            </a:fld>
            <a:endParaRPr lang="en-US"/>
          </a:p>
        </p:txBody>
      </p:sp>
    </p:spTree>
    <p:extLst>
      <p:ext uri="{BB962C8B-B14F-4D97-AF65-F5344CB8AC3E}">
        <p14:creationId xmlns:p14="http://schemas.microsoft.com/office/powerpoint/2010/main" val="4044233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terms of policy, I’m a volunteer with the Chesapeake Climate Action Network referred to as CCAN.</a:t>
            </a:r>
          </a:p>
          <a:p>
            <a:pPr marL="171450" indent="-171450">
              <a:buFont typeface="Arial" panose="020B0604020202020204" pitchFamily="34" charset="0"/>
              <a:buChar char="•"/>
            </a:pPr>
            <a:r>
              <a:rPr lang="en-US" dirty="0"/>
              <a:t>We aim to influence the Maryland State Legislature.</a:t>
            </a:r>
          </a:p>
          <a:p>
            <a:pPr marL="171450" indent="-171450">
              <a:buFont typeface="Arial" panose="020B0604020202020204" pitchFamily="34" charset="0"/>
              <a:buChar char="•"/>
            </a:pPr>
            <a:r>
              <a:rPr lang="en-US" dirty="0"/>
              <a:t>A major project is to stop the construction of a methane pipeline through the Eastern Shore.</a:t>
            </a:r>
          </a:p>
          <a:p>
            <a:pPr marL="171450" indent="-171450">
              <a:buFont typeface="Arial" panose="020B0604020202020204" pitchFamily="34" charset="0"/>
              <a:buChar char="•"/>
            </a:pPr>
            <a:r>
              <a:rPr lang="en-US" dirty="0"/>
              <a:t>If you are interested in stopping fossil fuels, I urge you to join.</a:t>
            </a:r>
          </a:p>
          <a:p>
            <a:pPr marL="171450" indent="-171450">
              <a:buFont typeface="Arial" panose="020B0604020202020204" pitchFamily="34" charset="0"/>
              <a:buChar char="•"/>
            </a:pPr>
            <a:r>
              <a:rPr lang="en-US" dirty="0"/>
              <a:t>There are many other similar organizations including the Sierra Club.</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34</a:t>
            </a:fld>
            <a:endParaRPr lang="en-US"/>
          </a:p>
        </p:txBody>
      </p:sp>
    </p:spTree>
    <p:extLst>
      <p:ext uri="{BB962C8B-B14F-4D97-AF65-F5344CB8AC3E}">
        <p14:creationId xmlns:p14="http://schemas.microsoft.com/office/powerpoint/2010/main" val="520599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conclusion, you may be asking if there’s any hope, especially given Richard’s talk.</a:t>
            </a:r>
          </a:p>
          <a:p>
            <a:pPr marL="171450" indent="-171450">
              <a:buFont typeface="Arial" panose="020B0604020202020204" pitchFamily="34" charset="0"/>
              <a:buChar char="•"/>
            </a:pPr>
            <a:r>
              <a:rPr lang="en-US" dirty="0"/>
              <a:t>If you attend VP Al Gore’s training, he does a bit of what we did today.</a:t>
            </a:r>
          </a:p>
          <a:p>
            <a:pPr marL="171450" indent="-171450">
              <a:buFont typeface="Arial" panose="020B0604020202020204" pitchFamily="34" charset="0"/>
              <a:buChar char="•"/>
            </a:pPr>
            <a:r>
              <a:rPr lang="en-US" dirty="0"/>
              <a:t>He gives the bad news first – doom and gloom – then at the end, he gives you hope.</a:t>
            </a:r>
          </a:p>
          <a:p>
            <a:pPr marL="171450" indent="-171450">
              <a:buFont typeface="Arial" panose="020B0604020202020204" pitchFamily="34" charset="0"/>
              <a:buChar char="•"/>
            </a:pPr>
            <a:r>
              <a:rPr lang="en-US" dirty="0"/>
              <a:t>Now I’m going to show you signs of hope.</a:t>
            </a:r>
          </a:p>
        </p:txBody>
      </p:sp>
      <p:sp>
        <p:nvSpPr>
          <p:cNvPr id="4" name="Slide Number Placeholder 3"/>
          <p:cNvSpPr>
            <a:spLocks noGrp="1"/>
          </p:cNvSpPr>
          <p:nvPr>
            <p:ph type="sldNum" sz="quarter" idx="5"/>
          </p:nvPr>
        </p:nvSpPr>
        <p:spPr/>
        <p:txBody>
          <a:bodyPr/>
          <a:lstStyle/>
          <a:p>
            <a:fld id="{3E0074B6-0C8C-2D43-8374-D75ECABE191D}" type="slidenum">
              <a:rPr lang="en-US" smtClean="0"/>
              <a:t>35</a:t>
            </a:fld>
            <a:endParaRPr lang="en-US"/>
          </a:p>
        </p:txBody>
      </p:sp>
    </p:spTree>
    <p:extLst>
      <p:ext uri="{BB962C8B-B14F-4D97-AF65-F5344CB8AC3E}">
        <p14:creationId xmlns:p14="http://schemas.microsoft.com/office/powerpoint/2010/main" val="3320386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 Gore pointed out that the use of Global Wind Energy has skyrocketed in the past 20 years.</a:t>
            </a:r>
          </a:p>
          <a:p>
            <a:r>
              <a:rPr lang="en-US" dirty="0"/>
              <a:t>This slide accompanied with pictures of hundreds of windmills (many from the European Union).</a:t>
            </a:r>
          </a:p>
        </p:txBody>
      </p:sp>
      <p:sp>
        <p:nvSpPr>
          <p:cNvPr id="4" name="Slide Number Placeholder 3"/>
          <p:cNvSpPr>
            <a:spLocks noGrp="1"/>
          </p:cNvSpPr>
          <p:nvPr>
            <p:ph type="sldNum" sz="quarter" idx="5"/>
          </p:nvPr>
        </p:nvSpPr>
        <p:spPr/>
        <p:txBody>
          <a:bodyPr/>
          <a:lstStyle/>
          <a:p>
            <a:fld id="{3E0074B6-0C8C-2D43-8374-D75ECABE191D}" type="slidenum">
              <a:rPr lang="en-US" smtClean="0"/>
              <a:t>36</a:t>
            </a:fld>
            <a:endParaRPr lang="en-US"/>
          </a:p>
        </p:txBody>
      </p:sp>
    </p:spTree>
    <p:extLst>
      <p:ext uri="{BB962C8B-B14F-4D97-AF65-F5344CB8AC3E}">
        <p14:creationId xmlns:p14="http://schemas.microsoft.com/office/powerpoint/2010/main" val="1984641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the installation of solar panels is on a similar rise.</a:t>
            </a:r>
          </a:p>
          <a:p>
            <a:r>
              <a:rPr lang="en-US" dirty="0"/>
              <a:t>Al Gore showed an amazing chart from Chile that demonstrated growth that went right off the page.</a:t>
            </a:r>
          </a:p>
        </p:txBody>
      </p:sp>
      <p:sp>
        <p:nvSpPr>
          <p:cNvPr id="4" name="Slide Number Placeholder 3"/>
          <p:cNvSpPr>
            <a:spLocks noGrp="1"/>
          </p:cNvSpPr>
          <p:nvPr>
            <p:ph type="sldNum" sz="quarter" idx="5"/>
          </p:nvPr>
        </p:nvSpPr>
        <p:spPr/>
        <p:txBody>
          <a:bodyPr/>
          <a:lstStyle/>
          <a:p>
            <a:fld id="{3E0074B6-0C8C-2D43-8374-D75ECABE191D}" type="slidenum">
              <a:rPr lang="en-US" smtClean="0"/>
              <a:t>37</a:t>
            </a:fld>
            <a:endParaRPr lang="en-US"/>
          </a:p>
        </p:txBody>
      </p:sp>
    </p:spTree>
    <p:extLst>
      <p:ext uri="{BB962C8B-B14F-4D97-AF65-F5344CB8AC3E}">
        <p14:creationId xmlns:p14="http://schemas.microsoft.com/office/powerpoint/2010/main" val="1595073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cost of solar is in a steady decline.</a:t>
            </a:r>
          </a:p>
          <a:p>
            <a:r>
              <a:rPr lang="en-US" dirty="0"/>
              <a:t>Solar panels will soon be cheaper than burning coal.</a:t>
            </a:r>
          </a:p>
        </p:txBody>
      </p:sp>
      <p:sp>
        <p:nvSpPr>
          <p:cNvPr id="4" name="Slide Number Placeholder 3"/>
          <p:cNvSpPr>
            <a:spLocks noGrp="1"/>
          </p:cNvSpPr>
          <p:nvPr>
            <p:ph type="sldNum" sz="quarter" idx="5"/>
          </p:nvPr>
        </p:nvSpPr>
        <p:spPr/>
        <p:txBody>
          <a:bodyPr/>
          <a:lstStyle/>
          <a:p>
            <a:fld id="{3E0074B6-0C8C-2D43-8374-D75ECABE191D}" type="slidenum">
              <a:rPr lang="en-US" smtClean="0"/>
              <a:t>38</a:t>
            </a:fld>
            <a:endParaRPr lang="en-US"/>
          </a:p>
        </p:txBody>
      </p:sp>
    </p:spTree>
    <p:extLst>
      <p:ext uri="{BB962C8B-B14F-4D97-AF65-F5344CB8AC3E}">
        <p14:creationId xmlns:p14="http://schemas.microsoft.com/office/powerpoint/2010/main" val="3857840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best of all, Wall Street is finally recognizing climate change.  </a:t>
            </a:r>
          </a:p>
          <a:p>
            <a:pPr marL="171450" indent="-171450">
              <a:buFont typeface="Arial" panose="020B0604020202020204" pitchFamily="34" charset="0"/>
              <a:buChar char="•"/>
            </a:pPr>
            <a:r>
              <a:rPr lang="en-US" dirty="0"/>
              <a:t>Fossil fuel stocks shown in red have not grown at all in the past decade.</a:t>
            </a:r>
          </a:p>
          <a:p>
            <a:pPr marL="171450" indent="-171450">
              <a:buFont typeface="Arial" panose="020B0604020202020204" pitchFamily="34" charset="0"/>
              <a:buChar char="•"/>
            </a:pPr>
            <a:r>
              <a:rPr lang="en-US" dirty="0"/>
              <a:t>Oil companies have already started to write off billions of dollars for oil they will never pump and burn.  </a:t>
            </a:r>
          </a:p>
          <a:p>
            <a:pPr marL="171450" indent="-171450">
              <a:buFont typeface="Arial" panose="020B0604020202020204" pitchFamily="34" charset="0"/>
              <a:buChar char="•"/>
            </a:pPr>
            <a:r>
              <a:rPr lang="en-US" dirty="0"/>
              <a:t>They even have a name for it.</a:t>
            </a:r>
          </a:p>
          <a:p>
            <a:pPr marL="171450" indent="-171450">
              <a:buFont typeface="Arial" panose="020B0604020202020204" pitchFamily="34" charset="0"/>
              <a:buChar char="•"/>
            </a:pPr>
            <a:r>
              <a:rPr lang="en-US" dirty="0"/>
              <a:t>Oil in the ground is called a “stranded asset.”</a:t>
            </a:r>
          </a:p>
          <a:p>
            <a:pPr marL="171450" indent="-171450">
              <a:buFont typeface="Arial" panose="020B0604020202020204" pitchFamily="34" charset="0"/>
              <a:buChar char="•"/>
            </a:pPr>
            <a:r>
              <a:rPr lang="en-US" dirty="0"/>
              <a:t>I bet that in fifteen years you won’t be able to buy a new care with an internal combustion engine anywhere on planet earth.</a:t>
            </a:r>
          </a:p>
          <a:p>
            <a:pPr marL="171450" indent="-171450">
              <a:buFont typeface="Arial" panose="020B0604020202020204" pitchFamily="34" charset="0"/>
              <a:buChar char="•"/>
            </a:pPr>
            <a:r>
              <a:rPr lang="en-US" dirty="0"/>
              <a:t>But electric cars will be readily available. </a:t>
            </a:r>
          </a:p>
          <a:p>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39</a:t>
            </a:fld>
            <a:endParaRPr lang="en-US"/>
          </a:p>
        </p:txBody>
      </p:sp>
    </p:spTree>
    <p:extLst>
      <p:ext uri="{BB962C8B-B14F-4D97-AF65-F5344CB8AC3E}">
        <p14:creationId xmlns:p14="http://schemas.microsoft.com/office/powerpoint/2010/main" val="393630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I checked out the Association of Climate Change Professionals and found that much of what they do is what we call Quality Improvement Projects.</a:t>
            </a:r>
          </a:p>
          <a:p>
            <a:pPr marL="171450" indent="-171450">
              <a:buFont typeface="Arial" panose="020B0604020202020204" pitchFamily="34" charset="0"/>
              <a:buChar char="•"/>
            </a:pPr>
            <a:r>
              <a:rPr lang="en-US" dirty="0"/>
              <a:t>I’m taking their certification classes because I think that we can play a key role as our organizations face climate change.</a:t>
            </a:r>
          </a:p>
        </p:txBody>
      </p:sp>
      <p:sp>
        <p:nvSpPr>
          <p:cNvPr id="4" name="Slide Number Placeholder 3"/>
          <p:cNvSpPr>
            <a:spLocks noGrp="1"/>
          </p:cNvSpPr>
          <p:nvPr>
            <p:ph type="sldNum" sz="quarter" idx="5"/>
          </p:nvPr>
        </p:nvSpPr>
        <p:spPr/>
        <p:txBody>
          <a:bodyPr/>
          <a:lstStyle/>
          <a:p>
            <a:fld id="{3E0074B6-0C8C-2D43-8374-D75ECABE191D}" type="slidenum">
              <a:rPr lang="en-US" smtClean="0"/>
              <a:t>4</a:t>
            </a:fld>
            <a:endParaRPr lang="en-US"/>
          </a:p>
        </p:txBody>
      </p:sp>
    </p:spTree>
    <p:extLst>
      <p:ext uri="{BB962C8B-B14F-4D97-AF65-F5344CB8AC3E}">
        <p14:creationId xmlns:p14="http://schemas.microsoft.com/office/powerpoint/2010/main" val="1281427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Another optimistic approach is described in the  book </a:t>
            </a:r>
            <a:r>
              <a:rPr lang="en-US" i="1" dirty="0"/>
              <a:t>Rewiring  America.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authors basically argue that we need a WWII Arsenal of Democracy all-hands approach.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example in 1939 the US had 1,700 aircraft: in 1945 we had 300,000 military aircraft and over 18,000 B-24 bombers. </a:t>
            </a:r>
          </a:p>
          <a:p>
            <a:pPr marL="171450" indent="-171450">
              <a:buFont typeface="Arial" panose="020B0604020202020204" pitchFamily="34" charset="0"/>
              <a:buChar char="•"/>
            </a:pPr>
            <a:r>
              <a:rPr lang="en-US" dirty="0"/>
              <a:t>So when the whole country gets involved, we </a:t>
            </a:r>
            <a:r>
              <a:rPr lang="en-US"/>
              <a:t>can get a lot done.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the entire nation focuses on building solar panels, batteries, windmills, heat pumps, and a smart grid, we can bend the curve.</a:t>
            </a:r>
          </a:p>
        </p:txBody>
      </p:sp>
      <p:sp>
        <p:nvSpPr>
          <p:cNvPr id="4" name="Slide Number Placeholder 3"/>
          <p:cNvSpPr>
            <a:spLocks noGrp="1"/>
          </p:cNvSpPr>
          <p:nvPr>
            <p:ph type="sldNum" sz="quarter" idx="5"/>
          </p:nvPr>
        </p:nvSpPr>
        <p:spPr/>
        <p:txBody>
          <a:bodyPr/>
          <a:lstStyle/>
          <a:p>
            <a:fld id="{3E0074B6-0C8C-2D43-8374-D75ECABE191D}" type="slidenum">
              <a:rPr lang="en-US" smtClean="0"/>
              <a:t>40</a:t>
            </a:fld>
            <a:endParaRPr lang="en-US"/>
          </a:p>
        </p:txBody>
      </p:sp>
    </p:spTree>
    <p:extLst>
      <p:ext uri="{BB962C8B-B14F-4D97-AF65-F5344CB8AC3E}">
        <p14:creationId xmlns:p14="http://schemas.microsoft.com/office/powerpoint/2010/main" val="3688080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is available as a free download. Just Google </a:t>
            </a:r>
            <a:r>
              <a:rPr lang="en-US" i="1" dirty="0"/>
              <a:t>Rewiring America</a:t>
            </a:r>
          </a:p>
        </p:txBody>
      </p:sp>
      <p:sp>
        <p:nvSpPr>
          <p:cNvPr id="4" name="Slide Number Placeholder 3"/>
          <p:cNvSpPr>
            <a:spLocks noGrp="1"/>
          </p:cNvSpPr>
          <p:nvPr>
            <p:ph type="sldNum" sz="quarter" idx="5"/>
          </p:nvPr>
        </p:nvSpPr>
        <p:spPr/>
        <p:txBody>
          <a:bodyPr/>
          <a:lstStyle/>
          <a:p>
            <a:fld id="{3E0074B6-0C8C-2D43-8374-D75ECABE191D}" type="slidenum">
              <a:rPr lang="en-US" smtClean="0"/>
              <a:t>41</a:t>
            </a:fld>
            <a:endParaRPr lang="en-US"/>
          </a:p>
        </p:txBody>
      </p:sp>
    </p:spTree>
    <p:extLst>
      <p:ext uri="{BB962C8B-B14F-4D97-AF65-F5344CB8AC3E}">
        <p14:creationId xmlns:p14="http://schemas.microsoft.com/office/powerpoint/2010/main" val="1253316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authors have mapped the entire energy usage of the United States.  </a:t>
            </a:r>
          </a:p>
          <a:p>
            <a:pPr marL="171450" indent="-171450">
              <a:buFont typeface="Arial" panose="020B0604020202020204" pitchFamily="34" charset="0"/>
              <a:buChar char="•"/>
            </a:pPr>
            <a:r>
              <a:rPr lang="en-US" dirty="0"/>
              <a:t>By the way, almost half the energy is wasted.</a:t>
            </a:r>
          </a:p>
          <a:p>
            <a:pPr marL="171450" indent="-171450">
              <a:buFont typeface="Arial" panose="020B0604020202020204" pitchFamily="34" charset="0"/>
              <a:buChar char="•"/>
            </a:pPr>
            <a:r>
              <a:rPr lang="en-US" dirty="0"/>
              <a:t>For example, if you place your hand on the hood of your car and feel the engine heat – that’s wasted energy.  </a:t>
            </a:r>
          </a:p>
          <a:p>
            <a:pPr marL="171450" indent="-171450">
              <a:buFont typeface="Arial" panose="020B0604020202020204" pitchFamily="34" charset="0"/>
              <a:buChar char="•"/>
            </a:pPr>
            <a:r>
              <a:rPr lang="en-US" dirty="0"/>
              <a:t>Internal combustion engines are very inefficient, especially compared to solar powered electric vehicles.</a:t>
            </a:r>
          </a:p>
          <a:p>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42</a:t>
            </a:fld>
            <a:endParaRPr lang="en-US"/>
          </a:p>
        </p:txBody>
      </p:sp>
    </p:spTree>
    <p:extLst>
      <p:ext uri="{BB962C8B-B14F-4D97-AF65-F5344CB8AC3E}">
        <p14:creationId xmlns:p14="http://schemas.microsoft.com/office/powerpoint/2010/main" val="2387491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authors even calculate the amount of land that would be needed for windmills and solar panels. </a:t>
            </a:r>
          </a:p>
          <a:p>
            <a:pPr marL="171450" indent="-171450">
              <a:buFont typeface="Arial" panose="020B0604020202020204" pitchFamily="34" charset="0"/>
              <a:buChar char="•"/>
            </a:pPr>
            <a:r>
              <a:rPr lang="en-US" dirty="0"/>
              <a:t>We have enough land; we just need the will to use it.</a:t>
            </a:r>
          </a:p>
          <a:p>
            <a:pPr marL="171450" indent="-171450">
              <a:buFont typeface="Arial" panose="020B0604020202020204" pitchFamily="34" charset="0"/>
              <a:buChar char="•"/>
            </a:pPr>
            <a:r>
              <a:rPr lang="en-US" dirty="0"/>
              <a:t>And best of all…</a:t>
            </a:r>
          </a:p>
        </p:txBody>
      </p:sp>
      <p:sp>
        <p:nvSpPr>
          <p:cNvPr id="4" name="Slide Number Placeholder 3"/>
          <p:cNvSpPr>
            <a:spLocks noGrp="1"/>
          </p:cNvSpPr>
          <p:nvPr>
            <p:ph type="sldNum" sz="quarter" idx="5"/>
          </p:nvPr>
        </p:nvSpPr>
        <p:spPr/>
        <p:txBody>
          <a:bodyPr/>
          <a:lstStyle/>
          <a:p>
            <a:fld id="{3E0074B6-0C8C-2D43-8374-D75ECABE191D}" type="slidenum">
              <a:rPr lang="en-US" smtClean="0"/>
              <a:t>43</a:t>
            </a:fld>
            <a:endParaRPr lang="en-US"/>
          </a:p>
        </p:txBody>
      </p:sp>
    </p:spTree>
    <p:extLst>
      <p:ext uri="{BB962C8B-B14F-4D97-AF65-F5344CB8AC3E}">
        <p14:creationId xmlns:p14="http://schemas.microsoft.com/office/powerpoint/2010/main" val="3901438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world of electric cars, powered by solar farms will be quiet.  </a:t>
            </a:r>
          </a:p>
          <a:p>
            <a:pPr marL="171450" indent="-171450">
              <a:buFont typeface="Arial" panose="020B0604020202020204" pitchFamily="34" charset="0"/>
              <a:buChar char="•"/>
            </a:pPr>
            <a:r>
              <a:rPr lang="en-US" dirty="0"/>
              <a:t>No more constant drone of internal combustion engines.  </a:t>
            </a:r>
          </a:p>
        </p:txBody>
      </p:sp>
      <p:sp>
        <p:nvSpPr>
          <p:cNvPr id="4" name="Slide Number Placeholder 3"/>
          <p:cNvSpPr>
            <a:spLocks noGrp="1"/>
          </p:cNvSpPr>
          <p:nvPr>
            <p:ph type="sldNum" sz="quarter" idx="5"/>
          </p:nvPr>
        </p:nvSpPr>
        <p:spPr/>
        <p:txBody>
          <a:bodyPr/>
          <a:lstStyle/>
          <a:p>
            <a:fld id="{3E0074B6-0C8C-2D43-8374-D75ECABE191D}" type="slidenum">
              <a:rPr lang="en-US" smtClean="0"/>
              <a:t>44</a:t>
            </a:fld>
            <a:endParaRPr lang="en-US"/>
          </a:p>
        </p:txBody>
      </p:sp>
    </p:spTree>
    <p:extLst>
      <p:ext uri="{BB962C8B-B14F-4D97-AF65-F5344CB8AC3E}">
        <p14:creationId xmlns:p14="http://schemas.microsoft.com/office/powerpoint/2010/main" val="3146871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rooftop solar panel on top of a Baltimore business.  </a:t>
            </a:r>
          </a:p>
          <a:p>
            <a:r>
              <a:rPr lang="en-US" dirty="0"/>
              <a:t>It won’t be long until every building has rooftop solar panels.</a:t>
            </a:r>
          </a:p>
          <a:p>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45</a:t>
            </a:fld>
            <a:endParaRPr lang="en-US"/>
          </a:p>
        </p:txBody>
      </p:sp>
    </p:spTree>
    <p:extLst>
      <p:ext uri="{BB962C8B-B14F-4D97-AF65-F5344CB8AC3E}">
        <p14:creationId xmlns:p14="http://schemas.microsoft.com/office/powerpoint/2010/main" val="3991752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Soon we’ll see solar panels paired with large batteries.</a:t>
            </a:r>
          </a:p>
          <a:p>
            <a:pPr marL="171450" indent="-171450">
              <a:buFont typeface="Arial" panose="020B0604020202020204" pitchFamily="34" charset="0"/>
              <a:buChar char="•"/>
            </a:pPr>
            <a:r>
              <a:rPr lang="en-US" dirty="0"/>
              <a:t>To pay for it, the authors of </a:t>
            </a:r>
            <a:r>
              <a:rPr lang="en-US" i="1" dirty="0"/>
              <a:t>Rewiring America </a:t>
            </a:r>
            <a:r>
              <a:rPr lang="en-US" i="0" dirty="0"/>
              <a:t>say we should use tried and true financial instruments.</a:t>
            </a:r>
          </a:p>
          <a:p>
            <a:pPr marL="171450" indent="-171450">
              <a:buFont typeface="Arial" panose="020B0604020202020204" pitchFamily="34" charset="0"/>
              <a:buChar char="•"/>
            </a:pPr>
            <a:r>
              <a:rPr lang="en-US" i="0" dirty="0"/>
              <a:t>America can’t afford solar panels, batteries and heat pumps if they have to use credit cards with 12 to 15% interest rates.</a:t>
            </a:r>
          </a:p>
          <a:p>
            <a:pPr marL="171450" indent="-171450">
              <a:buFont typeface="Arial" panose="020B0604020202020204" pitchFamily="34" charset="0"/>
              <a:buChar char="•"/>
            </a:pPr>
            <a:r>
              <a:rPr lang="en-US" i="0" dirty="0"/>
              <a:t>But they can better afford 30-year low interest government-backed climate loans at 2 to 3%.</a:t>
            </a:r>
          </a:p>
          <a:p>
            <a:endParaRPr lang="en-US" i="1" dirty="0"/>
          </a:p>
        </p:txBody>
      </p:sp>
      <p:sp>
        <p:nvSpPr>
          <p:cNvPr id="4" name="Slide Number Placeholder 3"/>
          <p:cNvSpPr>
            <a:spLocks noGrp="1"/>
          </p:cNvSpPr>
          <p:nvPr>
            <p:ph type="sldNum" sz="quarter" idx="5"/>
          </p:nvPr>
        </p:nvSpPr>
        <p:spPr/>
        <p:txBody>
          <a:bodyPr/>
          <a:lstStyle/>
          <a:p>
            <a:fld id="{3E0074B6-0C8C-2D43-8374-D75ECABE191D}" type="slidenum">
              <a:rPr lang="en-US" smtClean="0"/>
              <a:t>46</a:t>
            </a:fld>
            <a:endParaRPr lang="en-US"/>
          </a:p>
        </p:txBody>
      </p:sp>
    </p:spTree>
    <p:extLst>
      <p:ext uri="{BB962C8B-B14F-4D97-AF65-F5344CB8AC3E}">
        <p14:creationId xmlns:p14="http://schemas.microsoft.com/office/powerpoint/2010/main" val="1271701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hope I’ve given you food for thought and an interest in thinking about how you can add value to your company by learning to fight climate change.  Thank you very much, I’ll now take questions.</a:t>
            </a:r>
          </a:p>
        </p:txBody>
      </p:sp>
      <p:sp>
        <p:nvSpPr>
          <p:cNvPr id="4" name="Slide Number Placeholder 3"/>
          <p:cNvSpPr>
            <a:spLocks noGrp="1"/>
          </p:cNvSpPr>
          <p:nvPr>
            <p:ph type="sldNum" sz="quarter" idx="5"/>
          </p:nvPr>
        </p:nvSpPr>
        <p:spPr/>
        <p:txBody>
          <a:bodyPr/>
          <a:lstStyle/>
          <a:p>
            <a:fld id="{3E0074B6-0C8C-2D43-8374-D75ECABE191D}" type="slidenum">
              <a:rPr lang="en-US" smtClean="0"/>
              <a:t>47</a:t>
            </a:fld>
            <a:endParaRPr lang="en-US"/>
          </a:p>
        </p:txBody>
      </p:sp>
    </p:spTree>
    <p:extLst>
      <p:ext uri="{BB962C8B-B14F-4D97-AF65-F5344CB8AC3E}">
        <p14:creationId xmlns:p14="http://schemas.microsoft.com/office/powerpoint/2010/main" val="904938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agenda is aimed at giving you a look at what I think is coming.</a:t>
            </a:r>
          </a:p>
          <a:p>
            <a:r>
              <a:rPr lang="en-US" dirty="0"/>
              <a:t>Here is our plan.</a:t>
            </a:r>
          </a:p>
          <a:p>
            <a:r>
              <a:rPr lang="en-US" dirty="0"/>
              <a:t>A few words about Dr. W. Edwards Deming</a:t>
            </a:r>
          </a:p>
          <a:p>
            <a:pPr marR="0" lvl="0">
              <a:spcBef>
                <a:spcPts val="0"/>
              </a:spcBef>
              <a:spcAft>
                <a:spcPts val="0"/>
              </a:spcAft>
              <a:buFont typeface="Wingdings" pitchFamily="2" charset="2"/>
              <a:buChar char="q"/>
            </a:pPr>
            <a:r>
              <a:rPr lang="en-US" sz="1200" dirty="0">
                <a:latin typeface="Calibri" panose="020F0502020204030204" pitchFamily="34" charset="0"/>
                <a:ea typeface="Times New Roman" panose="02020603050405020304" pitchFamily="18" charset="0"/>
              </a:rPr>
              <a:t> Vulnerability Assessments</a:t>
            </a:r>
            <a:endParaRPr lang="en-US" sz="1200" dirty="0">
              <a:latin typeface="Times New Roman" panose="02020603050405020304" pitchFamily="18" charset="0"/>
              <a:ea typeface="Times New Roman" panose="02020603050405020304" pitchFamily="18" charset="0"/>
            </a:endParaRPr>
          </a:p>
          <a:p>
            <a:pPr marR="0" lvl="0">
              <a:spcBef>
                <a:spcPts val="0"/>
              </a:spcBef>
              <a:spcAft>
                <a:spcPts val="0"/>
              </a:spcAft>
              <a:buFont typeface="Wingdings" pitchFamily="2" charset="2"/>
              <a:buChar char="q"/>
            </a:pPr>
            <a:r>
              <a:rPr lang="en-US" sz="1200" dirty="0">
                <a:latin typeface="Calibri" panose="020F0502020204030204" pitchFamily="34" charset="0"/>
                <a:ea typeface="Times New Roman" panose="02020603050405020304" pitchFamily="18" charset="0"/>
              </a:rPr>
              <a:t> CO</a:t>
            </a:r>
            <a:r>
              <a:rPr lang="en-US" sz="1200" baseline="-25000" dirty="0">
                <a:latin typeface="Calibri" panose="020F0502020204030204" pitchFamily="34" charset="0"/>
                <a:ea typeface="Times New Roman" panose="02020603050405020304" pitchFamily="18" charset="0"/>
              </a:rPr>
              <a:t>2</a:t>
            </a:r>
            <a:r>
              <a:rPr lang="en-US" sz="1200" dirty="0">
                <a:latin typeface="Calibri" panose="020F0502020204030204" pitchFamily="34" charset="0"/>
                <a:ea typeface="Times New Roman" panose="02020603050405020304" pitchFamily="18" charset="0"/>
              </a:rPr>
              <a:t> Mitigation </a:t>
            </a:r>
          </a:p>
          <a:p>
            <a:pPr marR="0" lvl="0">
              <a:spcBef>
                <a:spcPts val="0"/>
              </a:spcBef>
              <a:spcAft>
                <a:spcPts val="0"/>
              </a:spcAft>
              <a:buFont typeface="Wingdings" pitchFamily="2" charset="2"/>
              <a:buChar char="q"/>
            </a:pPr>
            <a:r>
              <a:rPr lang="en-US" sz="1200" b="1" dirty="0">
                <a:latin typeface="Calibri" panose="020F0502020204030204" pitchFamily="34" charset="0"/>
                <a:ea typeface="Times New Roman" panose="02020603050405020304" pitchFamily="18" charset="0"/>
              </a:rPr>
              <a:t> </a:t>
            </a:r>
            <a:r>
              <a:rPr lang="en-US" sz="1200" dirty="0">
                <a:latin typeface="Calibri" panose="020F0502020204030204" pitchFamily="34" charset="0"/>
                <a:ea typeface="Times New Roman" panose="02020603050405020304" pitchFamily="18" charset="0"/>
              </a:rPr>
              <a:t>GHG Reporting</a:t>
            </a:r>
            <a:endParaRPr lang="en-US" sz="1200" dirty="0">
              <a:latin typeface="Times New Roman" panose="02020603050405020304" pitchFamily="18" charset="0"/>
              <a:ea typeface="Times New Roman" panose="02020603050405020304" pitchFamily="18" charset="0"/>
            </a:endParaRPr>
          </a:p>
          <a:p>
            <a:pPr marR="0" lvl="0">
              <a:spcBef>
                <a:spcPts val="0"/>
              </a:spcBef>
              <a:spcAft>
                <a:spcPts val="0"/>
              </a:spcAft>
              <a:buFont typeface="Wingdings" pitchFamily="2" charset="2"/>
              <a:buChar char="q"/>
            </a:pPr>
            <a:r>
              <a:rPr lang="en-US" sz="1200" dirty="0">
                <a:latin typeface="Calibri" panose="020F0502020204030204" pitchFamily="34" charset="0"/>
                <a:ea typeface="Times New Roman" panose="02020603050405020304" pitchFamily="18" charset="0"/>
              </a:rPr>
              <a:t> Solar Panels</a:t>
            </a:r>
            <a:endParaRPr lang="en-US" sz="1200" b="1" dirty="0">
              <a:latin typeface="Times New Roman" panose="02020603050405020304" pitchFamily="18" charset="0"/>
              <a:ea typeface="Times New Roman" panose="02020603050405020304" pitchFamily="18" charset="0"/>
            </a:endParaRPr>
          </a:p>
          <a:p>
            <a:pPr marR="0" lvl="0">
              <a:spcBef>
                <a:spcPts val="0"/>
              </a:spcBef>
              <a:spcAft>
                <a:spcPts val="0"/>
              </a:spcAft>
              <a:buFont typeface="Wingdings" pitchFamily="2" charset="2"/>
              <a:buChar char="q"/>
            </a:pPr>
            <a:r>
              <a:rPr lang="en-US" sz="1200" dirty="0">
                <a:latin typeface="Calibri" panose="020F0502020204030204" pitchFamily="34" charset="0"/>
                <a:ea typeface="Times New Roman" panose="02020603050405020304" pitchFamily="18" charset="0"/>
                <a:cs typeface="Times New Roman" panose="02020603050405020304" pitchFamily="18" charset="0"/>
              </a:rPr>
              <a:t> Taking Action </a:t>
            </a:r>
          </a:p>
          <a:p>
            <a:pPr marR="0" lvl="0">
              <a:spcBef>
                <a:spcPts val="0"/>
              </a:spcBef>
              <a:spcAft>
                <a:spcPts val="0"/>
              </a:spcAft>
              <a:buFont typeface="Wingdings" pitchFamily="2" charset="2"/>
              <a:buChar char="q"/>
            </a:pPr>
            <a:r>
              <a:rPr lang="en-US" sz="1200" dirty="0">
                <a:latin typeface="Calibri" panose="020F0502020204030204" pitchFamily="34" charset="0"/>
                <a:ea typeface="Times New Roman" panose="02020603050405020304" pitchFamily="18" charset="0"/>
                <a:cs typeface="Times New Roman" panose="02020603050405020304" pitchFamily="18" charset="0"/>
              </a:rPr>
              <a:t> Finally some Good News</a:t>
            </a:r>
            <a:endParaRPr lang="en-US" sz="1200" dirty="0">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5</a:t>
            </a:fld>
            <a:endParaRPr lang="en-US"/>
          </a:p>
        </p:txBody>
      </p:sp>
    </p:spTree>
    <p:extLst>
      <p:ext uri="{BB962C8B-B14F-4D97-AF65-F5344CB8AC3E}">
        <p14:creationId xmlns:p14="http://schemas.microsoft.com/office/powerpoint/2010/main" val="102700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the 1980s I had the good luck to study with Dr. W. Edwards Deming – who is often credited with being the father of modern quality methods.</a:t>
            </a:r>
          </a:p>
          <a:p>
            <a:pPr marL="171450" indent="-171450">
              <a:buFont typeface="Arial" panose="020B0604020202020204" pitchFamily="34" charset="0"/>
              <a:buChar char="•"/>
            </a:pPr>
            <a:r>
              <a:rPr lang="en-US" dirty="0"/>
              <a:t>During his four-day lecture he did a simulation called the Red Bead Experiment which introduced me to control charts.</a:t>
            </a:r>
          </a:p>
          <a:p>
            <a:pPr marL="171450" indent="-171450">
              <a:buFont typeface="Arial" panose="020B0604020202020204" pitchFamily="34" charset="0"/>
              <a:buChar char="•"/>
            </a:pPr>
            <a:r>
              <a:rPr lang="en-US" dirty="0"/>
              <a:t>I then apprenticed with Dr. Bill Latzko and eventually became a coach at Dr. Deming’s famous lectures.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6</a:t>
            </a:fld>
            <a:endParaRPr lang="en-US"/>
          </a:p>
        </p:txBody>
      </p:sp>
    </p:spTree>
    <p:extLst>
      <p:ext uri="{BB962C8B-B14F-4D97-AF65-F5344CB8AC3E}">
        <p14:creationId xmlns:p14="http://schemas.microsoft.com/office/powerpoint/2010/main" val="83970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I began to study climate change, I was already ahead of the class because I knew control charts, improvement methods, facilitation skills, document control, and how to use ISO standards.</a:t>
            </a:r>
          </a:p>
          <a:p>
            <a:pPr marL="171450" indent="-171450">
              <a:buFont typeface="Arial" panose="020B0604020202020204" pitchFamily="34" charset="0"/>
              <a:buChar char="•"/>
            </a:pPr>
            <a:r>
              <a:rPr lang="en-US" dirty="0"/>
              <a:t>Putting together a dashboard like this was second nature to me.</a:t>
            </a:r>
          </a:p>
          <a:p>
            <a:pPr marL="171450" indent="-171450">
              <a:buFont typeface="Arial" panose="020B0604020202020204" pitchFamily="34" charset="0"/>
              <a:buChar char="•"/>
            </a:pPr>
            <a:r>
              <a:rPr lang="en-US" dirty="0"/>
              <a:t>I’m sure everyone in ASQ can readily see the top three charts demonstrate increases in CO2, global temperature, and sea level. </a:t>
            </a:r>
          </a:p>
          <a:p>
            <a:pPr marL="171450" indent="-171450">
              <a:buFont typeface="Arial" panose="020B0604020202020204" pitchFamily="34" charset="0"/>
              <a:buChar char="•"/>
            </a:pPr>
            <a:r>
              <a:rPr lang="en-US" dirty="0"/>
              <a:t>The bottom charts shows ice melting in Greenland, Antarctica, and the Arctic Sea. </a:t>
            </a:r>
          </a:p>
          <a:p>
            <a:pPr marL="171450" indent="-171450">
              <a:buFont typeface="Arial" panose="020B0604020202020204" pitchFamily="34" charset="0"/>
              <a:buChar char="•"/>
            </a:pPr>
            <a:r>
              <a:rPr lang="en-US" dirty="0"/>
              <a:t>We all know that 7 to 9 points is a row all going in the same direction are a special cause of variation – they are not random. These charts all show a trend.</a:t>
            </a:r>
          </a:p>
          <a:p>
            <a:pPr marL="171450" indent="-171450">
              <a:buFont typeface="Arial" panose="020B0604020202020204" pitchFamily="34" charset="0"/>
              <a:buChar char="•"/>
            </a:pPr>
            <a:r>
              <a:rPr lang="en-US" dirty="0"/>
              <a:t>As I said, as quality professionals we can play a critical role in fighting climate change for the benefit of our organizations because we know how to read the charts.</a:t>
            </a:r>
          </a:p>
        </p:txBody>
      </p:sp>
      <p:sp>
        <p:nvSpPr>
          <p:cNvPr id="4" name="Slide Number Placeholder 3"/>
          <p:cNvSpPr>
            <a:spLocks noGrp="1"/>
          </p:cNvSpPr>
          <p:nvPr>
            <p:ph type="sldNum" sz="quarter" idx="5"/>
          </p:nvPr>
        </p:nvSpPr>
        <p:spPr/>
        <p:txBody>
          <a:bodyPr/>
          <a:lstStyle/>
          <a:p>
            <a:fld id="{3E0074B6-0C8C-2D43-8374-D75ECABE191D}" type="slidenum">
              <a:rPr lang="en-US" smtClean="0"/>
              <a:t>7</a:t>
            </a:fld>
            <a:endParaRPr lang="en-US"/>
          </a:p>
        </p:txBody>
      </p:sp>
    </p:spTree>
    <p:extLst>
      <p:ext uri="{BB962C8B-B14F-4D97-AF65-F5344CB8AC3E}">
        <p14:creationId xmlns:p14="http://schemas.microsoft.com/office/powerpoint/2010/main" val="140231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any of you been asked to</a:t>
            </a:r>
          </a:p>
          <a:p>
            <a:pPr marL="228600" indent="-228600">
              <a:buAutoNum type="arabicPeriod"/>
            </a:pPr>
            <a:r>
              <a:rPr lang="en-US" dirty="0"/>
              <a:t>To conduct </a:t>
            </a:r>
            <a:r>
              <a:rPr lang="en-US" b="1" dirty="0"/>
              <a:t>vulnerability assessment for climate change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To develop a </a:t>
            </a:r>
            <a:r>
              <a:rPr lang="en-US" b="1" dirty="0"/>
              <a:t>CO</a:t>
            </a:r>
            <a:r>
              <a:rPr lang="en-US" b="1" baseline="-25000" dirty="0"/>
              <a:t>2 </a:t>
            </a:r>
            <a:r>
              <a:rPr lang="en-US" b="1" dirty="0"/>
              <a:t>mitigation plan</a:t>
            </a:r>
            <a:r>
              <a:rPr lang="en-U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To </a:t>
            </a:r>
            <a:r>
              <a:rPr lang="en-US" b="1" dirty="0"/>
              <a:t>report progress </a:t>
            </a:r>
            <a:r>
              <a:rPr lang="en-US" dirty="0"/>
              <a:t>on environmental issues.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YES, click “yes” on the participant window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 haven't been asked yet, I think you will be asked soon, or someone else in your organization will be given the assignment.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 chance for you to add value to your organization.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3E0074B6-0C8C-2D43-8374-D75ECABE191D}" type="slidenum">
              <a:rPr lang="en-US" smtClean="0"/>
              <a:t>8</a:t>
            </a:fld>
            <a:endParaRPr lang="en-US"/>
          </a:p>
        </p:txBody>
      </p:sp>
    </p:spTree>
    <p:extLst>
      <p:ext uri="{BB962C8B-B14F-4D97-AF65-F5344CB8AC3E}">
        <p14:creationId xmlns:p14="http://schemas.microsoft.com/office/powerpoint/2010/main" val="1860978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National Oceanic and Atmospheric Administration, NOAA, has produced this wonderful website called the US Climate Resilience Toolkit.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It’s used by all Federal Agencies.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And they walk you through a five-step process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 Explore Hazards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 Assess Vulnerability &amp; Risks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3. Investigate Options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4. Prioritize &amp; Plan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5. Take Action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Sounds to me like a quality improvement project.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website is superb and contains a wealth of climate science.</a:t>
            </a:r>
          </a:p>
        </p:txBody>
      </p:sp>
      <p:sp>
        <p:nvSpPr>
          <p:cNvPr id="4" name="Slide Number Placeholder 3"/>
          <p:cNvSpPr>
            <a:spLocks noGrp="1"/>
          </p:cNvSpPr>
          <p:nvPr>
            <p:ph type="sldNum" sz="quarter" idx="5"/>
          </p:nvPr>
        </p:nvSpPr>
        <p:spPr/>
        <p:txBody>
          <a:bodyPr/>
          <a:lstStyle/>
          <a:p>
            <a:fld id="{3E0074B6-0C8C-2D43-8374-D75ECABE191D}" type="slidenum">
              <a:rPr lang="en-US" smtClean="0"/>
              <a:t>9</a:t>
            </a:fld>
            <a:endParaRPr lang="en-US"/>
          </a:p>
        </p:txBody>
      </p:sp>
    </p:spTree>
    <p:extLst>
      <p:ext uri="{BB962C8B-B14F-4D97-AF65-F5344CB8AC3E}">
        <p14:creationId xmlns:p14="http://schemas.microsoft.com/office/powerpoint/2010/main" val="1878512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4898-87F8-954C-ABE7-6F633291F0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4E06E-D5E3-E447-B2CA-30BAE3639E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37B5F0-C8C1-104A-8E38-E15B2C57A769}"/>
              </a:ext>
            </a:extLst>
          </p:cNvPr>
          <p:cNvSpPr>
            <a:spLocks noGrp="1"/>
          </p:cNvSpPr>
          <p:nvPr>
            <p:ph type="dt" sz="half" idx="10"/>
          </p:nvPr>
        </p:nvSpPr>
        <p:spPr/>
        <p:txBody>
          <a:bodyPr/>
          <a:lstStyle/>
          <a:p>
            <a:fld id="{B17DAD6E-046D-D244-ACA7-A1E27F2FBB42}" type="datetime1">
              <a:rPr lang="en-US" smtClean="0"/>
              <a:t>11/9/20</a:t>
            </a:fld>
            <a:endParaRPr lang="en-US"/>
          </a:p>
        </p:txBody>
      </p:sp>
      <p:sp>
        <p:nvSpPr>
          <p:cNvPr id="5" name="Footer Placeholder 4">
            <a:extLst>
              <a:ext uri="{FF2B5EF4-FFF2-40B4-BE49-F238E27FC236}">
                <a16:creationId xmlns:a16="http://schemas.microsoft.com/office/drawing/2014/main" id="{2619DD13-2FBD-DB4E-B8D6-E23079DB6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59A53-D6CF-2A4A-AA78-4A63571A1D87}"/>
              </a:ext>
            </a:extLst>
          </p:cNvPr>
          <p:cNvSpPr>
            <a:spLocks noGrp="1"/>
          </p:cNvSpPr>
          <p:nvPr>
            <p:ph type="sldNum" sz="quarter" idx="12"/>
          </p:nvPr>
        </p:nvSpPr>
        <p:spPr/>
        <p:txBody>
          <a:bodyPr/>
          <a:lstStyle/>
          <a:p>
            <a:fld id="{98C35D57-C601-CB49-A057-905445FC769B}" type="slidenum">
              <a:rPr lang="en-US" smtClean="0"/>
              <a:t>‹#›</a:t>
            </a:fld>
            <a:endParaRPr lang="en-US"/>
          </a:p>
        </p:txBody>
      </p:sp>
    </p:spTree>
    <p:extLst>
      <p:ext uri="{BB962C8B-B14F-4D97-AF65-F5344CB8AC3E}">
        <p14:creationId xmlns:p14="http://schemas.microsoft.com/office/powerpoint/2010/main" val="2863318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409B-F959-B045-9F32-AABBA8545E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18025D-36AB-604E-94E5-4FA6AB6D0A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5D92A-F4F4-4E40-9306-27EB00B097AA}"/>
              </a:ext>
            </a:extLst>
          </p:cNvPr>
          <p:cNvSpPr>
            <a:spLocks noGrp="1"/>
          </p:cNvSpPr>
          <p:nvPr>
            <p:ph type="dt" sz="half" idx="10"/>
          </p:nvPr>
        </p:nvSpPr>
        <p:spPr/>
        <p:txBody>
          <a:bodyPr/>
          <a:lstStyle/>
          <a:p>
            <a:fld id="{495DDC87-B21C-A540-92E6-ACC839B6495F}" type="datetime1">
              <a:rPr lang="en-US" smtClean="0"/>
              <a:t>11/9/20</a:t>
            </a:fld>
            <a:endParaRPr lang="en-US"/>
          </a:p>
        </p:txBody>
      </p:sp>
      <p:sp>
        <p:nvSpPr>
          <p:cNvPr id="5" name="Footer Placeholder 4">
            <a:extLst>
              <a:ext uri="{FF2B5EF4-FFF2-40B4-BE49-F238E27FC236}">
                <a16:creationId xmlns:a16="http://schemas.microsoft.com/office/drawing/2014/main" id="{2D1CF0E6-71FF-1247-A2E4-40824D143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7D38-DD39-3F43-8ECF-3D769AB267FF}"/>
              </a:ext>
            </a:extLst>
          </p:cNvPr>
          <p:cNvSpPr>
            <a:spLocks noGrp="1"/>
          </p:cNvSpPr>
          <p:nvPr>
            <p:ph type="sldNum" sz="quarter" idx="12"/>
          </p:nvPr>
        </p:nvSpPr>
        <p:spPr/>
        <p:txBody>
          <a:bodyPr/>
          <a:lstStyle/>
          <a:p>
            <a:fld id="{98C35D57-C601-CB49-A057-905445FC769B}" type="slidenum">
              <a:rPr lang="en-US" smtClean="0"/>
              <a:t>‹#›</a:t>
            </a:fld>
            <a:endParaRPr lang="en-US"/>
          </a:p>
        </p:txBody>
      </p:sp>
    </p:spTree>
    <p:extLst>
      <p:ext uri="{BB962C8B-B14F-4D97-AF65-F5344CB8AC3E}">
        <p14:creationId xmlns:p14="http://schemas.microsoft.com/office/powerpoint/2010/main" val="39795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657C80-419E-2F4D-8CE9-E05D6BF695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42BE29-E9AA-9641-959A-70BC5C49EC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1B648-045C-304A-8549-19CAD3F265D9}"/>
              </a:ext>
            </a:extLst>
          </p:cNvPr>
          <p:cNvSpPr>
            <a:spLocks noGrp="1"/>
          </p:cNvSpPr>
          <p:nvPr>
            <p:ph type="dt" sz="half" idx="10"/>
          </p:nvPr>
        </p:nvSpPr>
        <p:spPr/>
        <p:txBody>
          <a:bodyPr/>
          <a:lstStyle/>
          <a:p>
            <a:fld id="{4B0D8EA1-F102-7B4C-A4ED-4B96DAC1B9DD}" type="datetime1">
              <a:rPr lang="en-US" smtClean="0"/>
              <a:t>11/9/20</a:t>
            </a:fld>
            <a:endParaRPr lang="en-US"/>
          </a:p>
        </p:txBody>
      </p:sp>
      <p:sp>
        <p:nvSpPr>
          <p:cNvPr id="5" name="Footer Placeholder 4">
            <a:extLst>
              <a:ext uri="{FF2B5EF4-FFF2-40B4-BE49-F238E27FC236}">
                <a16:creationId xmlns:a16="http://schemas.microsoft.com/office/drawing/2014/main" id="{A0EB9B37-73DE-EC48-8023-8C13045EC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1045D-AD15-EB41-AA24-A1937C2FDAB7}"/>
              </a:ext>
            </a:extLst>
          </p:cNvPr>
          <p:cNvSpPr>
            <a:spLocks noGrp="1"/>
          </p:cNvSpPr>
          <p:nvPr>
            <p:ph type="sldNum" sz="quarter" idx="12"/>
          </p:nvPr>
        </p:nvSpPr>
        <p:spPr/>
        <p:txBody>
          <a:bodyPr/>
          <a:lstStyle/>
          <a:p>
            <a:fld id="{98C35D57-C601-CB49-A057-905445FC769B}" type="slidenum">
              <a:rPr lang="en-US" smtClean="0"/>
              <a:t>‹#›</a:t>
            </a:fld>
            <a:endParaRPr lang="en-US"/>
          </a:p>
        </p:txBody>
      </p:sp>
    </p:spTree>
    <p:extLst>
      <p:ext uri="{BB962C8B-B14F-4D97-AF65-F5344CB8AC3E}">
        <p14:creationId xmlns:p14="http://schemas.microsoft.com/office/powerpoint/2010/main" val="172707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E5DA-4997-474F-A420-C7D741EC85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8B84F-6EE3-9341-8298-B82A5F961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E246D-C830-5346-A47E-7969FE918957}"/>
              </a:ext>
            </a:extLst>
          </p:cNvPr>
          <p:cNvSpPr>
            <a:spLocks noGrp="1"/>
          </p:cNvSpPr>
          <p:nvPr>
            <p:ph type="dt" sz="half" idx="10"/>
          </p:nvPr>
        </p:nvSpPr>
        <p:spPr/>
        <p:txBody>
          <a:bodyPr/>
          <a:lstStyle/>
          <a:p>
            <a:fld id="{9812853F-6E47-9443-8550-F12C884D3A2C}" type="datetime1">
              <a:rPr lang="en-US" smtClean="0"/>
              <a:t>11/9/20</a:t>
            </a:fld>
            <a:endParaRPr lang="en-US"/>
          </a:p>
        </p:txBody>
      </p:sp>
      <p:sp>
        <p:nvSpPr>
          <p:cNvPr id="5" name="Footer Placeholder 4">
            <a:extLst>
              <a:ext uri="{FF2B5EF4-FFF2-40B4-BE49-F238E27FC236}">
                <a16:creationId xmlns:a16="http://schemas.microsoft.com/office/drawing/2014/main" id="{EDE5605A-91A5-FF48-A256-8E2A2E4F5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BB9CF-0130-B948-A021-18BB5C18EF2A}"/>
              </a:ext>
            </a:extLst>
          </p:cNvPr>
          <p:cNvSpPr>
            <a:spLocks noGrp="1"/>
          </p:cNvSpPr>
          <p:nvPr>
            <p:ph type="sldNum" sz="quarter" idx="12"/>
          </p:nvPr>
        </p:nvSpPr>
        <p:spPr/>
        <p:txBody>
          <a:bodyPr/>
          <a:lstStyle>
            <a:lvl1pPr>
              <a:defRPr sz="1800"/>
            </a:lvl1pPr>
          </a:lstStyle>
          <a:p>
            <a:fld id="{98C35D57-C601-CB49-A057-905445FC769B}" type="slidenum">
              <a:rPr lang="en-US" smtClean="0"/>
              <a:pPr/>
              <a:t>‹#›</a:t>
            </a:fld>
            <a:endParaRPr lang="en-US"/>
          </a:p>
        </p:txBody>
      </p:sp>
    </p:spTree>
    <p:extLst>
      <p:ext uri="{BB962C8B-B14F-4D97-AF65-F5344CB8AC3E}">
        <p14:creationId xmlns:p14="http://schemas.microsoft.com/office/powerpoint/2010/main" val="208696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0DD4-33CD-D149-9C0D-B21E3CD6D3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339210-9482-8B45-947D-E2F5E612B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1CACC3-BAC2-0543-8393-983B01BBEEB3}"/>
              </a:ext>
            </a:extLst>
          </p:cNvPr>
          <p:cNvSpPr>
            <a:spLocks noGrp="1"/>
          </p:cNvSpPr>
          <p:nvPr>
            <p:ph type="dt" sz="half" idx="10"/>
          </p:nvPr>
        </p:nvSpPr>
        <p:spPr/>
        <p:txBody>
          <a:bodyPr/>
          <a:lstStyle/>
          <a:p>
            <a:fld id="{9B8282BB-9D61-604C-856C-20BC850C3917}" type="datetime1">
              <a:rPr lang="en-US" smtClean="0"/>
              <a:t>11/9/20</a:t>
            </a:fld>
            <a:endParaRPr lang="en-US"/>
          </a:p>
        </p:txBody>
      </p:sp>
      <p:sp>
        <p:nvSpPr>
          <p:cNvPr id="5" name="Footer Placeholder 4">
            <a:extLst>
              <a:ext uri="{FF2B5EF4-FFF2-40B4-BE49-F238E27FC236}">
                <a16:creationId xmlns:a16="http://schemas.microsoft.com/office/drawing/2014/main" id="{360D918F-D020-F544-BB5B-58CA2F646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6487D-3A41-534C-ACFD-7E655A524E05}"/>
              </a:ext>
            </a:extLst>
          </p:cNvPr>
          <p:cNvSpPr>
            <a:spLocks noGrp="1"/>
          </p:cNvSpPr>
          <p:nvPr>
            <p:ph type="sldNum" sz="quarter" idx="12"/>
          </p:nvPr>
        </p:nvSpPr>
        <p:spPr/>
        <p:txBody>
          <a:bodyPr/>
          <a:lstStyle/>
          <a:p>
            <a:fld id="{98C35D57-C601-CB49-A057-905445FC769B}" type="slidenum">
              <a:rPr lang="en-US" smtClean="0"/>
              <a:t>‹#›</a:t>
            </a:fld>
            <a:endParaRPr lang="en-US"/>
          </a:p>
        </p:txBody>
      </p:sp>
    </p:spTree>
    <p:extLst>
      <p:ext uri="{BB962C8B-B14F-4D97-AF65-F5344CB8AC3E}">
        <p14:creationId xmlns:p14="http://schemas.microsoft.com/office/powerpoint/2010/main" val="329458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010F1-49D5-7646-9EEE-FFAE8B16B4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E5DB9A-EAD1-5945-BDC3-876BBF042B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4C7113-CFDA-D647-98BD-1E07E9468D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60CE2B-C0F2-E24B-A09F-039EA0DBE9AF}"/>
              </a:ext>
            </a:extLst>
          </p:cNvPr>
          <p:cNvSpPr>
            <a:spLocks noGrp="1"/>
          </p:cNvSpPr>
          <p:nvPr>
            <p:ph type="dt" sz="half" idx="10"/>
          </p:nvPr>
        </p:nvSpPr>
        <p:spPr/>
        <p:txBody>
          <a:bodyPr/>
          <a:lstStyle/>
          <a:p>
            <a:fld id="{CC4A8D23-3762-1646-B958-56051CF7CBBF}" type="datetime1">
              <a:rPr lang="en-US" smtClean="0"/>
              <a:t>11/9/20</a:t>
            </a:fld>
            <a:endParaRPr lang="en-US"/>
          </a:p>
        </p:txBody>
      </p:sp>
      <p:sp>
        <p:nvSpPr>
          <p:cNvPr id="6" name="Footer Placeholder 5">
            <a:extLst>
              <a:ext uri="{FF2B5EF4-FFF2-40B4-BE49-F238E27FC236}">
                <a16:creationId xmlns:a16="http://schemas.microsoft.com/office/drawing/2014/main" id="{1BE4C038-DFB5-5949-AF8C-58D8CD732D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9E41D0-D53B-C945-A4DB-9608111E7AF4}"/>
              </a:ext>
            </a:extLst>
          </p:cNvPr>
          <p:cNvSpPr>
            <a:spLocks noGrp="1"/>
          </p:cNvSpPr>
          <p:nvPr>
            <p:ph type="sldNum" sz="quarter" idx="12"/>
          </p:nvPr>
        </p:nvSpPr>
        <p:spPr/>
        <p:txBody>
          <a:bodyPr/>
          <a:lstStyle/>
          <a:p>
            <a:fld id="{98C35D57-C601-CB49-A057-905445FC769B}" type="slidenum">
              <a:rPr lang="en-US" smtClean="0"/>
              <a:t>‹#›</a:t>
            </a:fld>
            <a:endParaRPr lang="en-US"/>
          </a:p>
        </p:txBody>
      </p:sp>
    </p:spTree>
    <p:extLst>
      <p:ext uri="{BB962C8B-B14F-4D97-AF65-F5344CB8AC3E}">
        <p14:creationId xmlns:p14="http://schemas.microsoft.com/office/powerpoint/2010/main" val="3060715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6C63-D557-3A4C-8228-176A2A8A1F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3BCAE-CCAA-DA4D-B9E6-8E1FCF8C8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B71D3B-5423-1E42-97DE-12789881D6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A0325F-6181-9A45-BFA6-6CAFEFE62E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829A57-8E22-F24F-98FC-5FE2D5A531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84938B-47E3-8D42-8B79-58D064928B53}"/>
              </a:ext>
            </a:extLst>
          </p:cNvPr>
          <p:cNvSpPr>
            <a:spLocks noGrp="1"/>
          </p:cNvSpPr>
          <p:nvPr>
            <p:ph type="dt" sz="half" idx="10"/>
          </p:nvPr>
        </p:nvSpPr>
        <p:spPr/>
        <p:txBody>
          <a:bodyPr/>
          <a:lstStyle/>
          <a:p>
            <a:fld id="{C54391E7-711D-3940-A634-D65A7BDCDD87}" type="datetime1">
              <a:rPr lang="en-US" smtClean="0"/>
              <a:t>11/9/20</a:t>
            </a:fld>
            <a:endParaRPr lang="en-US"/>
          </a:p>
        </p:txBody>
      </p:sp>
      <p:sp>
        <p:nvSpPr>
          <p:cNvPr id="8" name="Footer Placeholder 7">
            <a:extLst>
              <a:ext uri="{FF2B5EF4-FFF2-40B4-BE49-F238E27FC236}">
                <a16:creationId xmlns:a16="http://schemas.microsoft.com/office/drawing/2014/main" id="{C8E4E5E1-0D10-C64A-B631-708299EE2D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242F84-DA21-D64F-BDD3-FC7FC595C562}"/>
              </a:ext>
            </a:extLst>
          </p:cNvPr>
          <p:cNvSpPr>
            <a:spLocks noGrp="1"/>
          </p:cNvSpPr>
          <p:nvPr>
            <p:ph type="sldNum" sz="quarter" idx="12"/>
          </p:nvPr>
        </p:nvSpPr>
        <p:spPr/>
        <p:txBody>
          <a:bodyPr/>
          <a:lstStyle/>
          <a:p>
            <a:fld id="{98C35D57-C601-CB49-A057-905445FC769B}" type="slidenum">
              <a:rPr lang="en-US" smtClean="0"/>
              <a:t>‹#›</a:t>
            </a:fld>
            <a:endParaRPr lang="en-US"/>
          </a:p>
        </p:txBody>
      </p:sp>
    </p:spTree>
    <p:extLst>
      <p:ext uri="{BB962C8B-B14F-4D97-AF65-F5344CB8AC3E}">
        <p14:creationId xmlns:p14="http://schemas.microsoft.com/office/powerpoint/2010/main" val="1961566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2430-0AC5-8C48-A930-115388277A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D78A5-EF74-6B49-A007-C26C1C801A2D}"/>
              </a:ext>
            </a:extLst>
          </p:cNvPr>
          <p:cNvSpPr>
            <a:spLocks noGrp="1"/>
          </p:cNvSpPr>
          <p:nvPr>
            <p:ph type="dt" sz="half" idx="10"/>
          </p:nvPr>
        </p:nvSpPr>
        <p:spPr/>
        <p:txBody>
          <a:bodyPr/>
          <a:lstStyle/>
          <a:p>
            <a:fld id="{7B3E34A0-446C-A04B-AF7E-F2E680C010F3}" type="datetime1">
              <a:rPr lang="en-US" smtClean="0"/>
              <a:t>11/9/20</a:t>
            </a:fld>
            <a:endParaRPr lang="en-US"/>
          </a:p>
        </p:txBody>
      </p:sp>
      <p:sp>
        <p:nvSpPr>
          <p:cNvPr id="4" name="Footer Placeholder 3">
            <a:extLst>
              <a:ext uri="{FF2B5EF4-FFF2-40B4-BE49-F238E27FC236}">
                <a16:creationId xmlns:a16="http://schemas.microsoft.com/office/drawing/2014/main" id="{4E5A20AC-8031-4E44-B5AD-C51F342B98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FBF05B-5649-6744-AE23-A646F4463E42}"/>
              </a:ext>
            </a:extLst>
          </p:cNvPr>
          <p:cNvSpPr>
            <a:spLocks noGrp="1"/>
          </p:cNvSpPr>
          <p:nvPr>
            <p:ph type="sldNum" sz="quarter" idx="12"/>
          </p:nvPr>
        </p:nvSpPr>
        <p:spPr/>
        <p:txBody>
          <a:bodyPr/>
          <a:lstStyle/>
          <a:p>
            <a:fld id="{98C35D57-C601-CB49-A057-905445FC769B}" type="slidenum">
              <a:rPr lang="en-US" smtClean="0"/>
              <a:t>‹#›</a:t>
            </a:fld>
            <a:endParaRPr lang="en-US"/>
          </a:p>
        </p:txBody>
      </p:sp>
    </p:spTree>
    <p:extLst>
      <p:ext uri="{BB962C8B-B14F-4D97-AF65-F5344CB8AC3E}">
        <p14:creationId xmlns:p14="http://schemas.microsoft.com/office/powerpoint/2010/main" val="1857134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713ACC-972A-9B4C-A2BA-058CE7A0C67C}"/>
              </a:ext>
            </a:extLst>
          </p:cNvPr>
          <p:cNvSpPr>
            <a:spLocks noGrp="1"/>
          </p:cNvSpPr>
          <p:nvPr>
            <p:ph type="dt" sz="half" idx="10"/>
          </p:nvPr>
        </p:nvSpPr>
        <p:spPr/>
        <p:txBody>
          <a:bodyPr/>
          <a:lstStyle/>
          <a:p>
            <a:fld id="{E2CE54DB-06E2-1E45-9B80-3BD9AF3312BF}" type="datetime1">
              <a:rPr lang="en-US" smtClean="0"/>
              <a:t>11/9/20</a:t>
            </a:fld>
            <a:endParaRPr lang="en-US"/>
          </a:p>
        </p:txBody>
      </p:sp>
      <p:sp>
        <p:nvSpPr>
          <p:cNvPr id="3" name="Footer Placeholder 2">
            <a:extLst>
              <a:ext uri="{FF2B5EF4-FFF2-40B4-BE49-F238E27FC236}">
                <a16:creationId xmlns:a16="http://schemas.microsoft.com/office/drawing/2014/main" id="{0C955EFC-C002-114A-B5F7-8FD9064832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3DA0F7-7301-C949-9178-539FCF0C15E2}"/>
              </a:ext>
            </a:extLst>
          </p:cNvPr>
          <p:cNvSpPr>
            <a:spLocks noGrp="1"/>
          </p:cNvSpPr>
          <p:nvPr>
            <p:ph type="sldNum" sz="quarter" idx="12"/>
          </p:nvPr>
        </p:nvSpPr>
        <p:spPr/>
        <p:txBody>
          <a:bodyPr/>
          <a:lstStyle/>
          <a:p>
            <a:fld id="{98C35D57-C601-CB49-A057-905445FC769B}" type="slidenum">
              <a:rPr lang="en-US" smtClean="0"/>
              <a:t>‹#›</a:t>
            </a:fld>
            <a:endParaRPr lang="en-US"/>
          </a:p>
        </p:txBody>
      </p:sp>
    </p:spTree>
    <p:extLst>
      <p:ext uri="{BB962C8B-B14F-4D97-AF65-F5344CB8AC3E}">
        <p14:creationId xmlns:p14="http://schemas.microsoft.com/office/powerpoint/2010/main" val="99722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C7058-7918-8641-ABB4-615DF8EF02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D4D667-4C41-3040-B9AA-A9A78E51AC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6E6698-2FCE-A841-87A0-158A9490C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05EA71-3150-C44C-B0D4-6BDB6C39A11D}"/>
              </a:ext>
            </a:extLst>
          </p:cNvPr>
          <p:cNvSpPr>
            <a:spLocks noGrp="1"/>
          </p:cNvSpPr>
          <p:nvPr>
            <p:ph type="dt" sz="half" idx="10"/>
          </p:nvPr>
        </p:nvSpPr>
        <p:spPr/>
        <p:txBody>
          <a:bodyPr/>
          <a:lstStyle/>
          <a:p>
            <a:fld id="{BACC6005-AD9D-1E43-AB5D-4480560F0CFD}" type="datetime1">
              <a:rPr lang="en-US" smtClean="0"/>
              <a:t>11/9/20</a:t>
            </a:fld>
            <a:endParaRPr lang="en-US"/>
          </a:p>
        </p:txBody>
      </p:sp>
      <p:sp>
        <p:nvSpPr>
          <p:cNvPr id="6" name="Footer Placeholder 5">
            <a:extLst>
              <a:ext uri="{FF2B5EF4-FFF2-40B4-BE49-F238E27FC236}">
                <a16:creationId xmlns:a16="http://schemas.microsoft.com/office/drawing/2014/main" id="{7DDE94B2-36F0-5749-A2A7-03939FB331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A9A83-FFC4-8449-92AA-888745DF9018}"/>
              </a:ext>
            </a:extLst>
          </p:cNvPr>
          <p:cNvSpPr>
            <a:spLocks noGrp="1"/>
          </p:cNvSpPr>
          <p:nvPr>
            <p:ph type="sldNum" sz="quarter" idx="12"/>
          </p:nvPr>
        </p:nvSpPr>
        <p:spPr/>
        <p:txBody>
          <a:bodyPr/>
          <a:lstStyle/>
          <a:p>
            <a:fld id="{98C35D57-C601-CB49-A057-905445FC769B}" type="slidenum">
              <a:rPr lang="en-US" smtClean="0"/>
              <a:t>‹#›</a:t>
            </a:fld>
            <a:endParaRPr lang="en-US"/>
          </a:p>
        </p:txBody>
      </p:sp>
    </p:spTree>
    <p:extLst>
      <p:ext uri="{BB962C8B-B14F-4D97-AF65-F5344CB8AC3E}">
        <p14:creationId xmlns:p14="http://schemas.microsoft.com/office/powerpoint/2010/main" val="1598954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FE7E7-8F2E-9044-8BDA-D3C487737C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C6AF6-8E88-6543-B6C9-5408B3FC3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51999-41CB-FC40-B582-0BEAE1A05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A064D-4A61-E842-A82C-E1AB5073DE2E}"/>
              </a:ext>
            </a:extLst>
          </p:cNvPr>
          <p:cNvSpPr>
            <a:spLocks noGrp="1"/>
          </p:cNvSpPr>
          <p:nvPr>
            <p:ph type="dt" sz="half" idx="10"/>
          </p:nvPr>
        </p:nvSpPr>
        <p:spPr/>
        <p:txBody>
          <a:bodyPr/>
          <a:lstStyle/>
          <a:p>
            <a:fld id="{9653266D-A4CE-864E-BF9E-7FAE2D165E52}" type="datetime1">
              <a:rPr lang="en-US" smtClean="0"/>
              <a:t>11/9/20</a:t>
            </a:fld>
            <a:endParaRPr lang="en-US"/>
          </a:p>
        </p:txBody>
      </p:sp>
      <p:sp>
        <p:nvSpPr>
          <p:cNvPr id="6" name="Footer Placeholder 5">
            <a:extLst>
              <a:ext uri="{FF2B5EF4-FFF2-40B4-BE49-F238E27FC236}">
                <a16:creationId xmlns:a16="http://schemas.microsoft.com/office/drawing/2014/main" id="{66DC8876-C2CB-C145-A3B5-E28AE0D436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2FD8E-35DB-FE43-BB0D-91335069C838}"/>
              </a:ext>
            </a:extLst>
          </p:cNvPr>
          <p:cNvSpPr>
            <a:spLocks noGrp="1"/>
          </p:cNvSpPr>
          <p:nvPr>
            <p:ph type="sldNum" sz="quarter" idx="12"/>
          </p:nvPr>
        </p:nvSpPr>
        <p:spPr/>
        <p:txBody>
          <a:bodyPr/>
          <a:lstStyle/>
          <a:p>
            <a:fld id="{98C35D57-C601-CB49-A057-905445FC769B}" type="slidenum">
              <a:rPr lang="en-US" smtClean="0"/>
              <a:t>‹#›</a:t>
            </a:fld>
            <a:endParaRPr lang="en-US"/>
          </a:p>
        </p:txBody>
      </p:sp>
    </p:spTree>
    <p:extLst>
      <p:ext uri="{BB962C8B-B14F-4D97-AF65-F5344CB8AC3E}">
        <p14:creationId xmlns:p14="http://schemas.microsoft.com/office/powerpoint/2010/main" val="18042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174CF-879D-AB4B-B446-F903EE62B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6412E0-5869-FE45-BBB1-7874ECB1C1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D5B46-C1CB-7F4F-86A6-6CB25BBB76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8C1EF-5422-8043-BBC2-B1B180A66798}" type="datetime1">
              <a:rPr lang="en-US" smtClean="0"/>
              <a:t>11/9/20</a:t>
            </a:fld>
            <a:endParaRPr lang="en-US"/>
          </a:p>
        </p:txBody>
      </p:sp>
      <p:sp>
        <p:nvSpPr>
          <p:cNvPr id="5" name="Footer Placeholder 4">
            <a:extLst>
              <a:ext uri="{FF2B5EF4-FFF2-40B4-BE49-F238E27FC236}">
                <a16:creationId xmlns:a16="http://schemas.microsoft.com/office/drawing/2014/main" id="{329404DA-3D6B-3241-82F0-1B2B5187F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4FEF3E-68EF-E247-846C-69861F3EE8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35D57-C601-CB49-A057-905445FC769B}" type="slidenum">
              <a:rPr lang="en-US" smtClean="0"/>
              <a:t>‹#›</a:t>
            </a:fld>
            <a:endParaRPr lang="en-US"/>
          </a:p>
        </p:txBody>
      </p:sp>
    </p:spTree>
    <p:extLst>
      <p:ext uri="{BB962C8B-B14F-4D97-AF65-F5344CB8AC3E}">
        <p14:creationId xmlns:p14="http://schemas.microsoft.com/office/powerpoint/2010/main" val="1187127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Representative_Concentration_Pathwa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en.wikipedia.org/wiki/Representative_Concentration_Pathway#cite_note-CarbonBrief-4" TargetMode="External"/><Relationship Id="rId5" Type="http://schemas.openxmlformats.org/officeDocument/2006/relationships/hyperlink" Target="https://en.wikipedia.org/wiki/Paris_Agreement"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fairfaxcounty.gov/gisapps/dmv/default.asp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oolkit.climate.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emf"/></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mdclimateacademy.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energyprograms.civicwork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neighborhoodsun.sola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chesapeakeclimate.org/"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www.vox.com/energy-and-environment/21349200/climate-change-fossil-fuels-rewiring-america-electrify" TargetMode="Externa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5.tiff"/><Relationship Id="rId3" Type="http://schemas.openxmlformats.org/officeDocument/2006/relationships/image" Target="../media/image50.tiff"/><Relationship Id="rId7" Type="http://schemas.openxmlformats.org/officeDocument/2006/relationships/image" Target="../media/image54.tif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3.tiff"/><Relationship Id="rId11" Type="http://schemas.openxmlformats.org/officeDocument/2006/relationships/image" Target="../media/image58.png"/><Relationship Id="rId5" Type="http://schemas.openxmlformats.org/officeDocument/2006/relationships/image" Target="../media/image52.tiff"/><Relationship Id="rId10" Type="http://schemas.openxmlformats.org/officeDocument/2006/relationships/image" Target="../media/image57.tiff"/><Relationship Id="rId4" Type="http://schemas.openxmlformats.org/officeDocument/2006/relationships/image" Target="../media/image51.tiff"/><Relationship Id="rId9" Type="http://schemas.openxmlformats.org/officeDocument/2006/relationships/image" Target="../media/image56.tiff"/></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https://civicworks.com/introducing-solar-installation-initiative-baltimore-cit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climate.nasa.gov/vital-signs/ice-sheets/" TargetMode="External"/><Relationship Id="rId4" Type="http://schemas.openxmlformats.org/officeDocument/2006/relationships/image" Target="../media/image5.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hyperlink" Target="https://toolkit.climate.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14">
            <a:extLst>
              <a:ext uri="{FF2B5EF4-FFF2-40B4-BE49-F238E27FC236}">
                <a16:creationId xmlns:a16="http://schemas.microsoft.com/office/drawing/2014/main" id="{6FC11E2E-9797-4FEA-90FD-894E32A2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8626"/>
            <a:ext cx="6738450" cy="1409374"/>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33">
            <a:extLst>
              <a:ext uri="{FF2B5EF4-FFF2-40B4-BE49-F238E27FC236}">
                <a16:creationId xmlns:a16="http://schemas.microsoft.com/office/drawing/2014/main" id="{F8828EFD-56F8-4B00-9A0D-B623CC074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02096" y="3608996"/>
            <a:ext cx="4522796" cy="3249004"/>
          </a:xfrm>
          <a:custGeom>
            <a:avLst/>
            <a:gdLst>
              <a:gd name="connsiteX0" fmla="*/ 3018081 w 4522796"/>
              <a:gd name="connsiteY0" fmla="*/ 0 h 3249004"/>
              <a:gd name="connsiteX1" fmla="*/ 0 w 4522796"/>
              <a:gd name="connsiteY1" fmla="*/ 0 h 3249004"/>
              <a:gd name="connsiteX2" fmla="*/ 0 w 4522796"/>
              <a:gd name="connsiteY2" fmla="*/ 3249004 h 3249004"/>
              <a:gd name="connsiteX3" fmla="*/ 4522796 w 4522796"/>
              <a:gd name="connsiteY3" fmla="*/ 3249004 h 3249004"/>
            </a:gdLst>
            <a:ahLst/>
            <a:cxnLst>
              <a:cxn ang="0">
                <a:pos x="connsiteX0" y="connsiteY0"/>
              </a:cxn>
              <a:cxn ang="0">
                <a:pos x="connsiteX1" y="connsiteY1"/>
              </a:cxn>
              <a:cxn ang="0">
                <a:pos x="connsiteX2" y="connsiteY2"/>
              </a:cxn>
              <a:cxn ang="0">
                <a:pos x="connsiteX3" y="connsiteY3"/>
              </a:cxn>
            </a:cxnLst>
            <a:rect l="l" t="t" r="r" b="b"/>
            <a:pathLst>
              <a:path w="4522796" h="3249004">
                <a:moveTo>
                  <a:pt x="3018081" y="0"/>
                </a:moveTo>
                <a:lnTo>
                  <a:pt x="0" y="0"/>
                </a:lnTo>
                <a:lnTo>
                  <a:pt x="0" y="3249004"/>
                </a:lnTo>
                <a:lnTo>
                  <a:pt x="4522796" y="324900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2" name="Title 1">
            <a:extLst>
              <a:ext uri="{FF2B5EF4-FFF2-40B4-BE49-F238E27FC236}">
                <a16:creationId xmlns:a16="http://schemas.microsoft.com/office/drawing/2014/main" id="{5457CBF1-0712-584F-94C7-E5E7F75E593A}"/>
              </a:ext>
            </a:extLst>
          </p:cNvPr>
          <p:cNvSpPr>
            <a:spLocks noGrp="1"/>
          </p:cNvSpPr>
          <p:nvPr>
            <p:ph type="ctrTitle"/>
          </p:nvPr>
        </p:nvSpPr>
        <p:spPr>
          <a:xfrm>
            <a:off x="1524000" y="3011117"/>
            <a:ext cx="6618051" cy="1355750"/>
          </a:xfrm>
        </p:spPr>
        <p:txBody>
          <a:bodyPr>
            <a:normAutofit/>
          </a:bodyPr>
          <a:lstStyle/>
          <a:p>
            <a:pPr algn="l"/>
            <a:r>
              <a:rPr lang="en-US" sz="3800" b="1" dirty="0"/>
              <a:t>Use of Quality Tools to Prevent Damage Due to Climate Change </a:t>
            </a:r>
          </a:p>
        </p:txBody>
      </p:sp>
      <p:sp>
        <p:nvSpPr>
          <p:cNvPr id="3" name="Subtitle 2">
            <a:extLst>
              <a:ext uri="{FF2B5EF4-FFF2-40B4-BE49-F238E27FC236}">
                <a16:creationId xmlns:a16="http://schemas.microsoft.com/office/drawing/2014/main" id="{4930CC77-524A-B344-A031-0B51EBC73751}"/>
              </a:ext>
            </a:extLst>
          </p:cNvPr>
          <p:cNvSpPr>
            <a:spLocks noGrp="1"/>
          </p:cNvSpPr>
          <p:nvPr>
            <p:ph type="subTitle" idx="1"/>
          </p:nvPr>
        </p:nvSpPr>
        <p:spPr>
          <a:xfrm>
            <a:off x="1481370" y="4530145"/>
            <a:ext cx="6618051" cy="918482"/>
          </a:xfrm>
        </p:spPr>
        <p:txBody>
          <a:bodyPr>
            <a:noAutofit/>
          </a:bodyPr>
          <a:lstStyle/>
          <a:p>
            <a:r>
              <a:rPr lang="en-US" dirty="0"/>
              <a:t>David M. Saunders</a:t>
            </a:r>
          </a:p>
          <a:p>
            <a:r>
              <a:rPr lang="en-US" dirty="0"/>
              <a:t>davidsaunders107@gmail.com</a:t>
            </a:r>
          </a:p>
        </p:txBody>
      </p:sp>
      <p:sp>
        <p:nvSpPr>
          <p:cNvPr id="13" name="Freeform 24">
            <a:extLst>
              <a:ext uri="{FF2B5EF4-FFF2-40B4-BE49-F238E27FC236}">
                <a16:creationId xmlns:a16="http://schemas.microsoft.com/office/drawing/2014/main" id="{3D4697C8-4A0D-4493-B526-7CC15E0EE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0618" cy="2896258"/>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30E7A2-D94B-844D-8E51-3DF20B858354}"/>
              </a:ext>
            </a:extLst>
          </p:cNvPr>
          <p:cNvPicPr/>
          <p:nvPr/>
        </p:nvPicPr>
        <p:blipFill>
          <a:blip r:embed="rId3" cstate="print">
            <a:extLst>
              <a:ext uri="{28A0092B-C50C-407E-A947-70E740481C1C}">
                <a14:useLocalDpi xmlns:a14="http://schemas.microsoft.com/office/drawing/2010/main"/>
              </a:ext>
            </a:extLst>
          </a:blip>
          <a:stretch>
            <a:fillRect/>
          </a:stretch>
        </p:blipFill>
        <p:spPr bwMode="auto">
          <a:xfrm>
            <a:off x="9985558" y="232823"/>
            <a:ext cx="2206442" cy="1637572"/>
          </a:xfrm>
          <a:prstGeom prst="rect">
            <a:avLst/>
          </a:prstGeom>
          <a:noFill/>
        </p:spPr>
      </p:pic>
      <p:sp>
        <p:nvSpPr>
          <p:cNvPr id="15" name="Freeform 15">
            <a:extLst>
              <a:ext uri="{FF2B5EF4-FFF2-40B4-BE49-F238E27FC236}">
                <a16:creationId xmlns:a16="http://schemas.microsoft.com/office/drawing/2014/main" id="{A085B63A-2D2F-4B09-9BFB-E2080686C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2">
            <a:extLst>
              <a:ext uri="{FF2B5EF4-FFF2-40B4-BE49-F238E27FC236}">
                <a16:creationId xmlns:a16="http://schemas.microsoft.com/office/drawing/2014/main" id="{46BA10E4-B2B0-CE45-9EF6-BA773881EB5F}"/>
              </a:ext>
            </a:extLst>
          </p:cNvPr>
          <p:cNvSpPr txBox="1">
            <a:spLocks/>
          </p:cNvSpPr>
          <p:nvPr/>
        </p:nvSpPr>
        <p:spPr>
          <a:xfrm>
            <a:off x="818630" y="5694072"/>
            <a:ext cx="3716358" cy="9184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ASQ Baltimore Section</a:t>
            </a:r>
          </a:p>
          <a:p>
            <a:r>
              <a:rPr lang="en-US" sz="2800" dirty="0"/>
              <a:t>September 8, 2020</a:t>
            </a:r>
          </a:p>
        </p:txBody>
      </p:sp>
      <p:sp>
        <p:nvSpPr>
          <p:cNvPr id="5" name="Slide Number Placeholder 4">
            <a:extLst>
              <a:ext uri="{FF2B5EF4-FFF2-40B4-BE49-F238E27FC236}">
                <a16:creationId xmlns:a16="http://schemas.microsoft.com/office/drawing/2014/main" id="{2569E874-9863-C24F-AD72-BA9D28ED66D7}"/>
              </a:ext>
            </a:extLst>
          </p:cNvPr>
          <p:cNvSpPr>
            <a:spLocks noGrp="1"/>
          </p:cNvSpPr>
          <p:nvPr>
            <p:ph type="sldNum" sz="quarter" idx="12"/>
          </p:nvPr>
        </p:nvSpPr>
        <p:spPr/>
        <p:txBody>
          <a:bodyPr/>
          <a:lstStyle/>
          <a:p>
            <a:fld id="{98C35D57-C601-CB49-A057-905445FC769B}" type="slidenum">
              <a:rPr lang="en-US" sz="1600" smtClean="0"/>
              <a:t>1</a:t>
            </a:fld>
            <a:endParaRPr lang="en-US" sz="1600"/>
          </a:p>
        </p:txBody>
      </p:sp>
    </p:spTree>
    <p:extLst>
      <p:ext uri="{BB962C8B-B14F-4D97-AF65-F5344CB8AC3E}">
        <p14:creationId xmlns:p14="http://schemas.microsoft.com/office/powerpoint/2010/main" val="4003897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DDA654-E7D2-E842-9D3F-00ED9EE7E742}"/>
              </a:ext>
            </a:extLst>
          </p:cNvPr>
          <p:cNvSpPr txBox="1"/>
          <p:nvPr/>
        </p:nvSpPr>
        <p:spPr>
          <a:xfrm>
            <a:off x="1223669" y="5702033"/>
            <a:ext cx="8329612" cy="646331"/>
          </a:xfrm>
          <a:prstGeom prst="rect">
            <a:avLst/>
          </a:prstGeom>
          <a:noFill/>
        </p:spPr>
        <p:txBody>
          <a:bodyPr wrap="square" rtlCol="0">
            <a:spAutoFit/>
          </a:bodyPr>
          <a:lstStyle/>
          <a:p>
            <a:r>
              <a:rPr lang="en-US" dirty="0"/>
              <a:t>Source: </a:t>
            </a:r>
            <a:r>
              <a:rPr lang="en-US" dirty="0">
                <a:hlinkClick r:id="rId3"/>
              </a:rPr>
              <a:t>https://en.wikipedia.org/wiki/Representative_Concentration_Pathway</a:t>
            </a:r>
            <a:endParaRPr lang="en-US" dirty="0"/>
          </a:p>
          <a:p>
            <a:endParaRPr lang="en-US" dirty="0"/>
          </a:p>
        </p:txBody>
      </p:sp>
      <p:pic>
        <p:nvPicPr>
          <p:cNvPr id="5" name="Picture 4">
            <a:extLst>
              <a:ext uri="{FF2B5EF4-FFF2-40B4-BE49-F238E27FC236}">
                <a16:creationId xmlns:a16="http://schemas.microsoft.com/office/drawing/2014/main" id="{BBA739B7-FD25-4544-902C-41B0F67B2CA5}"/>
              </a:ext>
            </a:extLst>
          </p:cNvPr>
          <p:cNvPicPr>
            <a:picLocks noChangeAspect="1"/>
          </p:cNvPicPr>
          <p:nvPr/>
        </p:nvPicPr>
        <p:blipFill>
          <a:blip r:embed="rId4"/>
          <a:stretch>
            <a:fillRect/>
          </a:stretch>
        </p:blipFill>
        <p:spPr>
          <a:xfrm>
            <a:off x="506216" y="684584"/>
            <a:ext cx="7576833" cy="4660900"/>
          </a:xfrm>
          <a:prstGeom prst="rect">
            <a:avLst/>
          </a:prstGeom>
        </p:spPr>
      </p:pic>
      <p:sp>
        <p:nvSpPr>
          <p:cNvPr id="2" name="Rectangle 1">
            <a:extLst>
              <a:ext uri="{FF2B5EF4-FFF2-40B4-BE49-F238E27FC236}">
                <a16:creationId xmlns:a16="http://schemas.microsoft.com/office/drawing/2014/main" id="{D2A5D595-7FBF-E148-B1E6-11E1DC70163A}"/>
              </a:ext>
            </a:extLst>
          </p:cNvPr>
          <p:cNvSpPr/>
          <p:nvPr/>
        </p:nvSpPr>
        <p:spPr>
          <a:xfrm>
            <a:off x="7680435" y="4633671"/>
            <a:ext cx="4378424" cy="369332"/>
          </a:xfrm>
          <a:prstGeom prst="rect">
            <a:avLst/>
          </a:prstGeom>
          <a:solidFill>
            <a:srgbClr val="FFFF00"/>
          </a:solidFill>
        </p:spPr>
        <p:txBody>
          <a:bodyPr wrap="square">
            <a:spAutoFit/>
          </a:bodyPr>
          <a:lstStyle/>
          <a:p>
            <a:r>
              <a:rPr lang="en-US" dirty="0">
                <a:solidFill>
                  <a:srgbClr val="202122"/>
                </a:solidFill>
                <a:latin typeface="Arial" panose="020B0604020202020204" pitchFamily="34" charset="0"/>
              </a:rPr>
              <a:t>RCP1.9 is 1.5 °C, the </a:t>
            </a:r>
            <a:r>
              <a:rPr lang="en-US" dirty="0">
                <a:solidFill>
                  <a:srgbClr val="0B0080"/>
                </a:solidFill>
                <a:latin typeface="Arial" panose="020B0604020202020204" pitchFamily="34" charset="0"/>
                <a:hlinkClick r:id="rId5" tooltip="Paris Agreement"/>
              </a:rPr>
              <a:t>Paris Agreement</a:t>
            </a:r>
            <a:r>
              <a:rPr lang="en-US" dirty="0">
                <a:solidFill>
                  <a:srgbClr val="202122"/>
                </a:solidFill>
                <a:latin typeface="Arial" panose="020B0604020202020204" pitchFamily="34" charset="0"/>
              </a:rPr>
              <a:t>.</a:t>
            </a:r>
            <a:r>
              <a:rPr lang="en-US" baseline="30000" dirty="0">
                <a:solidFill>
                  <a:srgbClr val="0B0080"/>
                </a:solidFill>
                <a:latin typeface="Arial" panose="020B0604020202020204" pitchFamily="34" charset="0"/>
                <a:hlinkClick r:id="rId6"/>
              </a:rPr>
              <a:t>[4]</a:t>
            </a:r>
            <a:endParaRPr lang="en-US" dirty="0"/>
          </a:p>
        </p:txBody>
      </p:sp>
      <p:cxnSp>
        <p:nvCxnSpPr>
          <p:cNvPr id="6" name="Straight Arrow Connector 5">
            <a:extLst>
              <a:ext uri="{FF2B5EF4-FFF2-40B4-BE49-F238E27FC236}">
                <a16:creationId xmlns:a16="http://schemas.microsoft.com/office/drawing/2014/main" id="{72217089-7E22-B248-AD82-FEECA2D92005}"/>
              </a:ext>
            </a:extLst>
          </p:cNvPr>
          <p:cNvCxnSpPr/>
          <p:nvPr/>
        </p:nvCxnSpPr>
        <p:spPr>
          <a:xfrm flipH="1" flipV="1">
            <a:off x="6629400" y="4633671"/>
            <a:ext cx="1051035" cy="18121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F4BE464C-1091-5C4F-AE00-15AEE7731A47}"/>
              </a:ext>
            </a:extLst>
          </p:cNvPr>
          <p:cNvSpPr>
            <a:spLocks noGrp="1"/>
          </p:cNvSpPr>
          <p:nvPr>
            <p:ph type="sldNum" sz="quarter" idx="12"/>
          </p:nvPr>
        </p:nvSpPr>
        <p:spPr/>
        <p:txBody>
          <a:bodyPr/>
          <a:lstStyle/>
          <a:p>
            <a:fld id="{98C35D57-C601-CB49-A057-905445FC769B}" type="slidenum">
              <a:rPr lang="en-US" smtClean="0"/>
              <a:t>10</a:t>
            </a:fld>
            <a:endParaRPr lang="en-US"/>
          </a:p>
        </p:txBody>
      </p:sp>
      <p:sp>
        <p:nvSpPr>
          <p:cNvPr id="7" name="TextBox 6">
            <a:extLst>
              <a:ext uri="{FF2B5EF4-FFF2-40B4-BE49-F238E27FC236}">
                <a16:creationId xmlns:a16="http://schemas.microsoft.com/office/drawing/2014/main" id="{13AB89E4-5921-454D-8E3A-A5B88A00EAEA}"/>
              </a:ext>
            </a:extLst>
          </p:cNvPr>
          <p:cNvSpPr txBox="1"/>
          <p:nvPr/>
        </p:nvSpPr>
        <p:spPr>
          <a:xfrm>
            <a:off x="529428" y="328035"/>
            <a:ext cx="5566571" cy="646331"/>
          </a:xfrm>
          <a:prstGeom prst="rect">
            <a:avLst/>
          </a:prstGeom>
          <a:noFill/>
        </p:spPr>
        <p:txBody>
          <a:bodyPr wrap="square" rtlCol="0">
            <a:spAutoFit/>
          </a:bodyPr>
          <a:lstStyle/>
          <a:p>
            <a:r>
              <a:rPr lang="en-US" dirty="0"/>
              <a:t>The Intergovernmental Panel on Climate Change (IPCC)</a:t>
            </a:r>
          </a:p>
          <a:p>
            <a:endParaRPr lang="en-US" dirty="0"/>
          </a:p>
        </p:txBody>
      </p:sp>
    </p:spTree>
    <p:extLst>
      <p:ext uri="{BB962C8B-B14F-4D97-AF65-F5344CB8AC3E}">
        <p14:creationId xmlns:p14="http://schemas.microsoft.com/office/powerpoint/2010/main" val="2970478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BBA9D-65D7-D040-B14C-83EEE7A91D76}"/>
              </a:ext>
            </a:extLst>
          </p:cNvPr>
          <p:cNvPicPr>
            <a:picLocks noChangeAspect="1"/>
          </p:cNvPicPr>
          <p:nvPr/>
        </p:nvPicPr>
        <p:blipFill>
          <a:blip r:embed="rId3"/>
          <a:stretch>
            <a:fillRect/>
          </a:stretch>
        </p:blipFill>
        <p:spPr>
          <a:xfrm>
            <a:off x="1847850" y="241300"/>
            <a:ext cx="8496300" cy="6375400"/>
          </a:xfrm>
          <a:prstGeom prst="rect">
            <a:avLst/>
          </a:prstGeom>
        </p:spPr>
      </p:pic>
      <p:sp>
        <p:nvSpPr>
          <p:cNvPr id="3" name="Slide Number Placeholder 2">
            <a:extLst>
              <a:ext uri="{FF2B5EF4-FFF2-40B4-BE49-F238E27FC236}">
                <a16:creationId xmlns:a16="http://schemas.microsoft.com/office/drawing/2014/main" id="{019FE405-1CC5-4D40-882D-FEECE03CC15E}"/>
              </a:ext>
            </a:extLst>
          </p:cNvPr>
          <p:cNvSpPr>
            <a:spLocks noGrp="1"/>
          </p:cNvSpPr>
          <p:nvPr>
            <p:ph type="sldNum" sz="quarter" idx="12"/>
          </p:nvPr>
        </p:nvSpPr>
        <p:spPr/>
        <p:txBody>
          <a:bodyPr/>
          <a:lstStyle/>
          <a:p>
            <a:fld id="{98C35D57-C601-CB49-A057-905445FC769B}" type="slidenum">
              <a:rPr lang="en-US" smtClean="0"/>
              <a:t>11</a:t>
            </a:fld>
            <a:endParaRPr lang="en-US"/>
          </a:p>
        </p:txBody>
      </p:sp>
    </p:spTree>
    <p:extLst>
      <p:ext uri="{BB962C8B-B14F-4D97-AF65-F5344CB8AC3E}">
        <p14:creationId xmlns:p14="http://schemas.microsoft.com/office/powerpoint/2010/main" val="1100571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EA40E-DFEB-D04A-A99F-0D8D0CADC273}"/>
              </a:ext>
            </a:extLst>
          </p:cNvPr>
          <p:cNvPicPr>
            <a:picLocks noChangeAspect="1"/>
          </p:cNvPicPr>
          <p:nvPr/>
        </p:nvPicPr>
        <p:blipFill>
          <a:blip r:embed="rId3"/>
          <a:stretch>
            <a:fillRect/>
          </a:stretch>
        </p:blipFill>
        <p:spPr>
          <a:xfrm>
            <a:off x="1568450" y="0"/>
            <a:ext cx="9055100" cy="6858000"/>
          </a:xfrm>
          <a:prstGeom prst="rect">
            <a:avLst/>
          </a:prstGeom>
        </p:spPr>
      </p:pic>
      <p:sp>
        <p:nvSpPr>
          <p:cNvPr id="3" name="Slide Number Placeholder 2">
            <a:extLst>
              <a:ext uri="{FF2B5EF4-FFF2-40B4-BE49-F238E27FC236}">
                <a16:creationId xmlns:a16="http://schemas.microsoft.com/office/drawing/2014/main" id="{BF437EF1-203C-2E4F-BC6A-4517DF8FDAB3}"/>
              </a:ext>
            </a:extLst>
          </p:cNvPr>
          <p:cNvSpPr>
            <a:spLocks noGrp="1"/>
          </p:cNvSpPr>
          <p:nvPr>
            <p:ph type="sldNum" sz="quarter" idx="12"/>
          </p:nvPr>
        </p:nvSpPr>
        <p:spPr/>
        <p:txBody>
          <a:bodyPr/>
          <a:lstStyle/>
          <a:p>
            <a:fld id="{98C35D57-C601-CB49-A057-905445FC769B}" type="slidenum">
              <a:rPr lang="en-US" smtClean="0"/>
              <a:t>12</a:t>
            </a:fld>
            <a:endParaRPr lang="en-US"/>
          </a:p>
        </p:txBody>
      </p:sp>
    </p:spTree>
    <p:extLst>
      <p:ext uri="{BB962C8B-B14F-4D97-AF65-F5344CB8AC3E}">
        <p14:creationId xmlns:p14="http://schemas.microsoft.com/office/powerpoint/2010/main" val="2907306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C357DA-568C-2741-A834-F2F651CE1AF2}"/>
              </a:ext>
            </a:extLst>
          </p:cNvPr>
          <p:cNvPicPr>
            <a:picLocks noChangeAspect="1"/>
          </p:cNvPicPr>
          <p:nvPr/>
        </p:nvPicPr>
        <p:blipFill>
          <a:blip r:embed="rId3"/>
          <a:stretch>
            <a:fillRect/>
          </a:stretch>
        </p:blipFill>
        <p:spPr>
          <a:xfrm>
            <a:off x="1866900" y="254000"/>
            <a:ext cx="8458200" cy="6350000"/>
          </a:xfrm>
          <a:prstGeom prst="rect">
            <a:avLst/>
          </a:prstGeom>
        </p:spPr>
      </p:pic>
      <p:sp>
        <p:nvSpPr>
          <p:cNvPr id="9" name="TextBox 8">
            <a:extLst>
              <a:ext uri="{FF2B5EF4-FFF2-40B4-BE49-F238E27FC236}">
                <a16:creationId xmlns:a16="http://schemas.microsoft.com/office/drawing/2014/main" id="{73B17F62-D296-7843-970D-2106447833CF}"/>
              </a:ext>
            </a:extLst>
          </p:cNvPr>
          <p:cNvSpPr txBox="1"/>
          <p:nvPr/>
        </p:nvSpPr>
        <p:spPr>
          <a:xfrm>
            <a:off x="4340224" y="5668320"/>
            <a:ext cx="6043612" cy="923330"/>
          </a:xfrm>
          <a:prstGeom prst="rect">
            <a:avLst/>
          </a:prstGeom>
          <a:solidFill>
            <a:schemeClr val="bg1"/>
          </a:solidFill>
        </p:spPr>
        <p:txBody>
          <a:bodyPr wrap="square" rtlCol="0">
            <a:spAutoFit/>
          </a:bodyPr>
          <a:lstStyle/>
          <a:p>
            <a:r>
              <a:rPr lang="en-US" dirty="0"/>
              <a:t>Source: </a:t>
            </a:r>
            <a:r>
              <a:rPr lang="en-US" dirty="0">
                <a:hlinkClick r:id="rId4"/>
              </a:rPr>
              <a:t>https://www.fairfaxcounty.gov/gisapps/dmv/default.aspx#</a:t>
            </a:r>
            <a:r>
              <a:rPr lang="en-US" dirty="0"/>
              <a:t>!</a:t>
            </a:r>
          </a:p>
          <a:p>
            <a:endParaRPr lang="en-US" dirty="0"/>
          </a:p>
        </p:txBody>
      </p:sp>
      <p:sp>
        <p:nvSpPr>
          <p:cNvPr id="3" name="Slide Number Placeholder 2">
            <a:extLst>
              <a:ext uri="{FF2B5EF4-FFF2-40B4-BE49-F238E27FC236}">
                <a16:creationId xmlns:a16="http://schemas.microsoft.com/office/drawing/2014/main" id="{3686D093-EF37-0543-8462-AD6623B6DDAB}"/>
              </a:ext>
            </a:extLst>
          </p:cNvPr>
          <p:cNvSpPr>
            <a:spLocks noGrp="1"/>
          </p:cNvSpPr>
          <p:nvPr>
            <p:ph type="sldNum" sz="quarter" idx="12"/>
          </p:nvPr>
        </p:nvSpPr>
        <p:spPr/>
        <p:txBody>
          <a:bodyPr/>
          <a:lstStyle/>
          <a:p>
            <a:fld id="{98C35D57-C601-CB49-A057-905445FC769B}" type="slidenum">
              <a:rPr lang="en-US" smtClean="0"/>
              <a:t>13</a:t>
            </a:fld>
            <a:endParaRPr lang="en-US"/>
          </a:p>
        </p:txBody>
      </p:sp>
    </p:spTree>
    <p:extLst>
      <p:ext uri="{BB962C8B-B14F-4D97-AF65-F5344CB8AC3E}">
        <p14:creationId xmlns:p14="http://schemas.microsoft.com/office/powerpoint/2010/main" val="3239342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F7599-118E-E145-988F-7CC043E05C13}"/>
              </a:ext>
            </a:extLst>
          </p:cNvPr>
          <p:cNvPicPr>
            <a:picLocks noChangeAspect="1"/>
          </p:cNvPicPr>
          <p:nvPr/>
        </p:nvPicPr>
        <p:blipFill>
          <a:blip r:embed="rId3"/>
          <a:stretch>
            <a:fillRect/>
          </a:stretch>
        </p:blipFill>
        <p:spPr>
          <a:xfrm>
            <a:off x="1587500" y="57150"/>
            <a:ext cx="9017000" cy="6743700"/>
          </a:xfrm>
          <a:prstGeom prst="rect">
            <a:avLst/>
          </a:prstGeom>
        </p:spPr>
      </p:pic>
      <p:sp>
        <p:nvSpPr>
          <p:cNvPr id="3" name="Slide Number Placeholder 2">
            <a:extLst>
              <a:ext uri="{FF2B5EF4-FFF2-40B4-BE49-F238E27FC236}">
                <a16:creationId xmlns:a16="http://schemas.microsoft.com/office/drawing/2014/main" id="{25D08805-123F-2E4B-96A5-A3C1DAED692D}"/>
              </a:ext>
            </a:extLst>
          </p:cNvPr>
          <p:cNvSpPr>
            <a:spLocks noGrp="1"/>
          </p:cNvSpPr>
          <p:nvPr>
            <p:ph type="sldNum" sz="quarter" idx="12"/>
          </p:nvPr>
        </p:nvSpPr>
        <p:spPr/>
        <p:txBody>
          <a:bodyPr/>
          <a:lstStyle/>
          <a:p>
            <a:fld id="{98C35D57-C601-CB49-A057-905445FC769B}" type="slidenum">
              <a:rPr lang="en-US" smtClean="0"/>
              <a:t>14</a:t>
            </a:fld>
            <a:endParaRPr lang="en-US"/>
          </a:p>
        </p:txBody>
      </p:sp>
    </p:spTree>
    <p:extLst>
      <p:ext uri="{BB962C8B-B14F-4D97-AF65-F5344CB8AC3E}">
        <p14:creationId xmlns:p14="http://schemas.microsoft.com/office/powerpoint/2010/main" val="342080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AF05A3-CEB3-DB40-9599-B26C14F60DED}"/>
              </a:ext>
            </a:extLst>
          </p:cNvPr>
          <p:cNvPicPr>
            <a:picLocks noChangeAspect="1"/>
          </p:cNvPicPr>
          <p:nvPr/>
        </p:nvPicPr>
        <p:blipFill>
          <a:blip r:embed="rId3"/>
          <a:stretch>
            <a:fillRect/>
          </a:stretch>
        </p:blipFill>
        <p:spPr>
          <a:xfrm>
            <a:off x="1962150" y="273050"/>
            <a:ext cx="8267700" cy="6311900"/>
          </a:xfrm>
          <a:prstGeom prst="rect">
            <a:avLst/>
          </a:prstGeom>
        </p:spPr>
      </p:pic>
      <p:sp>
        <p:nvSpPr>
          <p:cNvPr id="2" name="Slide Number Placeholder 1">
            <a:extLst>
              <a:ext uri="{FF2B5EF4-FFF2-40B4-BE49-F238E27FC236}">
                <a16:creationId xmlns:a16="http://schemas.microsoft.com/office/drawing/2014/main" id="{20C88084-B613-E64E-9256-2AD28E922CAE}"/>
              </a:ext>
            </a:extLst>
          </p:cNvPr>
          <p:cNvSpPr>
            <a:spLocks noGrp="1"/>
          </p:cNvSpPr>
          <p:nvPr>
            <p:ph type="sldNum" sz="quarter" idx="12"/>
          </p:nvPr>
        </p:nvSpPr>
        <p:spPr/>
        <p:txBody>
          <a:bodyPr/>
          <a:lstStyle/>
          <a:p>
            <a:fld id="{98C35D57-C601-CB49-A057-905445FC769B}" type="slidenum">
              <a:rPr lang="en-US" smtClean="0"/>
              <a:t>15</a:t>
            </a:fld>
            <a:endParaRPr lang="en-US"/>
          </a:p>
        </p:txBody>
      </p:sp>
    </p:spTree>
    <p:extLst>
      <p:ext uri="{BB962C8B-B14F-4D97-AF65-F5344CB8AC3E}">
        <p14:creationId xmlns:p14="http://schemas.microsoft.com/office/powerpoint/2010/main" val="290797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 up of a map&#10;&#10;Description automatically generated">
            <a:extLst>
              <a:ext uri="{FF2B5EF4-FFF2-40B4-BE49-F238E27FC236}">
                <a16:creationId xmlns:a16="http://schemas.microsoft.com/office/drawing/2014/main" id="{49487B22-9F69-8242-A1D9-C2BAC0B36315}"/>
              </a:ext>
            </a:extLst>
          </p:cNvPr>
          <p:cNvPicPr>
            <a:picLocks noGrp="1" noChangeAspect="1"/>
          </p:cNvPicPr>
          <p:nvPr>
            <p:ph idx="1"/>
          </p:nvPr>
        </p:nvPicPr>
        <p:blipFill>
          <a:blip r:embed="rId3"/>
          <a:stretch>
            <a:fillRect/>
          </a:stretch>
        </p:blipFill>
        <p:spPr>
          <a:xfrm>
            <a:off x="1633002" y="132508"/>
            <a:ext cx="8664549" cy="6592984"/>
          </a:xfrm>
          <a:ln>
            <a:solidFill>
              <a:schemeClr val="tx1"/>
            </a:solidFill>
          </a:ln>
        </p:spPr>
      </p:pic>
      <p:sp>
        <p:nvSpPr>
          <p:cNvPr id="2" name="Slide Number Placeholder 1">
            <a:extLst>
              <a:ext uri="{FF2B5EF4-FFF2-40B4-BE49-F238E27FC236}">
                <a16:creationId xmlns:a16="http://schemas.microsoft.com/office/drawing/2014/main" id="{7B958E2D-8A06-4B4A-BF8C-B07B73839D32}"/>
              </a:ext>
            </a:extLst>
          </p:cNvPr>
          <p:cNvSpPr>
            <a:spLocks noGrp="1"/>
          </p:cNvSpPr>
          <p:nvPr>
            <p:ph type="sldNum" sz="quarter" idx="12"/>
          </p:nvPr>
        </p:nvSpPr>
        <p:spPr/>
        <p:txBody>
          <a:bodyPr/>
          <a:lstStyle/>
          <a:p>
            <a:fld id="{98C35D57-C601-CB49-A057-905445FC769B}" type="slidenum">
              <a:rPr lang="en-US" smtClean="0"/>
              <a:t>16</a:t>
            </a:fld>
            <a:endParaRPr lang="en-US"/>
          </a:p>
        </p:txBody>
      </p:sp>
      <p:sp>
        <p:nvSpPr>
          <p:cNvPr id="3" name="TextBox 2">
            <a:extLst>
              <a:ext uri="{FF2B5EF4-FFF2-40B4-BE49-F238E27FC236}">
                <a16:creationId xmlns:a16="http://schemas.microsoft.com/office/drawing/2014/main" id="{BB2E4D4F-7DBC-494B-A2A7-089DC97EEF1C}"/>
              </a:ext>
            </a:extLst>
          </p:cNvPr>
          <p:cNvSpPr txBox="1"/>
          <p:nvPr/>
        </p:nvSpPr>
        <p:spPr>
          <a:xfrm>
            <a:off x="6517757" y="3152001"/>
            <a:ext cx="1403497" cy="276999"/>
          </a:xfrm>
          <a:prstGeom prst="rect">
            <a:avLst/>
          </a:prstGeom>
          <a:solidFill>
            <a:schemeClr val="bg1"/>
          </a:solidFill>
        </p:spPr>
        <p:txBody>
          <a:bodyPr wrap="square" rtlCol="0">
            <a:spAutoFit/>
          </a:bodyPr>
          <a:lstStyle/>
          <a:p>
            <a:pPr algn="ctr"/>
            <a:r>
              <a:rPr lang="en-US" sz="1200" dirty="0"/>
              <a:t>Higher Emissions</a:t>
            </a:r>
          </a:p>
        </p:txBody>
      </p:sp>
      <p:sp>
        <p:nvSpPr>
          <p:cNvPr id="5" name="TextBox 4">
            <a:extLst>
              <a:ext uri="{FF2B5EF4-FFF2-40B4-BE49-F238E27FC236}">
                <a16:creationId xmlns:a16="http://schemas.microsoft.com/office/drawing/2014/main" id="{E7FE6D9B-62B4-CA49-AFE4-E02BCC495F33}"/>
              </a:ext>
            </a:extLst>
          </p:cNvPr>
          <p:cNvSpPr txBox="1"/>
          <p:nvPr/>
        </p:nvSpPr>
        <p:spPr>
          <a:xfrm>
            <a:off x="4759759" y="3152000"/>
            <a:ext cx="1403497" cy="276999"/>
          </a:xfrm>
          <a:prstGeom prst="rect">
            <a:avLst/>
          </a:prstGeom>
          <a:solidFill>
            <a:schemeClr val="bg1"/>
          </a:solidFill>
        </p:spPr>
        <p:txBody>
          <a:bodyPr wrap="square" rtlCol="0">
            <a:spAutoFit/>
          </a:bodyPr>
          <a:lstStyle/>
          <a:p>
            <a:pPr algn="ctr"/>
            <a:r>
              <a:rPr lang="en-US" sz="1200" dirty="0"/>
              <a:t>Lower Emissions</a:t>
            </a:r>
          </a:p>
        </p:txBody>
      </p:sp>
    </p:spTree>
    <p:extLst>
      <p:ext uri="{BB962C8B-B14F-4D97-AF65-F5344CB8AC3E}">
        <p14:creationId xmlns:p14="http://schemas.microsoft.com/office/powerpoint/2010/main" val="223094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EEC2-0941-9F49-B8F3-1D1817DE7DA4}"/>
              </a:ext>
            </a:extLst>
          </p:cNvPr>
          <p:cNvSpPr>
            <a:spLocks noGrp="1"/>
          </p:cNvSpPr>
          <p:nvPr>
            <p:ph type="title"/>
          </p:nvPr>
        </p:nvSpPr>
        <p:spPr>
          <a:xfrm>
            <a:off x="838199" y="202684"/>
            <a:ext cx="10515600" cy="1325563"/>
          </a:xfrm>
        </p:spPr>
        <p:txBody>
          <a:bodyPr/>
          <a:lstStyle/>
          <a:p>
            <a:r>
              <a:rPr lang="en-US" dirty="0"/>
              <a:t>1. How to conduct a </a:t>
            </a:r>
            <a:r>
              <a:rPr lang="en-US" b="1" dirty="0"/>
              <a:t>vulnerability assessment</a:t>
            </a:r>
          </a:p>
        </p:txBody>
      </p:sp>
      <p:sp>
        <p:nvSpPr>
          <p:cNvPr id="7" name="TextBox 6">
            <a:extLst>
              <a:ext uri="{FF2B5EF4-FFF2-40B4-BE49-F238E27FC236}">
                <a16:creationId xmlns:a16="http://schemas.microsoft.com/office/drawing/2014/main" id="{EDD548A0-8D59-D744-9BE5-38EAAD07BC74}"/>
              </a:ext>
            </a:extLst>
          </p:cNvPr>
          <p:cNvSpPr txBox="1"/>
          <p:nvPr/>
        </p:nvSpPr>
        <p:spPr>
          <a:xfrm>
            <a:off x="838200" y="5900248"/>
            <a:ext cx="5786438" cy="523220"/>
          </a:xfrm>
          <a:prstGeom prst="rect">
            <a:avLst/>
          </a:prstGeom>
          <a:noFill/>
        </p:spPr>
        <p:txBody>
          <a:bodyPr wrap="square" rtlCol="0">
            <a:spAutoFit/>
          </a:bodyPr>
          <a:lstStyle/>
          <a:p>
            <a:r>
              <a:rPr lang="en-US" dirty="0"/>
              <a:t>Source</a:t>
            </a:r>
            <a:r>
              <a:rPr lang="en-US" sz="2800" dirty="0"/>
              <a:t>:  </a:t>
            </a:r>
            <a:r>
              <a:rPr lang="en-US" sz="2800" dirty="0">
                <a:solidFill>
                  <a:srgbClr val="0563C1"/>
                </a:solidFill>
                <a:hlinkClick r:id="rId3">
                  <a:extLst>
                    <a:ext uri="{A12FA001-AC4F-418D-AE19-62706E023703}">
                      <ahyp:hlinkClr xmlns:ahyp="http://schemas.microsoft.com/office/drawing/2018/hyperlinkcolor" val="tx"/>
                    </a:ext>
                  </a:extLst>
                </a:hlinkClick>
              </a:rPr>
              <a:t>https://toolkit.climate.gov/</a:t>
            </a:r>
            <a:endParaRPr lang="en-US" dirty="0"/>
          </a:p>
        </p:txBody>
      </p:sp>
      <p:pic>
        <p:nvPicPr>
          <p:cNvPr id="4" name="Picture 3" descr="A screenshot of a cell phone&#10;&#10;Description automatically generated">
            <a:extLst>
              <a:ext uri="{FF2B5EF4-FFF2-40B4-BE49-F238E27FC236}">
                <a16:creationId xmlns:a16="http://schemas.microsoft.com/office/drawing/2014/main" id="{BE2F6389-CF1D-D94F-9CAA-ED830C0937CB}"/>
              </a:ext>
            </a:extLst>
          </p:cNvPr>
          <p:cNvPicPr>
            <a:picLocks noChangeAspect="1"/>
          </p:cNvPicPr>
          <p:nvPr/>
        </p:nvPicPr>
        <p:blipFill>
          <a:blip r:embed="rId4"/>
          <a:stretch>
            <a:fillRect/>
          </a:stretch>
        </p:blipFill>
        <p:spPr>
          <a:xfrm>
            <a:off x="3628619" y="1319922"/>
            <a:ext cx="7645462" cy="444783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D12FC1C4-2AF0-E54B-AEA3-679623A6AF87}"/>
              </a:ext>
            </a:extLst>
          </p:cNvPr>
          <p:cNvPicPr>
            <a:picLocks noChangeAspect="1"/>
          </p:cNvPicPr>
          <p:nvPr/>
        </p:nvPicPr>
        <p:blipFill>
          <a:blip r:embed="rId5"/>
          <a:stretch>
            <a:fillRect/>
          </a:stretch>
        </p:blipFill>
        <p:spPr>
          <a:xfrm>
            <a:off x="463710" y="2054634"/>
            <a:ext cx="2946205" cy="1687372"/>
          </a:xfrm>
          <a:prstGeom prst="rect">
            <a:avLst/>
          </a:prstGeom>
        </p:spPr>
      </p:pic>
      <p:sp>
        <p:nvSpPr>
          <p:cNvPr id="3" name="Rounded Rectangle 2">
            <a:extLst>
              <a:ext uri="{FF2B5EF4-FFF2-40B4-BE49-F238E27FC236}">
                <a16:creationId xmlns:a16="http://schemas.microsoft.com/office/drawing/2014/main" id="{A0A6EA7B-072E-8A42-9492-89139C4B2986}"/>
              </a:ext>
            </a:extLst>
          </p:cNvPr>
          <p:cNvSpPr/>
          <p:nvPr/>
        </p:nvSpPr>
        <p:spPr>
          <a:xfrm>
            <a:off x="3628619" y="3178629"/>
            <a:ext cx="5254124" cy="2589125"/>
          </a:xfrm>
          <a:prstGeom prst="roundRect">
            <a:avLst/>
          </a:prstGeom>
          <a:noFill/>
          <a:ln w="203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22F2598-023E-DA49-A980-17319FD5595F}"/>
              </a:ext>
            </a:extLst>
          </p:cNvPr>
          <p:cNvSpPr>
            <a:spLocks noGrp="1"/>
          </p:cNvSpPr>
          <p:nvPr>
            <p:ph type="sldNum" sz="quarter" idx="12"/>
          </p:nvPr>
        </p:nvSpPr>
        <p:spPr/>
        <p:txBody>
          <a:bodyPr/>
          <a:lstStyle/>
          <a:p>
            <a:fld id="{98C35D57-C601-CB49-A057-905445FC769B}" type="slidenum">
              <a:rPr lang="en-US" smtClean="0"/>
              <a:t>17</a:t>
            </a:fld>
            <a:endParaRPr lang="en-US"/>
          </a:p>
        </p:txBody>
      </p:sp>
    </p:spTree>
    <p:extLst>
      <p:ext uri="{BB962C8B-B14F-4D97-AF65-F5344CB8AC3E}">
        <p14:creationId xmlns:p14="http://schemas.microsoft.com/office/powerpoint/2010/main" val="469349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EDFCF6-5E4B-9D42-98F8-FD6033321BCA}"/>
              </a:ext>
            </a:extLst>
          </p:cNvPr>
          <p:cNvSpPr>
            <a:spLocks noGrp="1"/>
          </p:cNvSpPr>
          <p:nvPr>
            <p:ph idx="1"/>
          </p:nvPr>
        </p:nvSpPr>
        <p:spPr>
          <a:xfrm>
            <a:off x="305437" y="1863668"/>
            <a:ext cx="3197179" cy="2019844"/>
          </a:xfrm>
        </p:spPr>
        <p:txBody>
          <a:bodyPr>
            <a:normAutofit/>
          </a:bodyPr>
          <a:lstStyle/>
          <a:p>
            <a:pPr marL="0" indent="0">
              <a:buNone/>
            </a:pPr>
            <a:r>
              <a:rPr lang="en-US" dirty="0"/>
              <a:t>1. To conduct </a:t>
            </a:r>
            <a:r>
              <a:rPr lang="en-US" b="1" dirty="0"/>
              <a:t>vulnerability assessment</a:t>
            </a:r>
            <a:r>
              <a:rPr lang="en-US" dirty="0"/>
              <a:t>.</a:t>
            </a:r>
          </a:p>
        </p:txBody>
      </p:sp>
      <p:pic>
        <p:nvPicPr>
          <p:cNvPr id="5" name="Picture 4" descr="A picture containing text, map&#10;&#10;Description automatically generated">
            <a:extLst>
              <a:ext uri="{FF2B5EF4-FFF2-40B4-BE49-F238E27FC236}">
                <a16:creationId xmlns:a16="http://schemas.microsoft.com/office/drawing/2014/main" id="{A05C3B05-9020-0A49-BF9D-745F6668F1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162" y="3990230"/>
            <a:ext cx="2881782" cy="2183993"/>
          </a:xfrm>
          <a:prstGeom prst="rect">
            <a:avLst/>
          </a:prstGeom>
        </p:spPr>
      </p:pic>
      <p:pic>
        <p:nvPicPr>
          <p:cNvPr id="7" name="Picture 6">
            <a:extLst>
              <a:ext uri="{FF2B5EF4-FFF2-40B4-BE49-F238E27FC236}">
                <a16:creationId xmlns:a16="http://schemas.microsoft.com/office/drawing/2014/main" id="{089769F6-578D-324D-99A9-08A87852C1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7785" y="3362211"/>
            <a:ext cx="3369966" cy="260406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76942FA-604B-EA4B-B1AA-795175104F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1223" y="3694943"/>
            <a:ext cx="3573430" cy="2271331"/>
          </a:xfrm>
          <a:prstGeom prst="rect">
            <a:avLst/>
          </a:prstGeom>
        </p:spPr>
      </p:pic>
      <p:sp>
        <p:nvSpPr>
          <p:cNvPr id="10" name="Content Placeholder 2">
            <a:extLst>
              <a:ext uri="{FF2B5EF4-FFF2-40B4-BE49-F238E27FC236}">
                <a16:creationId xmlns:a16="http://schemas.microsoft.com/office/drawing/2014/main" id="{B0CE9539-5917-194C-B647-419FC3F2F50D}"/>
              </a:ext>
            </a:extLst>
          </p:cNvPr>
          <p:cNvSpPr txBox="1">
            <a:spLocks/>
          </p:cNvSpPr>
          <p:nvPr/>
        </p:nvSpPr>
        <p:spPr>
          <a:xfrm>
            <a:off x="8348475" y="1863668"/>
            <a:ext cx="3436434"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3. To </a:t>
            </a:r>
            <a:r>
              <a:rPr lang="en-US" b="1" dirty="0"/>
              <a:t>report progress </a:t>
            </a:r>
            <a:r>
              <a:rPr lang="en-US" dirty="0"/>
              <a:t>on environmental issues. </a:t>
            </a:r>
          </a:p>
        </p:txBody>
      </p:sp>
      <p:sp>
        <p:nvSpPr>
          <p:cNvPr id="11" name="Content Placeholder 2">
            <a:extLst>
              <a:ext uri="{FF2B5EF4-FFF2-40B4-BE49-F238E27FC236}">
                <a16:creationId xmlns:a16="http://schemas.microsoft.com/office/drawing/2014/main" id="{D9090CFE-9AA4-B64D-A01F-F7103BD49113}"/>
              </a:ext>
            </a:extLst>
          </p:cNvPr>
          <p:cNvSpPr txBox="1">
            <a:spLocks/>
          </p:cNvSpPr>
          <p:nvPr/>
        </p:nvSpPr>
        <p:spPr>
          <a:xfrm>
            <a:off x="4142082" y="1863668"/>
            <a:ext cx="2578298" cy="1739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 To develop a </a:t>
            </a:r>
            <a:r>
              <a:rPr lang="en-US" b="1" dirty="0"/>
              <a:t>CO</a:t>
            </a:r>
            <a:r>
              <a:rPr lang="en-US" b="1" baseline="-25000" dirty="0"/>
              <a:t>2 </a:t>
            </a:r>
            <a:r>
              <a:rPr lang="en-US" b="1" dirty="0"/>
              <a:t>mitigation plan</a:t>
            </a:r>
            <a:r>
              <a:rPr lang="en-US" dirty="0"/>
              <a:t>.</a:t>
            </a:r>
          </a:p>
        </p:txBody>
      </p:sp>
      <p:sp>
        <p:nvSpPr>
          <p:cNvPr id="4" name="Rectangle 3">
            <a:extLst>
              <a:ext uri="{FF2B5EF4-FFF2-40B4-BE49-F238E27FC236}">
                <a16:creationId xmlns:a16="http://schemas.microsoft.com/office/drawing/2014/main" id="{18B0D87E-2B19-5441-BAC9-F387DFE87A20}"/>
              </a:ext>
            </a:extLst>
          </p:cNvPr>
          <p:cNvSpPr/>
          <p:nvPr/>
        </p:nvSpPr>
        <p:spPr>
          <a:xfrm>
            <a:off x="3390314" y="1476821"/>
            <a:ext cx="4403188" cy="4797370"/>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1780C85-6AF0-9D4F-8883-9C46FEE19A74}"/>
              </a:ext>
            </a:extLst>
          </p:cNvPr>
          <p:cNvSpPr>
            <a:spLocks noGrp="1"/>
          </p:cNvSpPr>
          <p:nvPr>
            <p:ph type="sldNum" sz="quarter" idx="12"/>
          </p:nvPr>
        </p:nvSpPr>
        <p:spPr/>
        <p:txBody>
          <a:bodyPr/>
          <a:lstStyle/>
          <a:p>
            <a:fld id="{98C35D57-C601-CB49-A057-905445FC769B}" type="slidenum">
              <a:rPr lang="en-US" smtClean="0"/>
              <a:t>18</a:t>
            </a:fld>
            <a:endParaRPr lang="en-US"/>
          </a:p>
        </p:txBody>
      </p:sp>
    </p:spTree>
    <p:extLst>
      <p:ext uri="{BB962C8B-B14F-4D97-AF65-F5344CB8AC3E}">
        <p14:creationId xmlns:p14="http://schemas.microsoft.com/office/powerpoint/2010/main" val="85138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A10F4FC0-0F49-7A4D-A951-CD3A910ECC1F}"/>
              </a:ext>
            </a:extLst>
          </p:cNvPr>
          <p:cNvPicPr/>
          <p:nvPr/>
        </p:nvPicPr>
        <p:blipFill>
          <a:blip r:embed="rId3"/>
          <a:stretch>
            <a:fillRect/>
          </a:stretch>
        </p:blipFill>
        <p:spPr>
          <a:xfrm>
            <a:off x="1152939" y="357810"/>
            <a:ext cx="9263270" cy="6281530"/>
          </a:xfrm>
          <a:prstGeom prst="rect">
            <a:avLst/>
          </a:prstGeom>
        </p:spPr>
      </p:pic>
      <p:sp>
        <p:nvSpPr>
          <p:cNvPr id="2" name="Slide Number Placeholder 1">
            <a:extLst>
              <a:ext uri="{FF2B5EF4-FFF2-40B4-BE49-F238E27FC236}">
                <a16:creationId xmlns:a16="http://schemas.microsoft.com/office/drawing/2014/main" id="{B8B1156D-D2FB-7C43-955D-A3994D7105C1}"/>
              </a:ext>
            </a:extLst>
          </p:cNvPr>
          <p:cNvSpPr>
            <a:spLocks noGrp="1"/>
          </p:cNvSpPr>
          <p:nvPr>
            <p:ph type="sldNum" sz="quarter" idx="12"/>
          </p:nvPr>
        </p:nvSpPr>
        <p:spPr/>
        <p:txBody>
          <a:bodyPr/>
          <a:lstStyle/>
          <a:p>
            <a:fld id="{98C35D57-C601-CB49-A057-905445FC769B}" type="slidenum">
              <a:rPr lang="en-US" smtClean="0"/>
              <a:t>19</a:t>
            </a:fld>
            <a:endParaRPr lang="en-US"/>
          </a:p>
        </p:txBody>
      </p:sp>
    </p:spTree>
    <p:extLst>
      <p:ext uri="{BB962C8B-B14F-4D97-AF65-F5344CB8AC3E}">
        <p14:creationId xmlns:p14="http://schemas.microsoft.com/office/powerpoint/2010/main" val="303156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B18D-42B1-B748-A335-4477387F8189}"/>
              </a:ext>
            </a:extLst>
          </p:cNvPr>
          <p:cNvSpPr>
            <a:spLocks noGrp="1"/>
          </p:cNvSpPr>
          <p:nvPr>
            <p:ph type="title"/>
          </p:nvPr>
        </p:nvSpPr>
        <p:spPr/>
        <p:txBody>
          <a:bodyPr/>
          <a:lstStyle/>
          <a:p>
            <a:r>
              <a:rPr lang="en-US" dirty="0"/>
              <a:t>Brainstorm Risks Due to Climate Change </a:t>
            </a:r>
            <a:br>
              <a:rPr lang="en-US" dirty="0"/>
            </a:br>
            <a:r>
              <a:rPr lang="en-US" sz="2800" dirty="0"/>
              <a:t>(floods, sea-level rise, intense storms, heat, infrastructure failure…)</a:t>
            </a:r>
          </a:p>
        </p:txBody>
      </p:sp>
      <p:sp>
        <p:nvSpPr>
          <p:cNvPr id="4" name="Rectangle 3">
            <a:extLst>
              <a:ext uri="{FF2B5EF4-FFF2-40B4-BE49-F238E27FC236}">
                <a16:creationId xmlns:a16="http://schemas.microsoft.com/office/drawing/2014/main" id="{C5284123-DCEE-4845-B3C7-4331D0F69E82}"/>
              </a:ext>
            </a:extLst>
          </p:cNvPr>
          <p:cNvSpPr/>
          <p:nvPr/>
        </p:nvSpPr>
        <p:spPr>
          <a:xfrm>
            <a:off x="838199" y="2585356"/>
            <a:ext cx="2406445" cy="3726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8A9D75E0-68F7-0545-A3A6-2632472C62D9}"/>
              </a:ext>
            </a:extLst>
          </p:cNvPr>
          <p:cNvSpPr txBox="1"/>
          <p:nvPr/>
        </p:nvSpPr>
        <p:spPr>
          <a:xfrm>
            <a:off x="714949" y="1914818"/>
            <a:ext cx="2070054" cy="523220"/>
          </a:xfrm>
          <a:prstGeom prst="rect">
            <a:avLst/>
          </a:prstGeom>
          <a:noFill/>
        </p:spPr>
        <p:txBody>
          <a:bodyPr wrap="none" rtlCol="0">
            <a:spAutoFit/>
          </a:bodyPr>
          <a:lstStyle/>
          <a:p>
            <a:r>
              <a:rPr lang="en-US" sz="2800" dirty="0"/>
              <a:t>My Suppliers</a:t>
            </a:r>
          </a:p>
        </p:txBody>
      </p:sp>
      <p:sp>
        <p:nvSpPr>
          <p:cNvPr id="6" name="Rectangle 5">
            <a:extLst>
              <a:ext uri="{FF2B5EF4-FFF2-40B4-BE49-F238E27FC236}">
                <a16:creationId xmlns:a16="http://schemas.microsoft.com/office/drawing/2014/main" id="{888979CA-FEC9-4145-BF8E-A6AA03C9FBBB}"/>
              </a:ext>
            </a:extLst>
          </p:cNvPr>
          <p:cNvSpPr/>
          <p:nvPr/>
        </p:nvSpPr>
        <p:spPr>
          <a:xfrm>
            <a:off x="4662944" y="2560777"/>
            <a:ext cx="2406445" cy="3589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415DE83E-D59F-1441-AF9D-71F63BE318C3}"/>
              </a:ext>
            </a:extLst>
          </p:cNvPr>
          <p:cNvSpPr txBox="1"/>
          <p:nvPr/>
        </p:nvSpPr>
        <p:spPr>
          <a:xfrm>
            <a:off x="4539694" y="1890238"/>
            <a:ext cx="2581091" cy="523220"/>
          </a:xfrm>
          <a:prstGeom prst="rect">
            <a:avLst/>
          </a:prstGeom>
          <a:noFill/>
        </p:spPr>
        <p:txBody>
          <a:bodyPr wrap="none" rtlCol="0">
            <a:spAutoFit/>
          </a:bodyPr>
          <a:lstStyle/>
          <a:p>
            <a:r>
              <a:rPr lang="en-US" sz="2800" dirty="0"/>
              <a:t>My Organization</a:t>
            </a:r>
          </a:p>
        </p:txBody>
      </p:sp>
      <p:sp>
        <p:nvSpPr>
          <p:cNvPr id="8" name="Rectangle 7">
            <a:extLst>
              <a:ext uri="{FF2B5EF4-FFF2-40B4-BE49-F238E27FC236}">
                <a16:creationId xmlns:a16="http://schemas.microsoft.com/office/drawing/2014/main" id="{52B85BD2-B73D-7142-AC4A-B18F9F4C77C6}"/>
              </a:ext>
            </a:extLst>
          </p:cNvPr>
          <p:cNvSpPr/>
          <p:nvPr/>
        </p:nvSpPr>
        <p:spPr>
          <a:xfrm>
            <a:off x="8487689" y="2536197"/>
            <a:ext cx="2406445" cy="3589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13875ED5-67D2-7040-8D2C-ABF165B53772}"/>
              </a:ext>
            </a:extLst>
          </p:cNvPr>
          <p:cNvSpPr txBox="1"/>
          <p:nvPr/>
        </p:nvSpPr>
        <p:spPr>
          <a:xfrm>
            <a:off x="8364439" y="1865658"/>
            <a:ext cx="2283702" cy="523220"/>
          </a:xfrm>
          <a:prstGeom prst="rect">
            <a:avLst/>
          </a:prstGeom>
          <a:noFill/>
        </p:spPr>
        <p:txBody>
          <a:bodyPr wrap="none" rtlCol="0">
            <a:spAutoFit/>
          </a:bodyPr>
          <a:lstStyle/>
          <a:p>
            <a:r>
              <a:rPr lang="en-US" sz="2800" dirty="0"/>
              <a:t>My Customers</a:t>
            </a:r>
          </a:p>
        </p:txBody>
      </p:sp>
      <p:sp>
        <p:nvSpPr>
          <p:cNvPr id="10" name="Pentagon 9">
            <a:extLst>
              <a:ext uri="{FF2B5EF4-FFF2-40B4-BE49-F238E27FC236}">
                <a16:creationId xmlns:a16="http://schemas.microsoft.com/office/drawing/2014/main" id="{F5398F10-946F-3A44-8FCF-EBC8DDC20F95}"/>
              </a:ext>
            </a:extLst>
          </p:cNvPr>
          <p:cNvSpPr/>
          <p:nvPr/>
        </p:nvSpPr>
        <p:spPr>
          <a:xfrm>
            <a:off x="3244644" y="3836776"/>
            <a:ext cx="1418300" cy="988142"/>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Pentagon 10">
            <a:extLst>
              <a:ext uri="{FF2B5EF4-FFF2-40B4-BE49-F238E27FC236}">
                <a16:creationId xmlns:a16="http://schemas.microsoft.com/office/drawing/2014/main" id="{6BF8303A-6322-C142-9EB2-19A4AC431C2C}"/>
              </a:ext>
            </a:extLst>
          </p:cNvPr>
          <p:cNvSpPr/>
          <p:nvPr/>
        </p:nvSpPr>
        <p:spPr>
          <a:xfrm>
            <a:off x="7069387" y="3797448"/>
            <a:ext cx="1418300" cy="988142"/>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1D5BDB0-86E8-3647-9CA1-284354B60959}"/>
              </a:ext>
            </a:extLst>
          </p:cNvPr>
          <p:cNvSpPr>
            <a:spLocks noGrp="1"/>
          </p:cNvSpPr>
          <p:nvPr>
            <p:ph type="sldNum" sz="quarter" idx="12"/>
          </p:nvPr>
        </p:nvSpPr>
        <p:spPr/>
        <p:txBody>
          <a:bodyPr/>
          <a:lstStyle/>
          <a:p>
            <a:fld id="{98C35D57-C601-CB49-A057-905445FC769B}" type="slidenum">
              <a:rPr lang="en-US" smtClean="0"/>
              <a:t>2</a:t>
            </a:fld>
            <a:endParaRPr lang="en-US"/>
          </a:p>
        </p:txBody>
      </p:sp>
    </p:spTree>
    <p:extLst>
      <p:ext uri="{BB962C8B-B14F-4D97-AF65-F5344CB8AC3E}">
        <p14:creationId xmlns:p14="http://schemas.microsoft.com/office/powerpoint/2010/main" val="2623890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E2459EC2-BD5B-AA40-89EE-25D42FA5EDDE}"/>
              </a:ext>
            </a:extLst>
          </p:cNvPr>
          <p:cNvPicPr>
            <a:picLocks noGrp="1" noChangeAspect="1"/>
          </p:cNvPicPr>
          <p:nvPr>
            <p:ph idx="1"/>
          </p:nvPr>
        </p:nvPicPr>
        <p:blipFill>
          <a:blip r:embed="rId3"/>
          <a:stretch>
            <a:fillRect/>
          </a:stretch>
        </p:blipFill>
        <p:spPr>
          <a:xfrm>
            <a:off x="2193106" y="352601"/>
            <a:ext cx="7805788" cy="6152798"/>
          </a:xfrm>
          <a:ln w="19050">
            <a:solidFill>
              <a:schemeClr val="tx1"/>
            </a:solidFill>
          </a:ln>
        </p:spPr>
      </p:pic>
      <p:sp>
        <p:nvSpPr>
          <p:cNvPr id="2" name="Slide Number Placeholder 1">
            <a:extLst>
              <a:ext uri="{FF2B5EF4-FFF2-40B4-BE49-F238E27FC236}">
                <a16:creationId xmlns:a16="http://schemas.microsoft.com/office/drawing/2014/main" id="{90697DEF-5652-FD49-B2CF-1E6B8875DBDD}"/>
              </a:ext>
            </a:extLst>
          </p:cNvPr>
          <p:cNvSpPr>
            <a:spLocks noGrp="1"/>
          </p:cNvSpPr>
          <p:nvPr>
            <p:ph type="sldNum" sz="quarter" idx="12"/>
          </p:nvPr>
        </p:nvSpPr>
        <p:spPr/>
        <p:txBody>
          <a:bodyPr/>
          <a:lstStyle/>
          <a:p>
            <a:fld id="{98C35D57-C601-CB49-A057-905445FC769B}" type="slidenum">
              <a:rPr lang="en-US" smtClean="0"/>
              <a:t>20</a:t>
            </a:fld>
            <a:endParaRPr lang="en-US"/>
          </a:p>
        </p:txBody>
      </p:sp>
    </p:spTree>
    <p:extLst>
      <p:ext uri="{BB962C8B-B14F-4D97-AF65-F5344CB8AC3E}">
        <p14:creationId xmlns:p14="http://schemas.microsoft.com/office/powerpoint/2010/main" val="56683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D52118AD-40BA-8A4B-8246-37D1EDE3FA0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12725" y="211137"/>
            <a:ext cx="8202207" cy="6346826"/>
          </a:xfrm>
          <a:ln>
            <a:solidFill>
              <a:schemeClr val="tx1"/>
            </a:solidFill>
          </a:ln>
        </p:spPr>
      </p:pic>
      <p:sp>
        <p:nvSpPr>
          <p:cNvPr id="2" name="Slide Number Placeholder 1">
            <a:extLst>
              <a:ext uri="{FF2B5EF4-FFF2-40B4-BE49-F238E27FC236}">
                <a16:creationId xmlns:a16="http://schemas.microsoft.com/office/drawing/2014/main" id="{654FBF45-8B30-CE4A-90FB-23B9D9F02D5B}"/>
              </a:ext>
            </a:extLst>
          </p:cNvPr>
          <p:cNvSpPr>
            <a:spLocks noGrp="1"/>
          </p:cNvSpPr>
          <p:nvPr>
            <p:ph type="sldNum" sz="quarter" idx="12"/>
          </p:nvPr>
        </p:nvSpPr>
        <p:spPr/>
        <p:txBody>
          <a:bodyPr/>
          <a:lstStyle/>
          <a:p>
            <a:fld id="{98C35D57-C601-CB49-A057-905445FC769B}" type="slidenum">
              <a:rPr lang="en-US" smtClean="0"/>
              <a:t>21</a:t>
            </a:fld>
            <a:endParaRPr lang="en-US"/>
          </a:p>
        </p:txBody>
      </p:sp>
      <p:sp>
        <p:nvSpPr>
          <p:cNvPr id="3" name="TextBox 2">
            <a:extLst>
              <a:ext uri="{FF2B5EF4-FFF2-40B4-BE49-F238E27FC236}">
                <a16:creationId xmlns:a16="http://schemas.microsoft.com/office/drawing/2014/main" id="{509EC43A-4942-F74A-9BBD-64A93E81C8D7}"/>
              </a:ext>
            </a:extLst>
          </p:cNvPr>
          <p:cNvSpPr txBox="1"/>
          <p:nvPr/>
        </p:nvSpPr>
        <p:spPr>
          <a:xfrm>
            <a:off x="9646508" y="3089189"/>
            <a:ext cx="2545492" cy="923330"/>
          </a:xfrm>
          <a:prstGeom prst="rect">
            <a:avLst/>
          </a:prstGeom>
          <a:noFill/>
        </p:spPr>
        <p:txBody>
          <a:bodyPr wrap="square" rtlCol="0">
            <a:spAutoFit/>
          </a:bodyPr>
          <a:lstStyle/>
          <a:p>
            <a:r>
              <a:rPr lang="en-US" b="1" dirty="0"/>
              <a:t>World Business Council for Sustainable Development</a:t>
            </a:r>
            <a:r>
              <a:rPr lang="en-US" dirty="0"/>
              <a:t> (</a:t>
            </a:r>
            <a:r>
              <a:rPr lang="en-US" b="1" dirty="0"/>
              <a:t>WBCSD</a:t>
            </a:r>
            <a:r>
              <a:rPr lang="en-US" dirty="0"/>
              <a:t>)</a:t>
            </a:r>
          </a:p>
        </p:txBody>
      </p:sp>
    </p:spTree>
    <p:extLst>
      <p:ext uri="{BB962C8B-B14F-4D97-AF65-F5344CB8AC3E}">
        <p14:creationId xmlns:p14="http://schemas.microsoft.com/office/powerpoint/2010/main" val="1136585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ell phone&#10;&#10;Description automatically generated">
            <a:extLst>
              <a:ext uri="{FF2B5EF4-FFF2-40B4-BE49-F238E27FC236}">
                <a16:creationId xmlns:a16="http://schemas.microsoft.com/office/drawing/2014/main" id="{E9FC91D8-BD3F-D442-9E87-2F882F2FA369}"/>
              </a:ext>
            </a:extLst>
          </p:cNvPr>
          <p:cNvPicPr>
            <a:picLocks noGrp="1" noChangeAspect="1"/>
          </p:cNvPicPr>
          <p:nvPr>
            <p:ph idx="1"/>
          </p:nvPr>
        </p:nvPicPr>
        <p:blipFill>
          <a:blip r:embed="rId3"/>
          <a:stretch>
            <a:fillRect/>
          </a:stretch>
        </p:blipFill>
        <p:spPr>
          <a:xfrm>
            <a:off x="715733" y="256032"/>
            <a:ext cx="10386717" cy="6601968"/>
          </a:xfrm>
          <a:prstGeom prst="rect">
            <a:avLst/>
          </a:prstGeom>
        </p:spPr>
      </p:pic>
      <p:sp>
        <p:nvSpPr>
          <p:cNvPr id="2" name="Slide Number Placeholder 1">
            <a:extLst>
              <a:ext uri="{FF2B5EF4-FFF2-40B4-BE49-F238E27FC236}">
                <a16:creationId xmlns:a16="http://schemas.microsoft.com/office/drawing/2014/main" id="{06D223DE-54B3-9C4A-B151-2F7D6F8ED6FA}"/>
              </a:ext>
            </a:extLst>
          </p:cNvPr>
          <p:cNvSpPr>
            <a:spLocks noGrp="1"/>
          </p:cNvSpPr>
          <p:nvPr>
            <p:ph type="sldNum" sz="quarter" idx="12"/>
          </p:nvPr>
        </p:nvSpPr>
        <p:spPr/>
        <p:txBody>
          <a:bodyPr/>
          <a:lstStyle/>
          <a:p>
            <a:fld id="{98C35D57-C601-CB49-A057-905445FC769B}" type="slidenum">
              <a:rPr lang="en-US" smtClean="0"/>
              <a:t>22</a:t>
            </a:fld>
            <a:endParaRPr lang="en-US"/>
          </a:p>
        </p:txBody>
      </p:sp>
    </p:spTree>
    <p:extLst>
      <p:ext uri="{BB962C8B-B14F-4D97-AF65-F5344CB8AC3E}">
        <p14:creationId xmlns:p14="http://schemas.microsoft.com/office/powerpoint/2010/main" val="966445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EDFCF6-5E4B-9D42-98F8-FD6033321BCA}"/>
              </a:ext>
            </a:extLst>
          </p:cNvPr>
          <p:cNvSpPr>
            <a:spLocks noGrp="1"/>
          </p:cNvSpPr>
          <p:nvPr>
            <p:ph idx="1"/>
          </p:nvPr>
        </p:nvSpPr>
        <p:spPr>
          <a:xfrm>
            <a:off x="305437" y="1863668"/>
            <a:ext cx="3197179" cy="2019844"/>
          </a:xfrm>
        </p:spPr>
        <p:txBody>
          <a:bodyPr>
            <a:normAutofit/>
          </a:bodyPr>
          <a:lstStyle/>
          <a:p>
            <a:pPr marL="0" indent="0">
              <a:buNone/>
            </a:pPr>
            <a:r>
              <a:rPr lang="en-US" dirty="0"/>
              <a:t>1. To conduct </a:t>
            </a:r>
            <a:r>
              <a:rPr lang="en-US" b="1" dirty="0"/>
              <a:t>vulnerability assessment</a:t>
            </a:r>
            <a:r>
              <a:rPr lang="en-US" dirty="0"/>
              <a:t>.</a:t>
            </a:r>
          </a:p>
        </p:txBody>
      </p:sp>
      <p:pic>
        <p:nvPicPr>
          <p:cNvPr id="5" name="Picture 4" descr="A picture containing text, map&#10;&#10;Description automatically generated">
            <a:extLst>
              <a:ext uri="{FF2B5EF4-FFF2-40B4-BE49-F238E27FC236}">
                <a16:creationId xmlns:a16="http://schemas.microsoft.com/office/drawing/2014/main" id="{A05C3B05-9020-0A49-BF9D-745F6668F1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162" y="3990230"/>
            <a:ext cx="2881782" cy="2183993"/>
          </a:xfrm>
          <a:prstGeom prst="rect">
            <a:avLst/>
          </a:prstGeom>
        </p:spPr>
      </p:pic>
      <p:pic>
        <p:nvPicPr>
          <p:cNvPr id="7" name="Picture 6">
            <a:extLst>
              <a:ext uri="{FF2B5EF4-FFF2-40B4-BE49-F238E27FC236}">
                <a16:creationId xmlns:a16="http://schemas.microsoft.com/office/drawing/2014/main" id="{089769F6-578D-324D-99A9-08A87852C1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7785" y="3362211"/>
            <a:ext cx="3369966" cy="260406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76942FA-604B-EA4B-B1AA-795175104F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1223" y="3694943"/>
            <a:ext cx="3573430" cy="2271331"/>
          </a:xfrm>
          <a:prstGeom prst="rect">
            <a:avLst/>
          </a:prstGeom>
        </p:spPr>
      </p:pic>
      <p:sp>
        <p:nvSpPr>
          <p:cNvPr id="10" name="Content Placeholder 2">
            <a:extLst>
              <a:ext uri="{FF2B5EF4-FFF2-40B4-BE49-F238E27FC236}">
                <a16:creationId xmlns:a16="http://schemas.microsoft.com/office/drawing/2014/main" id="{B0CE9539-5917-194C-B647-419FC3F2F50D}"/>
              </a:ext>
            </a:extLst>
          </p:cNvPr>
          <p:cNvSpPr txBox="1">
            <a:spLocks/>
          </p:cNvSpPr>
          <p:nvPr/>
        </p:nvSpPr>
        <p:spPr>
          <a:xfrm>
            <a:off x="8348475" y="1863668"/>
            <a:ext cx="3436434"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3. To </a:t>
            </a:r>
            <a:r>
              <a:rPr lang="en-US" b="1" dirty="0"/>
              <a:t>report progress </a:t>
            </a:r>
            <a:r>
              <a:rPr lang="en-US" dirty="0"/>
              <a:t>on environmental issues. </a:t>
            </a:r>
          </a:p>
        </p:txBody>
      </p:sp>
      <p:sp>
        <p:nvSpPr>
          <p:cNvPr id="11" name="Content Placeholder 2">
            <a:extLst>
              <a:ext uri="{FF2B5EF4-FFF2-40B4-BE49-F238E27FC236}">
                <a16:creationId xmlns:a16="http://schemas.microsoft.com/office/drawing/2014/main" id="{D9090CFE-9AA4-B64D-A01F-F7103BD49113}"/>
              </a:ext>
            </a:extLst>
          </p:cNvPr>
          <p:cNvSpPr txBox="1">
            <a:spLocks/>
          </p:cNvSpPr>
          <p:nvPr/>
        </p:nvSpPr>
        <p:spPr>
          <a:xfrm>
            <a:off x="4142082" y="1863668"/>
            <a:ext cx="2578298" cy="1739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 To develop a </a:t>
            </a:r>
            <a:r>
              <a:rPr lang="en-US" b="1" dirty="0"/>
              <a:t>CO</a:t>
            </a:r>
            <a:r>
              <a:rPr lang="en-US" b="1" baseline="-25000" dirty="0"/>
              <a:t>2 </a:t>
            </a:r>
            <a:r>
              <a:rPr lang="en-US" b="1" dirty="0"/>
              <a:t>mitigation plan</a:t>
            </a:r>
            <a:r>
              <a:rPr lang="en-US" dirty="0"/>
              <a:t>.</a:t>
            </a:r>
          </a:p>
        </p:txBody>
      </p:sp>
      <p:sp>
        <p:nvSpPr>
          <p:cNvPr id="4" name="Rectangle 3">
            <a:extLst>
              <a:ext uri="{FF2B5EF4-FFF2-40B4-BE49-F238E27FC236}">
                <a16:creationId xmlns:a16="http://schemas.microsoft.com/office/drawing/2014/main" id="{18B0D87E-2B19-5441-BAC9-F387DFE87A20}"/>
              </a:ext>
            </a:extLst>
          </p:cNvPr>
          <p:cNvSpPr/>
          <p:nvPr/>
        </p:nvSpPr>
        <p:spPr>
          <a:xfrm>
            <a:off x="7559978" y="1476821"/>
            <a:ext cx="4403188" cy="4797370"/>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9473E44-A006-4A41-AB14-D15E9248C6F9}"/>
              </a:ext>
            </a:extLst>
          </p:cNvPr>
          <p:cNvSpPr>
            <a:spLocks noGrp="1"/>
          </p:cNvSpPr>
          <p:nvPr>
            <p:ph type="sldNum" sz="quarter" idx="12"/>
          </p:nvPr>
        </p:nvSpPr>
        <p:spPr/>
        <p:txBody>
          <a:bodyPr/>
          <a:lstStyle/>
          <a:p>
            <a:fld id="{98C35D57-C601-CB49-A057-905445FC769B}" type="slidenum">
              <a:rPr lang="en-US" smtClean="0"/>
              <a:t>23</a:t>
            </a:fld>
            <a:endParaRPr lang="en-US"/>
          </a:p>
        </p:txBody>
      </p:sp>
    </p:spTree>
    <p:extLst>
      <p:ext uri="{BB962C8B-B14F-4D97-AF65-F5344CB8AC3E}">
        <p14:creationId xmlns:p14="http://schemas.microsoft.com/office/powerpoint/2010/main" val="573318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908974BD-6727-8847-AEA6-1A462B27AF2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56796" y="293106"/>
            <a:ext cx="8463859" cy="6327150"/>
          </a:xfrm>
          <a:ln>
            <a:solidFill>
              <a:schemeClr val="tx1"/>
            </a:solidFill>
          </a:ln>
        </p:spPr>
      </p:pic>
      <p:sp>
        <p:nvSpPr>
          <p:cNvPr id="2" name="Slide Number Placeholder 1">
            <a:extLst>
              <a:ext uri="{FF2B5EF4-FFF2-40B4-BE49-F238E27FC236}">
                <a16:creationId xmlns:a16="http://schemas.microsoft.com/office/drawing/2014/main" id="{45FC037F-AD7B-F64D-A983-61C1DB18CADB}"/>
              </a:ext>
            </a:extLst>
          </p:cNvPr>
          <p:cNvSpPr>
            <a:spLocks noGrp="1"/>
          </p:cNvSpPr>
          <p:nvPr>
            <p:ph type="sldNum" sz="quarter" idx="12"/>
          </p:nvPr>
        </p:nvSpPr>
        <p:spPr/>
        <p:txBody>
          <a:bodyPr/>
          <a:lstStyle/>
          <a:p>
            <a:fld id="{98C35D57-C601-CB49-A057-905445FC769B}" type="slidenum">
              <a:rPr lang="en-US" smtClean="0"/>
              <a:t>24</a:t>
            </a:fld>
            <a:endParaRPr lang="en-US"/>
          </a:p>
        </p:txBody>
      </p:sp>
    </p:spTree>
    <p:extLst>
      <p:ext uri="{BB962C8B-B14F-4D97-AF65-F5344CB8AC3E}">
        <p14:creationId xmlns:p14="http://schemas.microsoft.com/office/powerpoint/2010/main" val="448897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D221C101-848D-7446-8C6F-BA4CDD1AAE7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43764" y="271144"/>
            <a:ext cx="8244964" cy="6367399"/>
          </a:xfrm>
          <a:ln>
            <a:solidFill>
              <a:schemeClr val="tx1"/>
            </a:solidFill>
          </a:ln>
        </p:spPr>
      </p:pic>
      <p:sp>
        <p:nvSpPr>
          <p:cNvPr id="2" name="Slide Number Placeholder 1">
            <a:extLst>
              <a:ext uri="{FF2B5EF4-FFF2-40B4-BE49-F238E27FC236}">
                <a16:creationId xmlns:a16="http://schemas.microsoft.com/office/drawing/2014/main" id="{32477697-D644-9D4F-854D-47BC549F94C6}"/>
              </a:ext>
            </a:extLst>
          </p:cNvPr>
          <p:cNvSpPr>
            <a:spLocks noGrp="1"/>
          </p:cNvSpPr>
          <p:nvPr>
            <p:ph type="sldNum" sz="quarter" idx="12"/>
          </p:nvPr>
        </p:nvSpPr>
        <p:spPr/>
        <p:txBody>
          <a:bodyPr/>
          <a:lstStyle/>
          <a:p>
            <a:fld id="{98C35D57-C601-CB49-A057-905445FC769B}" type="slidenum">
              <a:rPr lang="en-US" smtClean="0"/>
              <a:t>25</a:t>
            </a:fld>
            <a:endParaRPr lang="en-US"/>
          </a:p>
        </p:txBody>
      </p:sp>
    </p:spTree>
    <p:extLst>
      <p:ext uri="{BB962C8B-B14F-4D97-AF65-F5344CB8AC3E}">
        <p14:creationId xmlns:p14="http://schemas.microsoft.com/office/powerpoint/2010/main" val="1662221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7A431F0D-FA85-8A46-B796-52F44D92975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28922" y="430292"/>
            <a:ext cx="7853990" cy="5997416"/>
          </a:xfrm>
          <a:ln>
            <a:solidFill>
              <a:schemeClr val="tx1"/>
            </a:solidFill>
          </a:ln>
        </p:spPr>
      </p:pic>
      <p:sp>
        <p:nvSpPr>
          <p:cNvPr id="2" name="Slide Number Placeholder 1">
            <a:extLst>
              <a:ext uri="{FF2B5EF4-FFF2-40B4-BE49-F238E27FC236}">
                <a16:creationId xmlns:a16="http://schemas.microsoft.com/office/drawing/2014/main" id="{F2697FC1-BC48-3041-8660-07EF15E8E5FF}"/>
              </a:ext>
            </a:extLst>
          </p:cNvPr>
          <p:cNvSpPr>
            <a:spLocks noGrp="1"/>
          </p:cNvSpPr>
          <p:nvPr>
            <p:ph type="sldNum" sz="quarter" idx="12"/>
          </p:nvPr>
        </p:nvSpPr>
        <p:spPr/>
        <p:txBody>
          <a:bodyPr/>
          <a:lstStyle/>
          <a:p>
            <a:fld id="{98C35D57-C601-CB49-A057-905445FC769B}" type="slidenum">
              <a:rPr lang="en-US" smtClean="0"/>
              <a:t>26</a:t>
            </a:fld>
            <a:endParaRPr lang="en-US"/>
          </a:p>
        </p:txBody>
      </p:sp>
    </p:spTree>
    <p:extLst>
      <p:ext uri="{BB962C8B-B14F-4D97-AF65-F5344CB8AC3E}">
        <p14:creationId xmlns:p14="http://schemas.microsoft.com/office/powerpoint/2010/main" val="2568627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FB9F9E50-1A60-5C42-9AB1-82FA87388D8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38127" y="399160"/>
            <a:ext cx="8064241" cy="6177927"/>
          </a:xfrm>
          <a:ln>
            <a:solidFill>
              <a:schemeClr val="tx1"/>
            </a:solidFill>
          </a:ln>
        </p:spPr>
      </p:pic>
      <p:sp>
        <p:nvSpPr>
          <p:cNvPr id="2" name="Slide Number Placeholder 1">
            <a:extLst>
              <a:ext uri="{FF2B5EF4-FFF2-40B4-BE49-F238E27FC236}">
                <a16:creationId xmlns:a16="http://schemas.microsoft.com/office/drawing/2014/main" id="{5E1A6F56-4C81-AC4B-B333-56C5B15DE80B}"/>
              </a:ext>
            </a:extLst>
          </p:cNvPr>
          <p:cNvSpPr>
            <a:spLocks noGrp="1"/>
          </p:cNvSpPr>
          <p:nvPr>
            <p:ph type="sldNum" sz="quarter" idx="12"/>
          </p:nvPr>
        </p:nvSpPr>
        <p:spPr/>
        <p:txBody>
          <a:bodyPr/>
          <a:lstStyle/>
          <a:p>
            <a:fld id="{98C35D57-C601-CB49-A057-905445FC769B}" type="slidenum">
              <a:rPr lang="en-US" smtClean="0"/>
              <a:t>27</a:t>
            </a:fld>
            <a:endParaRPr lang="en-US"/>
          </a:p>
        </p:txBody>
      </p:sp>
    </p:spTree>
    <p:extLst>
      <p:ext uri="{BB962C8B-B14F-4D97-AF65-F5344CB8AC3E}">
        <p14:creationId xmlns:p14="http://schemas.microsoft.com/office/powerpoint/2010/main" val="4253388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EDFCF6-5E4B-9D42-98F8-FD6033321BCA}"/>
              </a:ext>
            </a:extLst>
          </p:cNvPr>
          <p:cNvSpPr>
            <a:spLocks noGrp="1"/>
          </p:cNvSpPr>
          <p:nvPr>
            <p:ph idx="1"/>
          </p:nvPr>
        </p:nvSpPr>
        <p:spPr>
          <a:xfrm>
            <a:off x="305437" y="1863668"/>
            <a:ext cx="3197179" cy="2019844"/>
          </a:xfrm>
        </p:spPr>
        <p:txBody>
          <a:bodyPr>
            <a:normAutofit/>
          </a:bodyPr>
          <a:lstStyle/>
          <a:p>
            <a:pPr marL="0" indent="0">
              <a:buNone/>
            </a:pPr>
            <a:r>
              <a:rPr lang="en-US" dirty="0"/>
              <a:t>1. To conduct </a:t>
            </a:r>
            <a:r>
              <a:rPr lang="en-US" b="1" dirty="0"/>
              <a:t>vulnerability assessment</a:t>
            </a:r>
            <a:r>
              <a:rPr lang="en-US" dirty="0"/>
              <a:t>.</a:t>
            </a:r>
          </a:p>
        </p:txBody>
      </p:sp>
      <p:pic>
        <p:nvPicPr>
          <p:cNvPr id="5" name="Picture 4" descr="A picture containing text, map&#10;&#10;Description automatically generated">
            <a:extLst>
              <a:ext uri="{FF2B5EF4-FFF2-40B4-BE49-F238E27FC236}">
                <a16:creationId xmlns:a16="http://schemas.microsoft.com/office/drawing/2014/main" id="{A05C3B05-9020-0A49-BF9D-745F6668F1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162" y="3990230"/>
            <a:ext cx="2881782" cy="2183993"/>
          </a:xfrm>
          <a:prstGeom prst="rect">
            <a:avLst/>
          </a:prstGeom>
        </p:spPr>
      </p:pic>
      <p:pic>
        <p:nvPicPr>
          <p:cNvPr id="7" name="Picture 6">
            <a:extLst>
              <a:ext uri="{FF2B5EF4-FFF2-40B4-BE49-F238E27FC236}">
                <a16:creationId xmlns:a16="http://schemas.microsoft.com/office/drawing/2014/main" id="{089769F6-578D-324D-99A9-08A87852C1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7785" y="3362211"/>
            <a:ext cx="3369966" cy="260406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76942FA-604B-EA4B-B1AA-795175104F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1223" y="3694943"/>
            <a:ext cx="3573430" cy="2271331"/>
          </a:xfrm>
          <a:prstGeom prst="rect">
            <a:avLst/>
          </a:prstGeom>
        </p:spPr>
      </p:pic>
      <p:sp>
        <p:nvSpPr>
          <p:cNvPr id="10" name="Content Placeholder 2">
            <a:extLst>
              <a:ext uri="{FF2B5EF4-FFF2-40B4-BE49-F238E27FC236}">
                <a16:creationId xmlns:a16="http://schemas.microsoft.com/office/drawing/2014/main" id="{B0CE9539-5917-194C-B647-419FC3F2F50D}"/>
              </a:ext>
            </a:extLst>
          </p:cNvPr>
          <p:cNvSpPr txBox="1">
            <a:spLocks/>
          </p:cNvSpPr>
          <p:nvPr/>
        </p:nvSpPr>
        <p:spPr>
          <a:xfrm>
            <a:off x="8348475" y="1863668"/>
            <a:ext cx="3436434"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3. To </a:t>
            </a:r>
            <a:r>
              <a:rPr lang="en-US" b="1" dirty="0"/>
              <a:t>report progress </a:t>
            </a:r>
            <a:r>
              <a:rPr lang="en-US" dirty="0"/>
              <a:t>on environmental issues. </a:t>
            </a:r>
          </a:p>
        </p:txBody>
      </p:sp>
      <p:sp>
        <p:nvSpPr>
          <p:cNvPr id="11" name="Content Placeholder 2">
            <a:extLst>
              <a:ext uri="{FF2B5EF4-FFF2-40B4-BE49-F238E27FC236}">
                <a16:creationId xmlns:a16="http://schemas.microsoft.com/office/drawing/2014/main" id="{D9090CFE-9AA4-B64D-A01F-F7103BD49113}"/>
              </a:ext>
            </a:extLst>
          </p:cNvPr>
          <p:cNvSpPr txBox="1">
            <a:spLocks/>
          </p:cNvSpPr>
          <p:nvPr/>
        </p:nvSpPr>
        <p:spPr>
          <a:xfrm>
            <a:off x="4142082" y="1863668"/>
            <a:ext cx="2578298" cy="1739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 To develop a </a:t>
            </a:r>
            <a:r>
              <a:rPr lang="en-US" b="1" dirty="0"/>
              <a:t>CO</a:t>
            </a:r>
            <a:r>
              <a:rPr lang="en-US" b="1" baseline="-25000" dirty="0"/>
              <a:t>2 </a:t>
            </a:r>
            <a:r>
              <a:rPr lang="en-US" b="1" dirty="0"/>
              <a:t>mitigation plan</a:t>
            </a:r>
            <a:r>
              <a:rPr lang="en-US" dirty="0"/>
              <a:t>.</a:t>
            </a:r>
          </a:p>
        </p:txBody>
      </p:sp>
      <p:sp>
        <p:nvSpPr>
          <p:cNvPr id="4" name="Rectangle 3">
            <a:extLst>
              <a:ext uri="{FF2B5EF4-FFF2-40B4-BE49-F238E27FC236}">
                <a16:creationId xmlns:a16="http://schemas.microsoft.com/office/drawing/2014/main" id="{18B0D87E-2B19-5441-BAC9-F387DFE87A20}"/>
              </a:ext>
            </a:extLst>
          </p:cNvPr>
          <p:cNvSpPr/>
          <p:nvPr/>
        </p:nvSpPr>
        <p:spPr>
          <a:xfrm>
            <a:off x="7559978" y="1476821"/>
            <a:ext cx="4403188" cy="4797370"/>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3B1BDDEA-4485-6544-8346-D101B3ADF9CC}"/>
              </a:ext>
            </a:extLst>
          </p:cNvPr>
          <p:cNvSpPr/>
          <p:nvPr/>
        </p:nvSpPr>
        <p:spPr>
          <a:xfrm>
            <a:off x="3195242" y="1501205"/>
            <a:ext cx="4403188" cy="4797370"/>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C11EBB08-7256-2346-9193-F95C420F1E39}"/>
              </a:ext>
            </a:extLst>
          </p:cNvPr>
          <p:cNvSpPr/>
          <p:nvPr/>
        </p:nvSpPr>
        <p:spPr>
          <a:xfrm>
            <a:off x="128954" y="1507301"/>
            <a:ext cx="3066288" cy="4797370"/>
          </a:xfrm>
          <a:prstGeom prst="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53CE88F-5F67-BD40-836F-CEB47575D195}"/>
              </a:ext>
            </a:extLst>
          </p:cNvPr>
          <p:cNvSpPr>
            <a:spLocks noGrp="1"/>
          </p:cNvSpPr>
          <p:nvPr>
            <p:ph type="sldNum" sz="quarter" idx="12"/>
          </p:nvPr>
        </p:nvSpPr>
        <p:spPr/>
        <p:txBody>
          <a:bodyPr/>
          <a:lstStyle/>
          <a:p>
            <a:fld id="{98C35D57-C601-CB49-A057-905445FC769B}" type="slidenum">
              <a:rPr lang="en-US" smtClean="0"/>
              <a:t>28</a:t>
            </a:fld>
            <a:endParaRPr lang="en-US"/>
          </a:p>
        </p:txBody>
      </p:sp>
    </p:spTree>
    <p:extLst>
      <p:ext uri="{BB962C8B-B14F-4D97-AF65-F5344CB8AC3E}">
        <p14:creationId xmlns:p14="http://schemas.microsoft.com/office/powerpoint/2010/main" val="2323771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7FF2F6D6-2314-694D-848D-F0478B12B2A9}"/>
              </a:ext>
            </a:extLst>
          </p:cNvPr>
          <p:cNvPicPr>
            <a:picLocks noGrp="1" noChangeAspect="1"/>
          </p:cNvPicPr>
          <p:nvPr>
            <p:ph idx="1"/>
          </p:nvPr>
        </p:nvPicPr>
        <p:blipFill>
          <a:blip r:embed="rId3"/>
          <a:stretch>
            <a:fillRect/>
          </a:stretch>
        </p:blipFill>
        <p:spPr>
          <a:xfrm>
            <a:off x="1165608" y="234760"/>
            <a:ext cx="10290497" cy="6388479"/>
          </a:xfrm>
        </p:spPr>
      </p:pic>
      <p:sp>
        <p:nvSpPr>
          <p:cNvPr id="2" name="Slide Number Placeholder 1">
            <a:extLst>
              <a:ext uri="{FF2B5EF4-FFF2-40B4-BE49-F238E27FC236}">
                <a16:creationId xmlns:a16="http://schemas.microsoft.com/office/drawing/2014/main" id="{6E0E9EDA-89F6-8244-8E7C-E19B518F86E0}"/>
              </a:ext>
            </a:extLst>
          </p:cNvPr>
          <p:cNvSpPr>
            <a:spLocks noGrp="1"/>
          </p:cNvSpPr>
          <p:nvPr>
            <p:ph type="sldNum" sz="quarter" idx="12"/>
          </p:nvPr>
        </p:nvSpPr>
        <p:spPr/>
        <p:txBody>
          <a:bodyPr/>
          <a:lstStyle/>
          <a:p>
            <a:fld id="{98C35D57-C601-CB49-A057-905445FC769B}" type="slidenum">
              <a:rPr lang="en-US" smtClean="0"/>
              <a:t>29</a:t>
            </a:fld>
            <a:endParaRPr lang="en-US"/>
          </a:p>
        </p:txBody>
      </p:sp>
    </p:spTree>
    <p:extLst>
      <p:ext uri="{BB962C8B-B14F-4D97-AF65-F5344CB8AC3E}">
        <p14:creationId xmlns:p14="http://schemas.microsoft.com/office/powerpoint/2010/main" val="218904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F02B4-8279-8148-8EC6-0A9A6D7B83B8}"/>
              </a:ext>
            </a:extLst>
          </p:cNvPr>
          <p:cNvSpPr>
            <a:spLocks noGrp="1"/>
          </p:cNvSpPr>
          <p:nvPr>
            <p:ph type="title"/>
          </p:nvPr>
        </p:nvSpPr>
        <p:spPr>
          <a:xfrm>
            <a:off x="838200" y="365125"/>
            <a:ext cx="10650794" cy="1325563"/>
          </a:xfrm>
        </p:spPr>
        <p:txBody>
          <a:bodyPr/>
          <a:lstStyle/>
          <a:p>
            <a:r>
              <a:rPr lang="en-US" dirty="0"/>
              <a:t>Talk with a Climate Change Professional (CC-P)</a:t>
            </a:r>
          </a:p>
        </p:txBody>
      </p:sp>
      <p:sp>
        <p:nvSpPr>
          <p:cNvPr id="3" name="Content Placeholder 2">
            <a:extLst>
              <a:ext uri="{FF2B5EF4-FFF2-40B4-BE49-F238E27FC236}">
                <a16:creationId xmlns:a16="http://schemas.microsoft.com/office/drawing/2014/main" id="{B47D96C4-8532-E843-98C5-4CA4CE79B42D}"/>
              </a:ext>
            </a:extLst>
          </p:cNvPr>
          <p:cNvSpPr>
            <a:spLocks noGrp="1"/>
          </p:cNvSpPr>
          <p:nvPr>
            <p:ph idx="1"/>
          </p:nvPr>
        </p:nvSpPr>
        <p:spPr/>
        <p:txBody>
          <a:bodyPr>
            <a:normAutofit/>
          </a:bodyPr>
          <a:lstStyle/>
          <a:p>
            <a:r>
              <a:rPr lang="en-US" dirty="0"/>
              <a:t>Director of Sustainability for large mid-western university</a:t>
            </a:r>
          </a:p>
          <a:p>
            <a:r>
              <a:rPr lang="en-US" dirty="0"/>
              <a:t>Improving Vehicle Optimization</a:t>
            </a:r>
          </a:p>
          <a:p>
            <a:r>
              <a:rPr lang="en-US" dirty="0"/>
              <a:t>Improving Tree Maintenance</a:t>
            </a:r>
          </a:p>
        </p:txBody>
      </p:sp>
      <p:sp>
        <p:nvSpPr>
          <p:cNvPr id="4" name="Rounded Rectangular Callout 3">
            <a:extLst>
              <a:ext uri="{FF2B5EF4-FFF2-40B4-BE49-F238E27FC236}">
                <a16:creationId xmlns:a16="http://schemas.microsoft.com/office/drawing/2014/main" id="{A47D4948-D021-5441-8C12-E8FA361E704A}"/>
              </a:ext>
            </a:extLst>
          </p:cNvPr>
          <p:cNvSpPr/>
          <p:nvPr/>
        </p:nvSpPr>
        <p:spPr>
          <a:xfrm>
            <a:off x="8055701" y="3429000"/>
            <a:ext cx="2713703" cy="2330246"/>
          </a:xfrm>
          <a:prstGeom prst="wedgeRoundRectCallout">
            <a:avLst>
              <a:gd name="adj1" fmla="val -126965"/>
              <a:gd name="adj2" fmla="val -672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These sure sound like quality improvement projects.</a:t>
            </a:r>
          </a:p>
        </p:txBody>
      </p:sp>
      <p:sp>
        <p:nvSpPr>
          <p:cNvPr id="5" name="Slide Number Placeholder 4">
            <a:extLst>
              <a:ext uri="{FF2B5EF4-FFF2-40B4-BE49-F238E27FC236}">
                <a16:creationId xmlns:a16="http://schemas.microsoft.com/office/drawing/2014/main" id="{2C682403-44A4-D946-9080-627D6964D38B}"/>
              </a:ext>
            </a:extLst>
          </p:cNvPr>
          <p:cNvSpPr>
            <a:spLocks noGrp="1"/>
          </p:cNvSpPr>
          <p:nvPr>
            <p:ph type="sldNum" sz="quarter" idx="12"/>
          </p:nvPr>
        </p:nvSpPr>
        <p:spPr/>
        <p:txBody>
          <a:bodyPr/>
          <a:lstStyle/>
          <a:p>
            <a:fld id="{98C35D57-C601-CB49-A057-905445FC769B}" type="slidenum">
              <a:rPr lang="en-US" smtClean="0"/>
              <a:t>3</a:t>
            </a:fld>
            <a:endParaRPr lang="en-US"/>
          </a:p>
        </p:txBody>
      </p:sp>
    </p:spTree>
    <p:extLst>
      <p:ext uri="{BB962C8B-B14F-4D97-AF65-F5344CB8AC3E}">
        <p14:creationId xmlns:p14="http://schemas.microsoft.com/office/powerpoint/2010/main" val="4275150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34D6-93F3-F746-9B40-2E90E75130FF}"/>
              </a:ext>
            </a:extLst>
          </p:cNvPr>
          <p:cNvSpPr>
            <a:spLocks noGrp="1"/>
          </p:cNvSpPr>
          <p:nvPr>
            <p:ph type="title"/>
          </p:nvPr>
        </p:nvSpPr>
        <p:spPr/>
        <p:txBody>
          <a:bodyPr/>
          <a:lstStyle/>
          <a:p>
            <a:r>
              <a:rPr lang="en-US" dirty="0"/>
              <a:t>Maryland Climate Leadership Academy</a:t>
            </a:r>
          </a:p>
        </p:txBody>
      </p:sp>
      <p:sp>
        <p:nvSpPr>
          <p:cNvPr id="3" name="Content Placeholder 2">
            <a:extLst>
              <a:ext uri="{FF2B5EF4-FFF2-40B4-BE49-F238E27FC236}">
                <a16:creationId xmlns:a16="http://schemas.microsoft.com/office/drawing/2014/main" id="{979FEE0C-7D06-364A-A2E4-873237BEF22C}"/>
              </a:ext>
            </a:extLst>
          </p:cNvPr>
          <p:cNvSpPr>
            <a:spLocks noGrp="1"/>
          </p:cNvSpPr>
          <p:nvPr>
            <p:ph idx="1"/>
          </p:nvPr>
        </p:nvSpPr>
        <p:spPr>
          <a:xfrm>
            <a:off x="812803" y="1672815"/>
            <a:ext cx="10515600" cy="1903413"/>
          </a:xfrm>
        </p:spPr>
        <p:txBody>
          <a:bodyPr/>
          <a:lstStyle/>
          <a:p>
            <a:r>
              <a:rPr lang="en-US" dirty="0">
                <a:hlinkClick r:id="rId3"/>
              </a:rPr>
              <a:t>https://www.mdclimateacademy.org/</a:t>
            </a:r>
            <a:endParaRPr lang="en-US" dirty="0"/>
          </a:p>
          <a:p>
            <a:r>
              <a:rPr lang="en-US" dirty="0"/>
              <a:t>Sponsored by Department of Natural Resources for Maryland</a:t>
            </a:r>
          </a:p>
          <a:p>
            <a:r>
              <a:rPr lang="en-US" dirty="0"/>
              <a:t>Tuition paid if you qualify and live in Maryland.</a:t>
            </a:r>
          </a:p>
        </p:txBody>
      </p:sp>
      <p:pic>
        <p:nvPicPr>
          <p:cNvPr id="5" name="Picture 4" descr="A screenshot of a cell phone&#10;&#10;Description automatically generated">
            <a:extLst>
              <a:ext uri="{FF2B5EF4-FFF2-40B4-BE49-F238E27FC236}">
                <a16:creationId xmlns:a16="http://schemas.microsoft.com/office/drawing/2014/main" id="{A522CC31-F29A-DD40-8E7D-5B97B4FBFBEE}"/>
              </a:ext>
            </a:extLst>
          </p:cNvPr>
          <p:cNvPicPr>
            <a:picLocks noChangeAspect="1"/>
          </p:cNvPicPr>
          <p:nvPr/>
        </p:nvPicPr>
        <p:blipFill>
          <a:blip r:embed="rId4"/>
          <a:stretch>
            <a:fillRect/>
          </a:stretch>
        </p:blipFill>
        <p:spPr>
          <a:xfrm>
            <a:off x="7140575" y="3299646"/>
            <a:ext cx="3517900" cy="3250379"/>
          </a:xfrm>
          <a:prstGeom prst="rect">
            <a:avLst/>
          </a:prstGeom>
        </p:spPr>
      </p:pic>
      <p:pic>
        <p:nvPicPr>
          <p:cNvPr id="6" name="Picture 5">
            <a:extLst>
              <a:ext uri="{FF2B5EF4-FFF2-40B4-BE49-F238E27FC236}">
                <a16:creationId xmlns:a16="http://schemas.microsoft.com/office/drawing/2014/main" id="{E23917CC-82C9-414E-B308-79C6BE51E6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1961" y="3429000"/>
            <a:ext cx="3898900" cy="3111500"/>
          </a:xfrm>
          <a:prstGeom prst="rect">
            <a:avLst/>
          </a:prstGeom>
        </p:spPr>
      </p:pic>
      <p:sp>
        <p:nvSpPr>
          <p:cNvPr id="4" name="Slide Number Placeholder 3">
            <a:extLst>
              <a:ext uri="{FF2B5EF4-FFF2-40B4-BE49-F238E27FC236}">
                <a16:creationId xmlns:a16="http://schemas.microsoft.com/office/drawing/2014/main" id="{F83E9996-FE79-814E-A3B3-8FB00D4A7BB9}"/>
              </a:ext>
            </a:extLst>
          </p:cNvPr>
          <p:cNvSpPr>
            <a:spLocks noGrp="1"/>
          </p:cNvSpPr>
          <p:nvPr>
            <p:ph type="sldNum" sz="quarter" idx="12"/>
          </p:nvPr>
        </p:nvSpPr>
        <p:spPr/>
        <p:txBody>
          <a:bodyPr/>
          <a:lstStyle/>
          <a:p>
            <a:fld id="{98C35D57-C601-CB49-A057-905445FC769B}" type="slidenum">
              <a:rPr lang="en-US" smtClean="0"/>
              <a:t>30</a:t>
            </a:fld>
            <a:endParaRPr lang="en-US"/>
          </a:p>
        </p:txBody>
      </p:sp>
    </p:spTree>
    <p:extLst>
      <p:ext uri="{BB962C8B-B14F-4D97-AF65-F5344CB8AC3E}">
        <p14:creationId xmlns:p14="http://schemas.microsoft.com/office/powerpoint/2010/main" val="3194898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42BC7267-B56F-E240-A896-21CDE3133C3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54776" y="519196"/>
            <a:ext cx="10530255" cy="5296388"/>
          </a:xfrm>
        </p:spPr>
      </p:pic>
      <p:sp>
        <p:nvSpPr>
          <p:cNvPr id="6" name="TextBox 5">
            <a:extLst>
              <a:ext uri="{FF2B5EF4-FFF2-40B4-BE49-F238E27FC236}">
                <a16:creationId xmlns:a16="http://schemas.microsoft.com/office/drawing/2014/main" id="{3DADA859-9825-474D-B297-A6CBD16F589B}"/>
              </a:ext>
            </a:extLst>
          </p:cNvPr>
          <p:cNvSpPr txBox="1"/>
          <p:nvPr/>
        </p:nvSpPr>
        <p:spPr>
          <a:xfrm>
            <a:off x="1057112" y="5815584"/>
            <a:ext cx="9129304" cy="523220"/>
          </a:xfrm>
          <a:prstGeom prst="rect">
            <a:avLst/>
          </a:prstGeom>
          <a:noFill/>
        </p:spPr>
        <p:txBody>
          <a:bodyPr wrap="square" rtlCol="0">
            <a:spAutoFit/>
          </a:bodyPr>
          <a:lstStyle/>
          <a:p>
            <a:r>
              <a:rPr lang="en-US" sz="2800" dirty="0"/>
              <a:t>For more info: </a:t>
            </a:r>
            <a:r>
              <a:rPr lang="en-US" sz="2800" dirty="0">
                <a:hlinkClick r:id="rId4"/>
              </a:rPr>
              <a:t>http://energyprograms.civicworks.com/</a:t>
            </a:r>
            <a:endParaRPr lang="en-US" sz="2800" dirty="0"/>
          </a:p>
        </p:txBody>
      </p:sp>
      <p:sp>
        <p:nvSpPr>
          <p:cNvPr id="2" name="Slide Number Placeholder 1">
            <a:extLst>
              <a:ext uri="{FF2B5EF4-FFF2-40B4-BE49-F238E27FC236}">
                <a16:creationId xmlns:a16="http://schemas.microsoft.com/office/drawing/2014/main" id="{E23BD207-F04E-8F42-BABD-0D93185F3192}"/>
              </a:ext>
            </a:extLst>
          </p:cNvPr>
          <p:cNvSpPr>
            <a:spLocks noGrp="1"/>
          </p:cNvSpPr>
          <p:nvPr>
            <p:ph type="sldNum" sz="quarter" idx="12"/>
          </p:nvPr>
        </p:nvSpPr>
        <p:spPr/>
        <p:txBody>
          <a:bodyPr/>
          <a:lstStyle/>
          <a:p>
            <a:fld id="{98C35D57-C601-CB49-A057-905445FC769B}" type="slidenum">
              <a:rPr lang="en-US" smtClean="0"/>
              <a:t>31</a:t>
            </a:fld>
            <a:endParaRPr lang="en-US"/>
          </a:p>
        </p:txBody>
      </p:sp>
    </p:spTree>
    <p:extLst>
      <p:ext uri="{BB962C8B-B14F-4D97-AF65-F5344CB8AC3E}">
        <p14:creationId xmlns:p14="http://schemas.microsoft.com/office/powerpoint/2010/main" val="1094098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ss, table, sitting, sign&#10;&#10;Description automatically generated">
            <a:extLst>
              <a:ext uri="{FF2B5EF4-FFF2-40B4-BE49-F238E27FC236}">
                <a16:creationId xmlns:a16="http://schemas.microsoft.com/office/drawing/2014/main" id="{53E4BBBA-B562-1348-935E-1BD5DDB3062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56334" y="326008"/>
            <a:ext cx="7479331" cy="5842065"/>
          </a:xfrm>
        </p:spPr>
      </p:pic>
      <p:sp>
        <p:nvSpPr>
          <p:cNvPr id="6" name="TextBox 5">
            <a:extLst>
              <a:ext uri="{FF2B5EF4-FFF2-40B4-BE49-F238E27FC236}">
                <a16:creationId xmlns:a16="http://schemas.microsoft.com/office/drawing/2014/main" id="{4B26FD89-F84C-8444-B62F-A8A61AD7CC9B}"/>
              </a:ext>
            </a:extLst>
          </p:cNvPr>
          <p:cNvSpPr txBox="1"/>
          <p:nvPr/>
        </p:nvSpPr>
        <p:spPr>
          <a:xfrm>
            <a:off x="2505456" y="6309360"/>
            <a:ext cx="7022592" cy="461665"/>
          </a:xfrm>
          <a:prstGeom prst="rect">
            <a:avLst/>
          </a:prstGeom>
          <a:noFill/>
        </p:spPr>
        <p:txBody>
          <a:bodyPr wrap="square" rtlCol="0">
            <a:spAutoFit/>
          </a:bodyPr>
          <a:lstStyle/>
          <a:p>
            <a:r>
              <a:rPr lang="en-US" dirty="0"/>
              <a:t>For more info</a:t>
            </a:r>
            <a:r>
              <a:rPr lang="en-US" sz="2400" dirty="0"/>
              <a:t>:  </a:t>
            </a:r>
            <a:r>
              <a:rPr lang="en-US" sz="2400" dirty="0">
                <a:hlinkClick r:id="rId4"/>
              </a:rPr>
              <a:t>https://neighborhoodsun.solar/</a:t>
            </a:r>
            <a:endParaRPr lang="en-US" dirty="0"/>
          </a:p>
        </p:txBody>
      </p:sp>
      <p:sp>
        <p:nvSpPr>
          <p:cNvPr id="2" name="Slide Number Placeholder 1">
            <a:extLst>
              <a:ext uri="{FF2B5EF4-FFF2-40B4-BE49-F238E27FC236}">
                <a16:creationId xmlns:a16="http://schemas.microsoft.com/office/drawing/2014/main" id="{F6242789-502F-FA48-93C7-FF71B5D87DCE}"/>
              </a:ext>
            </a:extLst>
          </p:cNvPr>
          <p:cNvSpPr>
            <a:spLocks noGrp="1"/>
          </p:cNvSpPr>
          <p:nvPr>
            <p:ph type="sldNum" sz="quarter" idx="12"/>
          </p:nvPr>
        </p:nvSpPr>
        <p:spPr/>
        <p:txBody>
          <a:bodyPr/>
          <a:lstStyle/>
          <a:p>
            <a:fld id="{98C35D57-C601-CB49-A057-905445FC769B}" type="slidenum">
              <a:rPr lang="en-US" smtClean="0"/>
              <a:t>32</a:t>
            </a:fld>
            <a:endParaRPr lang="en-US"/>
          </a:p>
        </p:txBody>
      </p:sp>
    </p:spTree>
    <p:extLst>
      <p:ext uri="{BB962C8B-B14F-4D97-AF65-F5344CB8AC3E}">
        <p14:creationId xmlns:p14="http://schemas.microsoft.com/office/powerpoint/2010/main" val="2129693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0D3EA3BD-692A-AD4A-BD86-520F0975B79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96642" y="420624"/>
            <a:ext cx="8798716" cy="5610035"/>
          </a:xfrm>
        </p:spPr>
      </p:pic>
      <p:sp>
        <p:nvSpPr>
          <p:cNvPr id="2" name="Slide Number Placeholder 1">
            <a:extLst>
              <a:ext uri="{FF2B5EF4-FFF2-40B4-BE49-F238E27FC236}">
                <a16:creationId xmlns:a16="http://schemas.microsoft.com/office/drawing/2014/main" id="{BA60621C-C43B-D241-8C62-2EDCC1AC9CC9}"/>
              </a:ext>
            </a:extLst>
          </p:cNvPr>
          <p:cNvSpPr>
            <a:spLocks noGrp="1"/>
          </p:cNvSpPr>
          <p:nvPr>
            <p:ph type="sldNum" sz="quarter" idx="12"/>
          </p:nvPr>
        </p:nvSpPr>
        <p:spPr/>
        <p:txBody>
          <a:bodyPr/>
          <a:lstStyle/>
          <a:p>
            <a:fld id="{98C35D57-C601-CB49-A057-905445FC769B}" type="slidenum">
              <a:rPr lang="en-US" smtClean="0"/>
              <a:t>33</a:t>
            </a:fld>
            <a:endParaRPr lang="en-US"/>
          </a:p>
        </p:txBody>
      </p:sp>
    </p:spTree>
    <p:extLst>
      <p:ext uri="{BB962C8B-B14F-4D97-AF65-F5344CB8AC3E}">
        <p14:creationId xmlns:p14="http://schemas.microsoft.com/office/powerpoint/2010/main" val="3693769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C3045A-C0BD-C34B-94F1-F95DB83B8104}"/>
              </a:ext>
            </a:extLst>
          </p:cNvPr>
          <p:cNvSpPr txBox="1"/>
          <p:nvPr/>
        </p:nvSpPr>
        <p:spPr>
          <a:xfrm>
            <a:off x="2337816" y="6064948"/>
            <a:ext cx="7516368" cy="523220"/>
          </a:xfrm>
          <a:prstGeom prst="rect">
            <a:avLst/>
          </a:prstGeom>
          <a:noFill/>
        </p:spPr>
        <p:txBody>
          <a:bodyPr wrap="square" rtlCol="0">
            <a:spAutoFit/>
          </a:bodyPr>
          <a:lstStyle/>
          <a:p>
            <a:r>
              <a:rPr lang="en-US" sz="2800" dirty="0"/>
              <a:t>For more info: </a:t>
            </a:r>
            <a:r>
              <a:rPr lang="en-US" sz="2800" dirty="0">
                <a:hlinkClick r:id="rId3"/>
              </a:rPr>
              <a:t>https://chesapeakeclimate.org/</a:t>
            </a:r>
            <a:endParaRPr lang="en-US" sz="2800" dirty="0"/>
          </a:p>
        </p:txBody>
      </p:sp>
      <p:sp>
        <p:nvSpPr>
          <p:cNvPr id="2" name="Title 1">
            <a:extLst>
              <a:ext uri="{FF2B5EF4-FFF2-40B4-BE49-F238E27FC236}">
                <a16:creationId xmlns:a16="http://schemas.microsoft.com/office/drawing/2014/main" id="{AA52E1CF-B908-CB40-AB51-5DFB83ECD28C}"/>
              </a:ext>
            </a:extLst>
          </p:cNvPr>
          <p:cNvSpPr>
            <a:spLocks noGrp="1"/>
          </p:cNvSpPr>
          <p:nvPr>
            <p:ph type="title"/>
          </p:nvPr>
        </p:nvSpPr>
        <p:spPr>
          <a:xfrm>
            <a:off x="838200" y="201612"/>
            <a:ext cx="10515600" cy="1325563"/>
          </a:xfrm>
        </p:spPr>
        <p:txBody>
          <a:bodyPr/>
          <a:lstStyle/>
          <a:p>
            <a:r>
              <a:rPr lang="en-US" dirty="0"/>
              <a:t>Chesapeake Climate Action Network (CCAN)</a:t>
            </a:r>
          </a:p>
        </p:txBody>
      </p:sp>
      <p:pic>
        <p:nvPicPr>
          <p:cNvPr id="10" name="Content Placeholder 9" descr="A screenshot of a social media post&#10;&#10;Description automatically generated">
            <a:extLst>
              <a:ext uri="{FF2B5EF4-FFF2-40B4-BE49-F238E27FC236}">
                <a16:creationId xmlns:a16="http://schemas.microsoft.com/office/drawing/2014/main" id="{FAFF94BD-2A3D-B942-AC26-C39BAD7D067E}"/>
              </a:ext>
            </a:extLst>
          </p:cNvPr>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838200" y="1418687"/>
            <a:ext cx="10045700" cy="4351338"/>
          </a:xfrm>
        </p:spPr>
      </p:pic>
      <p:sp>
        <p:nvSpPr>
          <p:cNvPr id="3" name="Slide Number Placeholder 2">
            <a:extLst>
              <a:ext uri="{FF2B5EF4-FFF2-40B4-BE49-F238E27FC236}">
                <a16:creationId xmlns:a16="http://schemas.microsoft.com/office/drawing/2014/main" id="{3853AC07-1958-4548-96A4-B02EA8E2B30F}"/>
              </a:ext>
            </a:extLst>
          </p:cNvPr>
          <p:cNvSpPr>
            <a:spLocks noGrp="1"/>
          </p:cNvSpPr>
          <p:nvPr>
            <p:ph type="sldNum" sz="quarter" idx="12"/>
          </p:nvPr>
        </p:nvSpPr>
        <p:spPr/>
        <p:txBody>
          <a:bodyPr/>
          <a:lstStyle/>
          <a:p>
            <a:fld id="{98C35D57-C601-CB49-A057-905445FC769B}" type="slidenum">
              <a:rPr lang="en-US" smtClean="0"/>
              <a:t>34</a:t>
            </a:fld>
            <a:endParaRPr lang="en-US"/>
          </a:p>
        </p:txBody>
      </p:sp>
    </p:spTree>
    <p:extLst>
      <p:ext uri="{BB962C8B-B14F-4D97-AF65-F5344CB8AC3E}">
        <p14:creationId xmlns:p14="http://schemas.microsoft.com/office/powerpoint/2010/main" val="3950669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B6D913-19DE-9446-81E7-971216B5F262}"/>
              </a:ext>
            </a:extLst>
          </p:cNvPr>
          <p:cNvPicPr>
            <a:picLocks noChangeAspect="1"/>
          </p:cNvPicPr>
          <p:nvPr/>
        </p:nvPicPr>
        <p:blipFill>
          <a:blip r:embed="rId3"/>
          <a:stretch>
            <a:fillRect/>
          </a:stretch>
        </p:blipFill>
        <p:spPr>
          <a:xfrm>
            <a:off x="121698" y="0"/>
            <a:ext cx="11948603" cy="6858000"/>
          </a:xfrm>
          <a:prstGeom prst="rect">
            <a:avLst/>
          </a:prstGeom>
        </p:spPr>
      </p:pic>
      <p:sp>
        <p:nvSpPr>
          <p:cNvPr id="2" name="Slide Number Placeholder 1">
            <a:extLst>
              <a:ext uri="{FF2B5EF4-FFF2-40B4-BE49-F238E27FC236}">
                <a16:creationId xmlns:a16="http://schemas.microsoft.com/office/drawing/2014/main" id="{8D5C05CF-1123-A642-9889-EF13B1ABD853}"/>
              </a:ext>
            </a:extLst>
          </p:cNvPr>
          <p:cNvSpPr>
            <a:spLocks noGrp="1"/>
          </p:cNvSpPr>
          <p:nvPr>
            <p:ph type="sldNum" sz="quarter" idx="12"/>
          </p:nvPr>
        </p:nvSpPr>
        <p:spPr/>
        <p:txBody>
          <a:bodyPr/>
          <a:lstStyle/>
          <a:p>
            <a:fld id="{98C35D57-C601-CB49-A057-905445FC769B}" type="slidenum">
              <a:rPr lang="en-US" smtClean="0"/>
              <a:t>35</a:t>
            </a:fld>
            <a:endParaRPr lang="en-US"/>
          </a:p>
        </p:txBody>
      </p:sp>
    </p:spTree>
    <p:extLst>
      <p:ext uri="{BB962C8B-B14F-4D97-AF65-F5344CB8AC3E}">
        <p14:creationId xmlns:p14="http://schemas.microsoft.com/office/powerpoint/2010/main" val="3503143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 screen&#10;&#10;Description automatically generated">
            <a:extLst>
              <a:ext uri="{FF2B5EF4-FFF2-40B4-BE49-F238E27FC236}">
                <a16:creationId xmlns:a16="http://schemas.microsoft.com/office/drawing/2014/main" id="{F6771F07-02AA-7F49-90C4-5D9C89CC9849}"/>
              </a:ext>
            </a:extLst>
          </p:cNvPr>
          <p:cNvPicPr>
            <a:picLocks noGrp="1" noChangeAspect="1"/>
          </p:cNvPicPr>
          <p:nvPr>
            <p:ph idx="1"/>
          </p:nvPr>
        </p:nvPicPr>
        <p:blipFill>
          <a:blip r:embed="rId3"/>
          <a:stretch>
            <a:fillRect/>
          </a:stretch>
        </p:blipFill>
        <p:spPr>
          <a:xfrm>
            <a:off x="0" y="-1"/>
            <a:ext cx="12222038" cy="6858001"/>
          </a:xfrm>
          <a:prstGeom prst="rect">
            <a:avLst/>
          </a:prstGeom>
        </p:spPr>
      </p:pic>
      <p:sp>
        <p:nvSpPr>
          <p:cNvPr id="2" name="Slide Number Placeholder 1">
            <a:extLst>
              <a:ext uri="{FF2B5EF4-FFF2-40B4-BE49-F238E27FC236}">
                <a16:creationId xmlns:a16="http://schemas.microsoft.com/office/drawing/2014/main" id="{A425FF37-CC83-6E48-A824-D1AEDB4B6946}"/>
              </a:ext>
            </a:extLst>
          </p:cNvPr>
          <p:cNvSpPr>
            <a:spLocks noGrp="1"/>
          </p:cNvSpPr>
          <p:nvPr>
            <p:ph type="sldNum" sz="quarter" idx="12"/>
          </p:nvPr>
        </p:nvSpPr>
        <p:spPr/>
        <p:txBody>
          <a:bodyPr/>
          <a:lstStyle/>
          <a:p>
            <a:fld id="{98C35D57-C601-CB49-A057-905445FC769B}" type="slidenum">
              <a:rPr lang="en-US" smtClean="0"/>
              <a:t>36</a:t>
            </a:fld>
            <a:endParaRPr lang="en-US"/>
          </a:p>
        </p:txBody>
      </p:sp>
    </p:spTree>
    <p:extLst>
      <p:ext uri="{BB962C8B-B14F-4D97-AF65-F5344CB8AC3E}">
        <p14:creationId xmlns:p14="http://schemas.microsoft.com/office/powerpoint/2010/main" val="1955131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 shot of a computer&#10;&#10;Description automatically generated">
            <a:extLst>
              <a:ext uri="{FF2B5EF4-FFF2-40B4-BE49-F238E27FC236}">
                <a16:creationId xmlns:a16="http://schemas.microsoft.com/office/drawing/2014/main" id="{5D3F8644-FB7E-A243-9F9F-CBABD9E697F5}"/>
              </a:ext>
            </a:extLst>
          </p:cNvPr>
          <p:cNvPicPr>
            <a:picLocks noGrp="1" noChangeAspect="1"/>
          </p:cNvPicPr>
          <p:nvPr>
            <p:ph idx="1"/>
          </p:nvPr>
        </p:nvPicPr>
        <p:blipFill>
          <a:blip r:embed="rId3"/>
          <a:stretch>
            <a:fillRect/>
          </a:stretch>
        </p:blipFill>
        <p:spPr>
          <a:xfrm>
            <a:off x="0" y="-1"/>
            <a:ext cx="12231280" cy="6858001"/>
          </a:xfrm>
        </p:spPr>
      </p:pic>
      <p:sp>
        <p:nvSpPr>
          <p:cNvPr id="2" name="Slide Number Placeholder 1">
            <a:extLst>
              <a:ext uri="{FF2B5EF4-FFF2-40B4-BE49-F238E27FC236}">
                <a16:creationId xmlns:a16="http://schemas.microsoft.com/office/drawing/2014/main" id="{3E2A2682-516C-AC45-9064-0646CACCB15F}"/>
              </a:ext>
            </a:extLst>
          </p:cNvPr>
          <p:cNvSpPr>
            <a:spLocks noGrp="1"/>
          </p:cNvSpPr>
          <p:nvPr>
            <p:ph type="sldNum" sz="quarter" idx="12"/>
          </p:nvPr>
        </p:nvSpPr>
        <p:spPr/>
        <p:txBody>
          <a:bodyPr/>
          <a:lstStyle/>
          <a:p>
            <a:fld id="{98C35D57-C601-CB49-A057-905445FC769B}" type="slidenum">
              <a:rPr lang="en-US" smtClean="0"/>
              <a:t>37</a:t>
            </a:fld>
            <a:endParaRPr lang="en-US"/>
          </a:p>
        </p:txBody>
      </p:sp>
    </p:spTree>
    <p:extLst>
      <p:ext uri="{BB962C8B-B14F-4D97-AF65-F5344CB8AC3E}">
        <p14:creationId xmlns:p14="http://schemas.microsoft.com/office/powerpoint/2010/main" val="2328161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automatically generated">
            <a:extLst>
              <a:ext uri="{FF2B5EF4-FFF2-40B4-BE49-F238E27FC236}">
                <a16:creationId xmlns:a16="http://schemas.microsoft.com/office/drawing/2014/main" id="{F69B6B5E-1145-C44E-B18B-A9273AFDD1A4}"/>
              </a:ext>
            </a:extLst>
          </p:cNvPr>
          <p:cNvPicPr>
            <a:picLocks noGrp="1" noChangeAspect="1"/>
          </p:cNvPicPr>
          <p:nvPr>
            <p:ph idx="1"/>
          </p:nvPr>
        </p:nvPicPr>
        <p:blipFill>
          <a:blip r:embed="rId3"/>
          <a:stretch>
            <a:fillRect/>
          </a:stretch>
        </p:blipFill>
        <p:spPr>
          <a:xfrm>
            <a:off x="0" y="0"/>
            <a:ext cx="12207808" cy="6858000"/>
          </a:xfrm>
        </p:spPr>
      </p:pic>
      <p:sp>
        <p:nvSpPr>
          <p:cNvPr id="2" name="Slide Number Placeholder 1">
            <a:extLst>
              <a:ext uri="{FF2B5EF4-FFF2-40B4-BE49-F238E27FC236}">
                <a16:creationId xmlns:a16="http://schemas.microsoft.com/office/drawing/2014/main" id="{42F6433C-40F9-854A-A0F9-A914BF26167D}"/>
              </a:ext>
            </a:extLst>
          </p:cNvPr>
          <p:cNvSpPr>
            <a:spLocks noGrp="1"/>
          </p:cNvSpPr>
          <p:nvPr>
            <p:ph type="sldNum" sz="quarter" idx="12"/>
          </p:nvPr>
        </p:nvSpPr>
        <p:spPr/>
        <p:txBody>
          <a:bodyPr/>
          <a:lstStyle/>
          <a:p>
            <a:fld id="{98C35D57-C601-CB49-A057-905445FC769B}" type="slidenum">
              <a:rPr lang="en-US" smtClean="0"/>
              <a:t>38</a:t>
            </a:fld>
            <a:endParaRPr lang="en-US"/>
          </a:p>
        </p:txBody>
      </p:sp>
    </p:spTree>
    <p:extLst>
      <p:ext uri="{BB962C8B-B14F-4D97-AF65-F5344CB8AC3E}">
        <p14:creationId xmlns:p14="http://schemas.microsoft.com/office/powerpoint/2010/main" val="3677933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video game&#10;&#10;Description automatically generated">
            <a:extLst>
              <a:ext uri="{FF2B5EF4-FFF2-40B4-BE49-F238E27FC236}">
                <a16:creationId xmlns:a16="http://schemas.microsoft.com/office/drawing/2014/main" id="{DA1223F7-F50C-034B-82CF-0E509938EBE9}"/>
              </a:ext>
            </a:extLst>
          </p:cNvPr>
          <p:cNvPicPr>
            <a:picLocks noGrp="1" noChangeAspect="1"/>
          </p:cNvPicPr>
          <p:nvPr>
            <p:ph idx="1"/>
          </p:nvPr>
        </p:nvPicPr>
        <p:blipFill>
          <a:blip r:embed="rId3"/>
          <a:stretch>
            <a:fillRect/>
          </a:stretch>
        </p:blipFill>
        <p:spPr>
          <a:xfrm>
            <a:off x="0" y="0"/>
            <a:ext cx="12327219" cy="6858000"/>
          </a:xfrm>
        </p:spPr>
      </p:pic>
      <p:sp>
        <p:nvSpPr>
          <p:cNvPr id="2" name="Slide Number Placeholder 1">
            <a:extLst>
              <a:ext uri="{FF2B5EF4-FFF2-40B4-BE49-F238E27FC236}">
                <a16:creationId xmlns:a16="http://schemas.microsoft.com/office/drawing/2014/main" id="{C216F8AF-F165-7540-8F97-363C78AC2E30}"/>
              </a:ext>
            </a:extLst>
          </p:cNvPr>
          <p:cNvSpPr>
            <a:spLocks noGrp="1"/>
          </p:cNvSpPr>
          <p:nvPr>
            <p:ph type="sldNum" sz="quarter" idx="12"/>
          </p:nvPr>
        </p:nvSpPr>
        <p:spPr/>
        <p:txBody>
          <a:bodyPr/>
          <a:lstStyle/>
          <a:p>
            <a:fld id="{98C35D57-C601-CB49-A057-905445FC769B}" type="slidenum">
              <a:rPr lang="en-US" smtClean="0"/>
              <a:t>39</a:t>
            </a:fld>
            <a:endParaRPr lang="en-US"/>
          </a:p>
        </p:txBody>
      </p:sp>
    </p:spTree>
    <p:extLst>
      <p:ext uri="{BB962C8B-B14F-4D97-AF65-F5344CB8AC3E}">
        <p14:creationId xmlns:p14="http://schemas.microsoft.com/office/powerpoint/2010/main" val="1797378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4E4E9A4-D205-6944-95CB-8A11CFAFBF26}"/>
              </a:ext>
            </a:extLst>
          </p:cNvPr>
          <p:cNvPicPr/>
          <p:nvPr/>
        </p:nvPicPr>
        <p:blipFill>
          <a:blip r:embed="rId3"/>
          <a:stretch>
            <a:fillRect/>
          </a:stretch>
        </p:blipFill>
        <p:spPr>
          <a:xfrm>
            <a:off x="2122714" y="566058"/>
            <a:ext cx="7946571" cy="5725884"/>
          </a:xfrm>
          <a:prstGeom prst="rect">
            <a:avLst/>
          </a:prstGeom>
        </p:spPr>
      </p:pic>
      <p:sp>
        <p:nvSpPr>
          <p:cNvPr id="2" name="Slide Number Placeholder 1">
            <a:extLst>
              <a:ext uri="{FF2B5EF4-FFF2-40B4-BE49-F238E27FC236}">
                <a16:creationId xmlns:a16="http://schemas.microsoft.com/office/drawing/2014/main" id="{9C385903-82A8-6845-9868-7225DA45808F}"/>
              </a:ext>
            </a:extLst>
          </p:cNvPr>
          <p:cNvSpPr>
            <a:spLocks noGrp="1"/>
          </p:cNvSpPr>
          <p:nvPr>
            <p:ph type="sldNum" sz="quarter" idx="12"/>
          </p:nvPr>
        </p:nvSpPr>
        <p:spPr/>
        <p:txBody>
          <a:bodyPr/>
          <a:lstStyle/>
          <a:p>
            <a:fld id="{98C35D57-C601-CB49-A057-905445FC769B}" type="slidenum">
              <a:rPr lang="en-US" smtClean="0"/>
              <a:t>4</a:t>
            </a:fld>
            <a:endParaRPr lang="en-US"/>
          </a:p>
        </p:txBody>
      </p:sp>
    </p:spTree>
    <p:extLst>
      <p:ext uri="{BB962C8B-B14F-4D97-AF65-F5344CB8AC3E}">
        <p14:creationId xmlns:p14="http://schemas.microsoft.com/office/powerpoint/2010/main" val="2482798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2C8F658E-D4D5-1141-A017-086C0566F5E5}"/>
              </a:ext>
            </a:extLst>
          </p:cNvPr>
          <p:cNvPicPr>
            <a:picLocks noChangeAspect="1"/>
          </p:cNvPicPr>
          <p:nvPr/>
        </p:nvPicPr>
        <p:blipFill>
          <a:blip r:embed="rId3"/>
          <a:stretch>
            <a:fillRect/>
          </a:stretch>
        </p:blipFill>
        <p:spPr>
          <a:xfrm>
            <a:off x="1387105" y="4657820"/>
            <a:ext cx="9410700" cy="1803400"/>
          </a:xfrm>
          <a:prstGeom prst="rect">
            <a:avLst/>
          </a:prstGeom>
        </p:spPr>
      </p:pic>
      <p:pic>
        <p:nvPicPr>
          <p:cNvPr id="6" name="Content Placeholder 5" descr="A picture containing track, computer, train&#10;&#10;Description automatically generated">
            <a:extLst>
              <a:ext uri="{FF2B5EF4-FFF2-40B4-BE49-F238E27FC236}">
                <a16:creationId xmlns:a16="http://schemas.microsoft.com/office/drawing/2014/main" id="{B3FDD7FE-A1B3-D14B-9F25-B88C2FB89A91}"/>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355801" y="396780"/>
            <a:ext cx="4788739" cy="4439739"/>
          </a:xfrm>
        </p:spPr>
      </p:pic>
      <p:sp>
        <p:nvSpPr>
          <p:cNvPr id="4" name="TextBox 3">
            <a:extLst>
              <a:ext uri="{FF2B5EF4-FFF2-40B4-BE49-F238E27FC236}">
                <a16:creationId xmlns:a16="http://schemas.microsoft.com/office/drawing/2014/main" id="{60CBBD4D-9A12-6745-879E-AFD1DEA34BDE}"/>
              </a:ext>
            </a:extLst>
          </p:cNvPr>
          <p:cNvSpPr txBox="1"/>
          <p:nvPr/>
        </p:nvSpPr>
        <p:spPr>
          <a:xfrm>
            <a:off x="340242" y="6315737"/>
            <a:ext cx="11504427" cy="369332"/>
          </a:xfrm>
          <a:prstGeom prst="rect">
            <a:avLst/>
          </a:prstGeom>
          <a:noFill/>
        </p:spPr>
        <p:txBody>
          <a:bodyPr wrap="square" rtlCol="0">
            <a:spAutoFit/>
          </a:bodyPr>
          <a:lstStyle/>
          <a:p>
            <a:r>
              <a:rPr lang="en-US" dirty="0"/>
              <a:t>Source: </a:t>
            </a:r>
            <a:r>
              <a:rPr lang="en-US" dirty="0">
                <a:hlinkClick r:id="rId5"/>
              </a:rPr>
              <a:t>https://www.vox.com/energy-and-environment/21349200/climate-change-fossil-fuels-rewiring-america-electrify</a:t>
            </a:r>
            <a:endParaRPr lang="en-US" dirty="0"/>
          </a:p>
        </p:txBody>
      </p:sp>
      <p:sp>
        <p:nvSpPr>
          <p:cNvPr id="2" name="Slide Number Placeholder 1">
            <a:extLst>
              <a:ext uri="{FF2B5EF4-FFF2-40B4-BE49-F238E27FC236}">
                <a16:creationId xmlns:a16="http://schemas.microsoft.com/office/drawing/2014/main" id="{FA648913-9CC2-2F42-AD11-0CAD9EDCE9CA}"/>
              </a:ext>
            </a:extLst>
          </p:cNvPr>
          <p:cNvSpPr>
            <a:spLocks noGrp="1"/>
          </p:cNvSpPr>
          <p:nvPr>
            <p:ph type="sldNum" sz="quarter" idx="12"/>
          </p:nvPr>
        </p:nvSpPr>
        <p:spPr/>
        <p:txBody>
          <a:bodyPr/>
          <a:lstStyle/>
          <a:p>
            <a:fld id="{98C35D57-C601-CB49-A057-905445FC769B}" type="slidenum">
              <a:rPr lang="en-US" smtClean="0"/>
              <a:t>40</a:t>
            </a:fld>
            <a:endParaRPr lang="en-US"/>
          </a:p>
        </p:txBody>
      </p:sp>
    </p:spTree>
    <p:extLst>
      <p:ext uri="{BB962C8B-B14F-4D97-AF65-F5344CB8AC3E}">
        <p14:creationId xmlns:p14="http://schemas.microsoft.com/office/powerpoint/2010/main" val="2679132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light&#10;&#10;Description automatically generated">
            <a:extLst>
              <a:ext uri="{FF2B5EF4-FFF2-40B4-BE49-F238E27FC236}">
                <a16:creationId xmlns:a16="http://schemas.microsoft.com/office/drawing/2014/main" id="{003479F4-03CF-424F-84F6-F950E012E83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28411" y="203430"/>
            <a:ext cx="4117747" cy="6451139"/>
          </a:xfrm>
        </p:spPr>
      </p:pic>
      <p:pic>
        <p:nvPicPr>
          <p:cNvPr id="8" name="Picture 7" descr="A screenshot of a cell phone&#10;&#10;Description automatically generated">
            <a:extLst>
              <a:ext uri="{FF2B5EF4-FFF2-40B4-BE49-F238E27FC236}">
                <a16:creationId xmlns:a16="http://schemas.microsoft.com/office/drawing/2014/main" id="{FCD223F5-E10B-BF43-9AEF-D9001F9786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7135" y="236740"/>
            <a:ext cx="4200304" cy="6451139"/>
          </a:xfrm>
          <a:prstGeom prst="rect">
            <a:avLst/>
          </a:prstGeom>
          <a:ln w="19050">
            <a:solidFill>
              <a:schemeClr val="tx1"/>
            </a:solidFill>
          </a:ln>
        </p:spPr>
      </p:pic>
      <p:sp>
        <p:nvSpPr>
          <p:cNvPr id="2" name="Slide Number Placeholder 1">
            <a:extLst>
              <a:ext uri="{FF2B5EF4-FFF2-40B4-BE49-F238E27FC236}">
                <a16:creationId xmlns:a16="http://schemas.microsoft.com/office/drawing/2014/main" id="{152A7834-4183-7248-993B-2A4A76BF19FD}"/>
              </a:ext>
            </a:extLst>
          </p:cNvPr>
          <p:cNvSpPr>
            <a:spLocks noGrp="1"/>
          </p:cNvSpPr>
          <p:nvPr>
            <p:ph type="sldNum" sz="quarter" idx="12"/>
          </p:nvPr>
        </p:nvSpPr>
        <p:spPr/>
        <p:txBody>
          <a:bodyPr/>
          <a:lstStyle/>
          <a:p>
            <a:fld id="{98C35D57-C601-CB49-A057-905445FC769B}" type="slidenum">
              <a:rPr lang="en-US" smtClean="0"/>
              <a:t>41</a:t>
            </a:fld>
            <a:endParaRPr lang="en-US"/>
          </a:p>
        </p:txBody>
      </p:sp>
    </p:spTree>
    <p:extLst>
      <p:ext uri="{BB962C8B-B14F-4D97-AF65-F5344CB8AC3E}">
        <p14:creationId xmlns:p14="http://schemas.microsoft.com/office/powerpoint/2010/main" val="1936568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48image14114736">
            <a:extLst>
              <a:ext uri="{FF2B5EF4-FFF2-40B4-BE49-F238E27FC236}">
                <a16:creationId xmlns:a16="http://schemas.microsoft.com/office/drawing/2014/main" id="{45FBF8BC-0AE8-5F4E-8DFA-30D8CA42A8C5}"/>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 y="88899"/>
            <a:ext cx="12072609" cy="637569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6722F7C-7F93-7148-8EDE-7BD9F83C5A6C}"/>
              </a:ext>
            </a:extLst>
          </p:cNvPr>
          <p:cNvSpPr>
            <a:spLocks noGrp="1"/>
          </p:cNvSpPr>
          <p:nvPr>
            <p:ph type="sldNum" sz="quarter" idx="12"/>
          </p:nvPr>
        </p:nvSpPr>
        <p:spPr/>
        <p:txBody>
          <a:bodyPr/>
          <a:lstStyle/>
          <a:p>
            <a:fld id="{98C35D57-C601-CB49-A057-905445FC769B}" type="slidenum">
              <a:rPr lang="en-US" smtClean="0"/>
              <a:t>42</a:t>
            </a:fld>
            <a:endParaRPr lang="en-US"/>
          </a:p>
        </p:txBody>
      </p:sp>
    </p:spTree>
    <p:extLst>
      <p:ext uri="{BB962C8B-B14F-4D97-AF65-F5344CB8AC3E}">
        <p14:creationId xmlns:p14="http://schemas.microsoft.com/office/powerpoint/2010/main" val="2188293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4431973B-0D28-A445-BF3D-C14A14176784}"/>
              </a:ext>
            </a:extLst>
          </p:cNvPr>
          <p:cNvPicPr>
            <a:picLocks noGrp="1" noChangeAspect="1"/>
          </p:cNvPicPr>
          <p:nvPr>
            <p:ph idx="1"/>
          </p:nvPr>
        </p:nvPicPr>
        <p:blipFill>
          <a:blip r:embed="rId3"/>
          <a:stretch>
            <a:fillRect/>
          </a:stretch>
        </p:blipFill>
        <p:spPr>
          <a:xfrm>
            <a:off x="2660154" y="188211"/>
            <a:ext cx="5525559" cy="6382710"/>
          </a:xfrm>
          <a:ln w="19050">
            <a:solidFill>
              <a:schemeClr val="tx1"/>
            </a:solidFill>
          </a:ln>
        </p:spPr>
      </p:pic>
      <p:sp>
        <p:nvSpPr>
          <p:cNvPr id="2" name="Slide Number Placeholder 1">
            <a:extLst>
              <a:ext uri="{FF2B5EF4-FFF2-40B4-BE49-F238E27FC236}">
                <a16:creationId xmlns:a16="http://schemas.microsoft.com/office/drawing/2014/main" id="{52A8B301-9EA4-D446-AB58-B3A5570D08CA}"/>
              </a:ext>
            </a:extLst>
          </p:cNvPr>
          <p:cNvSpPr>
            <a:spLocks noGrp="1"/>
          </p:cNvSpPr>
          <p:nvPr>
            <p:ph type="sldNum" sz="quarter" idx="12"/>
          </p:nvPr>
        </p:nvSpPr>
        <p:spPr/>
        <p:txBody>
          <a:bodyPr/>
          <a:lstStyle/>
          <a:p>
            <a:fld id="{98C35D57-C601-CB49-A057-905445FC769B}" type="slidenum">
              <a:rPr lang="en-US" smtClean="0"/>
              <a:t>43</a:t>
            </a:fld>
            <a:endParaRPr lang="en-US"/>
          </a:p>
        </p:txBody>
      </p:sp>
    </p:spTree>
    <p:extLst>
      <p:ext uri="{BB962C8B-B14F-4D97-AF65-F5344CB8AC3E}">
        <p14:creationId xmlns:p14="http://schemas.microsoft.com/office/powerpoint/2010/main" val="4042740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F5603D-0A95-8647-90F5-699A482D244D}"/>
              </a:ext>
            </a:extLst>
          </p:cNvPr>
          <p:cNvPicPr>
            <a:picLocks noChangeAspect="1"/>
          </p:cNvPicPr>
          <p:nvPr/>
        </p:nvPicPr>
        <p:blipFill>
          <a:blip r:embed="rId3"/>
          <a:stretch>
            <a:fillRect/>
          </a:stretch>
        </p:blipFill>
        <p:spPr>
          <a:xfrm>
            <a:off x="4831443" y="793750"/>
            <a:ext cx="2996328" cy="1498164"/>
          </a:xfrm>
          <a:prstGeom prst="rect">
            <a:avLst/>
          </a:prstGeom>
        </p:spPr>
      </p:pic>
      <p:pic>
        <p:nvPicPr>
          <p:cNvPr id="6" name="Picture 5">
            <a:extLst>
              <a:ext uri="{FF2B5EF4-FFF2-40B4-BE49-F238E27FC236}">
                <a16:creationId xmlns:a16="http://schemas.microsoft.com/office/drawing/2014/main" id="{6B927CDC-B049-9B4F-A2E4-388C067EC3B4}"/>
              </a:ext>
            </a:extLst>
          </p:cNvPr>
          <p:cNvPicPr>
            <a:picLocks noChangeAspect="1"/>
          </p:cNvPicPr>
          <p:nvPr/>
        </p:nvPicPr>
        <p:blipFill>
          <a:blip r:embed="rId4"/>
          <a:stretch>
            <a:fillRect/>
          </a:stretch>
        </p:blipFill>
        <p:spPr>
          <a:xfrm>
            <a:off x="1314225" y="786493"/>
            <a:ext cx="2510841" cy="1406071"/>
          </a:xfrm>
          <a:prstGeom prst="rect">
            <a:avLst/>
          </a:prstGeom>
        </p:spPr>
      </p:pic>
      <p:pic>
        <p:nvPicPr>
          <p:cNvPr id="7" name="Picture 6">
            <a:extLst>
              <a:ext uri="{FF2B5EF4-FFF2-40B4-BE49-F238E27FC236}">
                <a16:creationId xmlns:a16="http://schemas.microsoft.com/office/drawing/2014/main" id="{D162AA31-9471-9443-B9AE-A199E47A95FB}"/>
              </a:ext>
            </a:extLst>
          </p:cNvPr>
          <p:cNvPicPr>
            <a:picLocks noChangeAspect="1"/>
          </p:cNvPicPr>
          <p:nvPr/>
        </p:nvPicPr>
        <p:blipFill>
          <a:blip r:embed="rId5"/>
          <a:stretch>
            <a:fillRect/>
          </a:stretch>
        </p:blipFill>
        <p:spPr>
          <a:xfrm>
            <a:off x="833271" y="2851640"/>
            <a:ext cx="2455412" cy="1630967"/>
          </a:xfrm>
          <a:prstGeom prst="rect">
            <a:avLst/>
          </a:prstGeom>
        </p:spPr>
      </p:pic>
      <p:pic>
        <p:nvPicPr>
          <p:cNvPr id="8" name="Picture 7">
            <a:extLst>
              <a:ext uri="{FF2B5EF4-FFF2-40B4-BE49-F238E27FC236}">
                <a16:creationId xmlns:a16="http://schemas.microsoft.com/office/drawing/2014/main" id="{48981921-DB4C-5B4E-A1AD-88F8240810BE}"/>
              </a:ext>
            </a:extLst>
          </p:cNvPr>
          <p:cNvPicPr>
            <a:picLocks noChangeAspect="1"/>
          </p:cNvPicPr>
          <p:nvPr/>
        </p:nvPicPr>
        <p:blipFill>
          <a:blip r:embed="rId6"/>
          <a:stretch>
            <a:fillRect/>
          </a:stretch>
        </p:blipFill>
        <p:spPr>
          <a:xfrm>
            <a:off x="4638445" y="2291914"/>
            <a:ext cx="2857501" cy="1683186"/>
          </a:xfrm>
          <a:prstGeom prst="rect">
            <a:avLst/>
          </a:prstGeom>
        </p:spPr>
      </p:pic>
      <p:pic>
        <p:nvPicPr>
          <p:cNvPr id="9" name="Picture 8">
            <a:extLst>
              <a:ext uri="{FF2B5EF4-FFF2-40B4-BE49-F238E27FC236}">
                <a16:creationId xmlns:a16="http://schemas.microsoft.com/office/drawing/2014/main" id="{EDA7C710-338C-C544-9C97-0724F15A1DE5}"/>
              </a:ext>
            </a:extLst>
          </p:cNvPr>
          <p:cNvPicPr>
            <a:picLocks noChangeAspect="1"/>
          </p:cNvPicPr>
          <p:nvPr/>
        </p:nvPicPr>
        <p:blipFill>
          <a:blip r:embed="rId7"/>
          <a:stretch>
            <a:fillRect/>
          </a:stretch>
        </p:blipFill>
        <p:spPr>
          <a:xfrm>
            <a:off x="1678214" y="4985656"/>
            <a:ext cx="2797436" cy="1566564"/>
          </a:xfrm>
          <a:prstGeom prst="rect">
            <a:avLst/>
          </a:prstGeom>
        </p:spPr>
      </p:pic>
      <p:pic>
        <p:nvPicPr>
          <p:cNvPr id="10" name="Picture 9">
            <a:extLst>
              <a:ext uri="{FF2B5EF4-FFF2-40B4-BE49-F238E27FC236}">
                <a16:creationId xmlns:a16="http://schemas.microsoft.com/office/drawing/2014/main" id="{2F231B7D-D50B-974C-B497-F3E9131973B5}"/>
              </a:ext>
            </a:extLst>
          </p:cNvPr>
          <p:cNvPicPr>
            <a:picLocks noChangeAspect="1"/>
          </p:cNvPicPr>
          <p:nvPr/>
        </p:nvPicPr>
        <p:blipFill>
          <a:blip r:embed="rId8"/>
          <a:stretch>
            <a:fillRect/>
          </a:stretch>
        </p:blipFill>
        <p:spPr>
          <a:xfrm>
            <a:off x="5534136" y="4832349"/>
            <a:ext cx="2287251" cy="1719871"/>
          </a:xfrm>
          <a:prstGeom prst="rect">
            <a:avLst/>
          </a:prstGeom>
        </p:spPr>
      </p:pic>
      <p:pic>
        <p:nvPicPr>
          <p:cNvPr id="11" name="Picture 10">
            <a:extLst>
              <a:ext uri="{FF2B5EF4-FFF2-40B4-BE49-F238E27FC236}">
                <a16:creationId xmlns:a16="http://schemas.microsoft.com/office/drawing/2014/main" id="{BA740D89-4143-C142-B067-EE9CDDBCFBC1}"/>
              </a:ext>
            </a:extLst>
          </p:cNvPr>
          <p:cNvPicPr>
            <a:picLocks noChangeAspect="1"/>
          </p:cNvPicPr>
          <p:nvPr/>
        </p:nvPicPr>
        <p:blipFill>
          <a:blip r:embed="rId9"/>
          <a:stretch>
            <a:fillRect/>
          </a:stretch>
        </p:blipFill>
        <p:spPr>
          <a:xfrm>
            <a:off x="8376104" y="4226833"/>
            <a:ext cx="2700564" cy="1780807"/>
          </a:xfrm>
          <a:prstGeom prst="rect">
            <a:avLst/>
          </a:prstGeom>
        </p:spPr>
      </p:pic>
      <p:pic>
        <p:nvPicPr>
          <p:cNvPr id="12" name="Picture 11">
            <a:extLst>
              <a:ext uri="{FF2B5EF4-FFF2-40B4-BE49-F238E27FC236}">
                <a16:creationId xmlns:a16="http://schemas.microsoft.com/office/drawing/2014/main" id="{5F551237-9B53-2643-81E5-96537E76A1AB}"/>
              </a:ext>
            </a:extLst>
          </p:cNvPr>
          <p:cNvPicPr>
            <a:picLocks noChangeAspect="1"/>
          </p:cNvPicPr>
          <p:nvPr/>
        </p:nvPicPr>
        <p:blipFill>
          <a:blip r:embed="rId10"/>
          <a:stretch>
            <a:fillRect/>
          </a:stretch>
        </p:blipFill>
        <p:spPr>
          <a:xfrm>
            <a:off x="8831260" y="2588986"/>
            <a:ext cx="2475204" cy="1386114"/>
          </a:xfrm>
          <a:prstGeom prst="rect">
            <a:avLst/>
          </a:prstGeom>
        </p:spPr>
      </p:pic>
      <p:pic>
        <p:nvPicPr>
          <p:cNvPr id="13" name="Picture 12">
            <a:extLst>
              <a:ext uri="{FF2B5EF4-FFF2-40B4-BE49-F238E27FC236}">
                <a16:creationId xmlns:a16="http://schemas.microsoft.com/office/drawing/2014/main" id="{7FCEF4A7-515D-DD45-A925-20575A5B2C7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58374" y="390072"/>
            <a:ext cx="3336024" cy="2198914"/>
          </a:xfrm>
          <a:prstGeom prst="rect">
            <a:avLst/>
          </a:prstGeom>
        </p:spPr>
      </p:pic>
      <p:sp>
        <p:nvSpPr>
          <p:cNvPr id="2" name="Slide Number Placeholder 1">
            <a:extLst>
              <a:ext uri="{FF2B5EF4-FFF2-40B4-BE49-F238E27FC236}">
                <a16:creationId xmlns:a16="http://schemas.microsoft.com/office/drawing/2014/main" id="{DCF06C5F-DEB7-8B4C-8E8B-F0E07484C13A}"/>
              </a:ext>
            </a:extLst>
          </p:cNvPr>
          <p:cNvSpPr>
            <a:spLocks noGrp="1"/>
          </p:cNvSpPr>
          <p:nvPr>
            <p:ph type="sldNum" sz="quarter" idx="12"/>
          </p:nvPr>
        </p:nvSpPr>
        <p:spPr/>
        <p:txBody>
          <a:bodyPr/>
          <a:lstStyle/>
          <a:p>
            <a:fld id="{98C35D57-C601-CB49-A057-905445FC769B}" type="slidenum">
              <a:rPr lang="en-US" smtClean="0"/>
              <a:t>44</a:t>
            </a:fld>
            <a:endParaRPr lang="en-US"/>
          </a:p>
        </p:txBody>
      </p:sp>
    </p:spTree>
    <p:extLst>
      <p:ext uri="{BB962C8B-B14F-4D97-AF65-F5344CB8AC3E}">
        <p14:creationId xmlns:p14="http://schemas.microsoft.com/office/powerpoint/2010/main" val="497297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oat, table, person, sitting&#10;&#10;Description automatically generated">
            <a:extLst>
              <a:ext uri="{FF2B5EF4-FFF2-40B4-BE49-F238E27FC236}">
                <a16:creationId xmlns:a16="http://schemas.microsoft.com/office/drawing/2014/main" id="{8D8A9B5E-37A5-7C47-B130-B79B3B1BDF51}"/>
              </a:ext>
            </a:extLst>
          </p:cNvPr>
          <p:cNvPicPr>
            <a:picLocks noChangeAspect="1"/>
          </p:cNvPicPr>
          <p:nvPr/>
        </p:nvPicPr>
        <p:blipFill>
          <a:blip r:embed="rId3"/>
          <a:stretch>
            <a:fillRect/>
          </a:stretch>
        </p:blipFill>
        <p:spPr>
          <a:xfrm>
            <a:off x="1270000" y="1276350"/>
            <a:ext cx="9652000" cy="4305300"/>
          </a:xfrm>
          <a:prstGeom prst="rect">
            <a:avLst/>
          </a:prstGeom>
        </p:spPr>
      </p:pic>
      <p:sp>
        <p:nvSpPr>
          <p:cNvPr id="5" name="TextBox 4">
            <a:extLst>
              <a:ext uri="{FF2B5EF4-FFF2-40B4-BE49-F238E27FC236}">
                <a16:creationId xmlns:a16="http://schemas.microsoft.com/office/drawing/2014/main" id="{FFF87291-1295-A846-8846-D37243403EAA}"/>
              </a:ext>
            </a:extLst>
          </p:cNvPr>
          <p:cNvSpPr txBox="1"/>
          <p:nvPr/>
        </p:nvSpPr>
        <p:spPr>
          <a:xfrm>
            <a:off x="1270000" y="5943600"/>
            <a:ext cx="9652000" cy="369332"/>
          </a:xfrm>
          <a:prstGeom prst="rect">
            <a:avLst/>
          </a:prstGeom>
          <a:noFill/>
        </p:spPr>
        <p:txBody>
          <a:bodyPr wrap="square" rtlCol="0">
            <a:spAutoFit/>
          </a:bodyPr>
          <a:lstStyle/>
          <a:p>
            <a:r>
              <a:rPr lang="en-US" dirty="0"/>
              <a:t>Source: </a:t>
            </a:r>
            <a:r>
              <a:rPr lang="en-US" dirty="0">
                <a:hlinkClick r:id="rId4"/>
              </a:rPr>
              <a:t>https://civicworks.com/introducing-solar-installation-initiative-baltimore-city/</a:t>
            </a:r>
            <a:endParaRPr lang="en-US" dirty="0"/>
          </a:p>
        </p:txBody>
      </p:sp>
      <p:sp>
        <p:nvSpPr>
          <p:cNvPr id="2" name="Slide Number Placeholder 1">
            <a:extLst>
              <a:ext uri="{FF2B5EF4-FFF2-40B4-BE49-F238E27FC236}">
                <a16:creationId xmlns:a16="http://schemas.microsoft.com/office/drawing/2014/main" id="{FD9FA6C1-CCE7-ED47-AE90-F066B1BD4516}"/>
              </a:ext>
            </a:extLst>
          </p:cNvPr>
          <p:cNvSpPr>
            <a:spLocks noGrp="1"/>
          </p:cNvSpPr>
          <p:nvPr>
            <p:ph type="sldNum" sz="quarter" idx="12"/>
          </p:nvPr>
        </p:nvSpPr>
        <p:spPr/>
        <p:txBody>
          <a:bodyPr/>
          <a:lstStyle/>
          <a:p>
            <a:fld id="{98C35D57-C601-CB49-A057-905445FC769B}" type="slidenum">
              <a:rPr lang="en-US" smtClean="0"/>
              <a:t>45</a:t>
            </a:fld>
            <a:endParaRPr lang="en-US"/>
          </a:p>
        </p:txBody>
      </p:sp>
    </p:spTree>
    <p:extLst>
      <p:ext uri="{BB962C8B-B14F-4D97-AF65-F5344CB8AC3E}">
        <p14:creationId xmlns:p14="http://schemas.microsoft.com/office/powerpoint/2010/main" val="4243800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C065-F4AC-6643-9AD3-680CDB56368B}"/>
              </a:ext>
            </a:extLst>
          </p:cNvPr>
          <p:cNvSpPr>
            <a:spLocks noGrp="1"/>
          </p:cNvSpPr>
          <p:nvPr>
            <p:ph type="title"/>
          </p:nvPr>
        </p:nvSpPr>
        <p:spPr/>
        <p:txBody>
          <a:bodyPr/>
          <a:lstStyle/>
          <a:p>
            <a:r>
              <a:rPr lang="en-US" dirty="0"/>
              <a:t>A solar powered car.</a:t>
            </a:r>
          </a:p>
        </p:txBody>
      </p:sp>
      <p:pic>
        <p:nvPicPr>
          <p:cNvPr id="4" name="Picture 3" descr="A sign in front of a house&#10;&#10;Description automatically generated">
            <a:extLst>
              <a:ext uri="{FF2B5EF4-FFF2-40B4-BE49-F238E27FC236}">
                <a16:creationId xmlns:a16="http://schemas.microsoft.com/office/drawing/2014/main" id="{B31638BB-9359-704E-9DE6-3B9757E73E20}"/>
              </a:ext>
            </a:extLst>
          </p:cNvPr>
          <p:cNvPicPr>
            <a:picLocks noChangeAspect="1"/>
          </p:cNvPicPr>
          <p:nvPr/>
        </p:nvPicPr>
        <p:blipFill>
          <a:blip r:embed="rId3"/>
          <a:stretch>
            <a:fillRect/>
          </a:stretch>
        </p:blipFill>
        <p:spPr>
          <a:xfrm>
            <a:off x="241300" y="660916"/>
            <a:ext cx="11709400" cy="5905500"/>
          </a:xfrm>
          <a:prstGeom prst="rect">
            <a:avLst/>
          </a:prstGeom>
        </p:spPr>
      </p:pic>
      <p:sp>
        <p:nvSpPr>
          <p:cNvPr id="5" name="Rounded Rectangle 4">
            <a:extLst>
              <a:ext uri="{FF2B5EF4-FFF2-40B4-BE49-F238E27FC236}">
                <a16:creationId xmlns:a16="http://schemas.microsoft.com/office/drawing/2014/main" id="{0FABB59C-69FE-6044-9FD0-18FEC263D109}"/>
              </a:ext>
            </a:extLst>
          </p:cNvPr>
          <p:cNvSpPr/>
          <p:nvPr/>
        </p:nvSpPr>
        <p:spPr>
          <a:xfrm>
            <a:off x="7826644" y="5080858"/>
            <a:ext cx="1673817" cy="1146875"/>
          </a:xfrm>
          <a:prstGeom prst="roundRect">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a:extLst>
              <a:ext uri="{FF2B5EF4-FFF2-40B4-BE49-F238E27FC236}">
                <a16:creationId xmlns:a16="http://schemas.microsoft.com/office/drawing/2014/main" id="{B771E23F-4E92-9041-89D9-9CAA6DF26F40}"/>
              </a:ext>
            </a:extLst>
          </p:cNvPr>
          <p:cNvSpPr/>
          <p:nvPr/>
        </p:nvSpPr>
        <p:spPr>
          <a:xfrm>
            <a:off x="6801173" y="3292070"/>
            <a:ext cx="4311112" cy="1146875"/>
          </a:xfrm>
          <a:prstGeom prst="roundRect">
            <a:avLst/>
          </a:prstGeom>
          <a:noFill/>
          <a:ln w="762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a:extLst>
              <a:ext uri="{FF2B5EF4-FFF2-40B4-BE49-F238E27FC236}">
                <a16:creationId xmlns:a16="http://schemas.microsoft.com/office/drawing/2014/main" id="{0396C4F5-BCA4-1B4C-A1B9-1D5C32FA211F}"/>
              </a:ext>
            </a:extLst>
          </p:cNvPr>
          <p:cNvSpPr/>
          <p:nvPr/>
        </p:nvSpPr>
        <p:spPr>
          <a:xfrm>
            <a:off x="4553919" y="2774197"/>
            <a:ext cx="1673817" cy="958312"/>
          </a:xfrm>
          <a:prstGeom prst="roundRect">
            <a:avLst/>
          </a:prstGeom>
          <a:noFill/>
          <a:ln w="762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2E6F7442-40BA-3342-9098-713308C42395}"/>
              </a:ext>
            </a:extLst>
          </p:cNvPr>
          <p:cNvSpPr txBox="1"/>
          <p:nvPr/>
        </p:nvSpPr>
        <p:spPr>
          <a:xfrm>
            <a:off x="1795220" y="6381750"/>
            <a:ext cx="3595607" cy="369332"/>
          </a:xfrm>
          <a:prstGeom prst="rect">
            <a:avLst/>
          </a:prstGeom>
          <a:noFill/>
        </p:spPr>
        <p:txBody>
          <a:bodyPr wrap="square" rtlCol="0">
            <a:spAutoFit/>
          </a:bodyPr>
          <a:lstStyle/>
          <a:p>
            <a:r>
              <a:rPr lang="en-US" dirty="0"/>
              <a:t>https://</a:t>
            </a:r>
            <a:r>
              <a:rPr lang="en-US" dirty="0" err="1"/>
              <a:t>www.tesla.com</a:t>
            </a:r>
            <a:r>
              <a:rPr lang="en-US" dirty="0"/>
              <a:t>/</a:t>
            </a:r>
            <a:r>
              <a:rPr lang="en-US" dirty="0" err="1"/>
              <a:t>solarpanels</a:t>
            </a:r>
            <a:endParaRPr lang="en-US" dirty="0"/>
          </a:p>
        </p:txBody>
      </p:sp>
      <p:sp>
        <p:nvSpPr>
          <p:cNvPr id="3" name="TextBox 2">
            <a:extLst>
              <a:ext uri="{FF2B5EF4-FFF2-40B4-BE49-F238E27FC236}">
                <a16:creationId xmlns:a16="http://schemas.microsoft.com/office/drawing/2014/main" id="{2BF0F933-D2C9-E249-BB4C-3A7C75C3C491}"/>
              </a:ext>
            </a:extLst>
          </p:cNvPr>
          <p:cNvSpPr txBox="1"/>
          <p:nvPr/>
        </p:nvSpPr>
        <p:spPr>
          <a:xfrm>
            <a:off x="7813360" y="4550070"/>
            <a:ext cx="2004109" cy="461665"/>
          </a:xfrm>
          <a:prstGeom prst="rect">
            <a:avLst/>
          </a:prstGeom>
          <a:solidFill>
            <a:schemeClr val="bg1"/>
          </a:solidFill>
        </p:spPr>
        <p:txBody>
          <a:bodyPr wrap="square" rtlCol="0">
            <a:spAutoFit/>
          </a:bodyPr>
          <a:lstStyle/>
          <a:p>
            <a:r>
              <a:rPr lang="en-US" sz="2400" dirty="0"/>
              <a:t>Home battery</a:t>
            </a:r>
          </a:p>
        </p:txBody>
      </p:sp>
      <p:sp>
        <p:nvSpPr>
          <p:cNvPr id="9" name="TextBox 8">
            <a:extLst>
              <a:ext uri="{FF2B5EF4-FFF2-40B4-BE49-F238E27FC236}">
                <a16:creationId xmlns:a16="http://schemas.microsoft.com/office/drawing/2014/main" id="{11E4151C-FE4A-BA4F-95CD-62D4284D6805}"/>
              </a:ext>
            </a:extLst>
          </p:cNvPr>
          <p:cNvSpPr txBox="1"/>
          <p:nvPr/>
        </p:nvSpPr>
        <p:spPr>
          <a:xfrm>
            <a:off x="7965760" y="3026073"/>
            <a:ext cx="2004109" cy="461665"/>
          </a:xfrm>
          <a:prstGeom prst="rect">
            <a:avLst/>
          </a:prstGeom>
          <a:solidFill>
            <a:schemeClr val="bg1"/>
          </a:solidFill>
        </p:spPr>
        <p:txBody>
          <a:bodyPr wrap="square" rtlCol="0">
            <a:spAutoFit/>
          </a:bodyPr>
          <a:lstStyle/>
          <a:p>
            <a:r>
              <a:rPr lang="en-US" sz="2400" dirty="0"/>
              <a:t>Solar Panels</a:t>
            </a:r>
          </a:p>
        </p:txBody>
      </p:sp>
      <p:sp>
        <p:nvSpPr>
          <p:cNvPr id="10" name="Slide Number Placeholder 9">
            <a:extLst>
              <a:ext uri="{FF2B5EF4-FFF2-40B4-BE49-F238E27FC236}">
                <a16:creationId xmlns:a16="http://schemas.microsoft.com/office/drawing/2014/main" id="{BB144F82-5DF5-024F-A9D3-03FBE1185BDD}"/>
              </a:ext>
            </a:extLst>
          </p:cNvPr>
          <p:cNvSpPr>
            <a:spLocks noGrp="1"/>
          </p:cNvSpPr>
          <p:nvPr>
            <p:ph type="sldNum" sz="quarter" idx="12"/>
          </p:nvPr>
        </p:nvSpPr>
        <p:spPr/>
        <p:txBody>
          <a:bodyPr/>
          <a:lstStyle/>
          <a:p>
            <a:fld id="{98C35D57-C601-CB49-A057-905445FC769B}" type="slidenum">
              <a:rPr lang="en-US" smtClean="0"/>
              <a:t>46</a:t>
            </a:fld>
            <a:endParaRPr lang="en-US"/>
          </a:p>
        </p:txBody>
      </p:sp>
    </p:spTree>
    <p:extLst>
      <p:ext uri="{BB962C8B-B14F-4D97-AF65-F5344CB8AC3E}">
        <p14:creationId xmlns:p14="http://schemas.microsoft.com/office/powerpoint/2010/main" val="3585642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BEC8-91B4-DA4D-BFD5-7C5D97CF5B0A}"/>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855E5E6-E57E-7B42-A691-9BF762BA2F56}"/>
              </a:ext>
            </a:extLst>
          </p:cNvPr>
          <p:cNvSpPr>
            <a:spLocks noGrp="1"/>
          </p:cNvSpPr>
          <p:nvPr>
            <p:ph idx="1"/>
          </p:nvPr>
        </p:nvSpPr>
        <p:spPr/>
        <p:txBody>
          <a:bodyPr>
            <a:normAutofit/>
          </a:bodyPr>
          <a:lstStyle/>
          <a:p>
            <a:pPr marR="0" lvl="0">
              <a:spcBef>
                <a:spcPts val="0"/>
              </a:spcBef>
              <a:spcAft>
                <a:spcPts val="0"/>
              </a:spcAft>
              <a:buFont typeface="Wingdings" pitchFamily="2" charset="2"/>
              <a:buChar char="ü"/>
            </a:pPr>
            <a:r>
              <a:rPr lang="en-US" sz="3600" dirty="0">
                <a:latin typeface="Calibri" panose="020F0502020204030204" pitchFamily="34" charset="0"/>
                <a:ea typeface="Times New Roman" panose="02020603050405020304" pitchFamily="18" charset="0"/>
              </a:rPr>
              <a:t> Dr. W. Edwards Deming </a:t>
            </a:r>
          </a:p>
          <a:p>
            <a:pPr marR="0" lvl="0">
              <a:spcBef>
                <a:spcPts val="0"/>
              </a:spcBef>
              <a:spcAft>
                <a:spcPts val="0"/>
              </a:spcAft>
              <a:buFont typeface="Wingdings" pitchFamily="2" charset="2"/>
              <a:buChar char="ü"/>
            </a:pPr>
            <a:r>
              <a:rPr lang="en-US" sz="3600" dirty="0">
                <a:latin typeface="Calibri" panose="020F0502020204030204" pitchFamily="34" charset="0"/>
                <a:ea typeface="Times New Roman" panose="02020603050405020304" pitchFamily="18" charset="0"/>
              </a:rPr>
              <a:t> Vulnerability Assessments</a:t>
            </a:r>
            <a:endParaRPr lang="en-US" sz="3600" dirty="0">
              <a:latin typeface="Times New Roman" panose="02020603050405020304" pitchFamily="18" charset="0"/>
              <a:ea typeface="Times New Roman" panose="02020603050405020304" pitchFamily="18" charset="0"/>
            </a:endParaRPr>
          </a:p>
          <a:p>
            <a:pPr marR="0" lvl="0">
              <a:spcBef>
                <a:spcPts val="0"/>
              </a:spcBef>
              <a:spcAft>
                <a:spcPts val="0"/>
              </a:spcAft>
              <a:buFont typeface="Wingdings" pitchFamily="2" charset="2"/>
              <a:buChar char="ü"/>
            </a:pPr>
            <a:r>
              <a:rPr lang="en-US" sz="3600" dirty="0">
                <a:latin typeface="Calibri" panose="020F0502020204030204" pitchFamily="34" charset="0"/>
                <a:ea typeface="Times New Roman" panose="02020603050405020304" pitchFamily="18" charset="0"/>
              </a:rPr>
              <a:t> CO</a:t>
            </a:r>
            <a:r>
              <a:rPr lang="en-US" sz="3600" baseline="-25000" dirty="0">
                <a:latin typeface="Calibri" panose="020F0502020204030204" pitchFamily="34" charset="0"/>
                <a:ea typeface="Times New Roman" panose="02020603050405020304" pitchFamily="18" charset="0"/>
              </a:rPr>
              <a:t>2</a:t>
            </a:r>
            <a:r>
              <a:rPr lang="en-US" sz="3600" dirty="0">
                <a:latin typeface="Calibri" panose="020F0502020204030204" pitchFamily="34" charset="0"/>
                <a:ea typeface="Times New Roman" panose="02020603050405020304" pitchFamily="18" charset="0"/>
              </a:rPr>
              <a:t> Mitigation </a:t>
            </a:r>
          </a:p>
          <a:p>
            <a:pPr marR="0" lvl="0">
              <a:spcBef>
                <a:spcPts val="0"/>
              </a:spcBef>
              <a:spcAft>
                <a:spcPts val="0"/>
              </a:spcAft>
              <a:buFont typeface="Wingdings" pitchFamily="2" charset="2"/>
              <a:buChar char="ü"/>
            </a:pPr>
            <a:r>
              <a:rPr lang="en-US" sz="3600" b="1" dirty="0">
                <a:latin typeface="Calibri" panose="020F0502020204030204" pitchFamily="34" charset="0"/>
                <a:ea typeface="Times New Roman" panose="02020603050405020304" pitchFamily="18" charset="0"/>
              </a:rPr>
              <a:t> </a:t>
            </a:r>
            <a:r>
              <a:rPr lang="en-US" sz="3600" dirty="0">
                <a:latin typeface="Calibri" panose="020F0502020204030204" pitchFamily="34" charset="0"/>
                <a:ea typeface="Times New Roman" panose="02020603050405020304" pitchFamily="18" charset="0"/>
              </a:rPr>
              <a:t>GHG Reporting</a:t>
            </a:r>
            <a:endParaRPr lang="en-US" sz="3600" dirty="0">
              <a:latin typeface="Times New Roman" panose="02020603050405020304" pitchFamily="18" charset="0"/>
              <a:ea typeface="Times New Roman" panose="02020603050405020304" pitchFamily="18" charset="0"/>
            </a:endParaRPr>
          </a:p>
          <a:p>
            <a:pPr marR="0" lvl="0">
              <a:spcBef>
                <a:spcPts val="0"/>
              </a:spcBef>
              <a:spcAft>
                <a:spcPts val="0"/>
              </a:spcAft>
              <a:buFont typeface="Wingdings" pitchFamily="2" charset="2"/>
              <a:buChar char="ü"/>
            </a:pPr>
            <a:r>
              <a:rPr lang="en-US" sz="3600" dirty="0">
                <a:latin typeface="Calibri" panose="020F0502020204030204" pitchFamily="34" charset="0"/>
                <a:ea typeface="Times New Roman" panose="02020603050405020304" pitchFamily="18" charset="0"/>
              </a:rPr>
              <a:t> Solar Panels</a:t>
            </a:r>
            <a:endParaRPr lang="en-US" sz="3600" b="1" dirty="0">
              <a:latin typeface="Times New Roman" panose="02020603050405020304" pitchFamily="18" charset="0"/>
              <a:ea typeface="Times New Roman" panose="02020603050405020304" pitchFamily="18" charset="0"/>
            </a:endParaRPr>
          </a:p>
          <a:p>
            <a:pPr marR="0" lvl="0">
              <a:spcBef>
                <a:spcPts val="0"/>
              </a:spcBef>
              <a:spcAft>
                <a:spcPts val="0"/>
              </a:spcAft>
              <a:buFont typeface="Wingdings" pitchFamily="2" charset="2"/>
              <a:buChar char="ü"/>
            </a:pPr>
            <a:r>
              <a:rPr lang="en-US" sz="3600" dirty="0">
                <a:latin typeface="Calibri" panose="020F0502020204030204" pitchFamily="34" charset="0"/>
                <a:ea typeface="Times New Roman" panose="02020603050405020304" pitchFamily="18" charset="0"/>
                <a:cs typeface="Times New Roman" panose="02020603050405020304" pitchFamily="18" charset="0"/>
              </a:rPr>
              <a:t> Taking Action </a:t>
            </a:r>
          </a:p>
          <a:p>
            <a:pPr marR="0" lvl="0">
              <a:spcBef>
                <a:spcPts val="0"/>
              </a:spcBef>
              <a:spcAft>
                <a:spcPts val="0"/>
              </a:spcAft>
              <a:buFont typeface="Wingdings" pitchFamily="2" charset="2"/>
              <a:buChar char="ü"/>
            </a:pPr>
            <a:r>
              <a:rPr lang="en-US" sz="3600" dirty="0">
                <a:latin typeface="Calibri" panose="020F0502020204030204" pitchFamily="34" charset="0"/>
                <a:ea typeface="Times New Roman" panose="02020603050405020304" pitchFamily="18" charset="0"/>
                <a:cs typeface="Times New Roman" panose="02020603050405020304" pitchFamily="18" charset="0"/>
              </a:rPr>
              <a:t> Good News</a:t>
            </a:r>
            <a:endParaRPr lang="en-US" sz="360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A0DFDD99-D6C7-E847-B213-89F13E01FAE9}"/>
              </a:ext>
            </a:extLst>
          </p:cNvPr>
          <p:cNvSpPr>
            <a:spLocks noGrp="1"/>
          </p:cNvSpPr>
          <p:nvPr>
            <p:ph type="sldNum" sz="quarter" idx="12"/>
          </p:nvPr>
        </p:nvSpPr>
        <p:spPr/>
        <p:txBody>
          <a:bodyPr/>
          <a:lstStyle/>
          <a:p>
            <a:fld id="{98C35D57-C601-CB49-A057-905445FC769B}" type="slidenum">
              <a:rPr lang="en-US" smtClean="0"/>
              <a:t>47</a:t>
            </a:fld>
            <a:endParaRPr lang="en-US"/>
          </a:p>
        </p:txBody>
      </p:sp>
    </p:spTree>
    <p:extLst>
      <p:ext uri="{BB962C8B-B14F-4D97-AF65-F5344CB8AC3E}">
        <p14:creationId xmlns:p14="http://schemas.microsoft.com/office/powerpoint/2010/main" val="598817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BEC8-91B4-DA4D-BFD5-7C5D97CF5B0A}"/>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855E5E6-E57E-7B42-A691-9BF762BA2F56}"/>
              </a:ext>
            </a:extLst>
          </p:cNvPr>
          <p:cNvSpPr>
            <a:spLocks noGrp="1"/>
          </p:cNvSpPr>
          <p:nvPr>
            <p:ph idx="1"/>
          </p:nvPr>
        </p:nvSpPr>
        <p:spPr/>
        <p:txBody>
          <a:bodyPr>
            <a:normAutofit/>
          </a:bodyPr>
          <a:lstStyle/>
          <a:p>
            <a:pPr marR="0" lvl="0">
              <a:spcBef>
                <a:spcPts val="0"/>
              </a:spcBef>
              <a:spcAft>
                <a:spcPts val="0"/>
              </a:spcAft>
              <a:buFont typeface="Wingdings" pitchFamily="2" charset="2"/>
              <a:buChar char="q"/>
            </a:pPr>
            <a:r>
              <a:rPr lang="en-US" sz="3600" dirty="0">
                <a:latin typeface="Calibri" panose="020F0502020204030204" pitchFamily="34" charset="0"/>
                <a:ea typeface="Times New Roman" panose="02020603050405020304" pitchFamily="18" charset="0"/>
              </a:rPr>
              <a:t> Dr. W. Edwards Deming </a:t>
            </a:r>
          </a:p>
          <a:p>
            <a:pPr marR="0" lvl="0">
              <a:spcBef>
                <a:spcPts val="0"/>
              </a:spcBef>
              <a:spcAft>
                <a:spcPts val="0"/>
              </a:spcAft>
              <a:buFont typeface="Wingdings" pitchFamily="2" charset="2"/>
              <a:buChar char="q"/>
            </a:pPr>
            <a:r>
              <a:rPr lang="en-US" sz="3600" dirty="0">
                <a:latin typeface="Calibri" panose="020F0502020204030204" pitchFamily="34" charset="0"/>
                <a:ea typeface="Times New Roman" panose="02020603050405020304" pitchFamily="18" charset="0"/>
              </a:rPr>
              <a:t> Vulnerability Assessments</a:t>
            </a:r>
            <a:endParaRPr lang="en-US" sz="3600" dirty="0">
              <a:latin typeface="Times New Roman" panose="02020603050405020304" pitchFamily="18" charset="0"/>
              <a:ea typeface="Times New Roman" panose="02020603050405020304" pitchFamily="18" charset="0"/>
            </a:endParaRPr>
          </a:p>
          <a:p>
            <a:pPr marR="0" lvl="0">
              <a:spcBef>
                <a:spcPts val="0"/>
              </a:spcBef>
              <a:spcAft>
                <a:spcPts val="0"/>
              </a:spcAft>
              <a:buFont typeface="Wingdings" pitchFamily="2" charset="2"/>
              <a:buChar char="q"/>
            </a:pPr>
            <a:r>
              <a:rPr lang="en-US" sz="3600" dirty="0">
                <a:latin typeface="Calibri" panose="020F0502020204030204" pitchFamily="34" charset="0"/>
                <a:ea typeface="Times New Roman" panose="02020603050405020304" pitchFamily="18" charset="0"/>
              </a:rPr>
              <a:t> CO</a:t>
            </a:r>
            <a:r>
              <a:rPr lang="en-US" sz="3600" baseline="-25000" dirty="0">
                <a:latin typeface="Calibri" panose="020F0502020204030204" pitchFamily="34" charset="0"/>
                <a:ea typeface="Times New Roman" panose="02020603050405020304" pitchFamily="18" charset="0"/>
              </a:rPr>
              <a:t>2</a:t>
            </a:r>
            <a:r>
              <a:rPr lang="en-US" sz="3600" dirty="0">
                <a:latin typeface="Calibri" panose="020F0502020204030204" pitchFamily="34" charset="0"/>
                <a:ea typeface="Times New Roman" panose="02020603050405020304" pitchFamily="18" charset="0"/>
              </a:rPr>
              <a:t> Mitigation </a:t>
            </a:r>
          </a:p>
          <a:p>
            <a:pPr marR="0" lvl="0">
              <a:spcBef>
                <a:spcPts val="0"/>
              </a:spcBef>
              <a:spcAft>
                <a:spcPts val="0"/>
              </a:spcAft>
              <a:buFont typeface="Wingdings" pitchFamily="2" charset="2"/>
              <a:buChar char="q"/>
            </a:pPr>
            <a:r>
              <a:rPr lang="en-US" sz="3600" b="1" dirty="0">
                <a:latin typeface="Calibri" panose="020F0502020204030204" pitchFamily="34" charset="0"/>
                <a:ea typeface="Times New Roman" panose="02020603050405020304" pitchFamily="18" charset="0"/>
              </a:rPr>
              <a:t> </a:t>
            </a:r>
            <a:r>
              <a:rPr lang="en-US" sz="3600" dirty="0">
                <a:latin typeface="Calibri" panose="020F0502020204030204" pitchFamily="34" charset="0"/>
                <a:ea typeface="Times New Roman" panose="02020603050405020304" pitchFamily="18" charset="0"/>
              </a:rPr>
              <a:t>GHG (Greenhouse Gas) Reporting</a:t>
            </a:r>
            <a:endParaRPr lang="en-US" sz="3600" dirty="0">
              <a:latin typeface="Times New Roman" panose="02020603050405020304" pitchFamily="18" charset="0"/>
              <a:ea typeface="Times New Roman" panose="02020603050405020304" pitchFamily="18" charset="0"/>
            </a:endParaRPr>
          </a:p>
          <a:p>
            <a:pPr marR="0" lvl="0">
              <a:spcBef>
                <a:spcPts val="0"/>
              </a:spcBef>
              <a:spcAft>
                <a:spcPts val="0"/>
              </a:spcAft>
              <a:buFont typeface="Wingdings" pitchFamily="2" charset="2"/>
              <a:buChar char="q"/>
            </a:pPr>
            <a:r>
              <a:rPr lang="en-US" sz="3600" dirty="0">
                <a:latin typeface="Calibri" panose="020F0502020204030204" pitchFamily="34" charset="0"/>
                <a:ea typeface="Times New Roman" panose="02020603050405020304" pitchFamily="18" charset="0"/>
              </a:rPr>
              <a:t> Solar Panels</a:t>
            </a:r>
            <a:endParaRPr lang="en-US" sz="3600" b="1" dirty="0">
              <a:latin typeface="Times New Roman" panose="02020603050405020304" pitchFamily="18" charset="0"/>
              <a:ea typeface="Times New Roman" panose="02020603050405020304" pitchFamily="18" charset="0"/>
            </a:endParaRPr>
          </a:p>
          <a:p>
            <a:pPr marR="0" lvl="0">
              <a:spcBef>
                <a:spcPts val="0"/>
              </a:spcBef>
              <a:spcAft>
                <a:spcPts val="0"/>
              </a:spcAft>
              <a:buFont typeface="Wingdings" pitchFamily="2" charset="2"/>
              <a:buChar char="q"/>
            </a:pPr>
            <a:r>
              <a:rPr lang="en-US" sz="3600" dirty="0">
                <a:latin typeface="Calibri" panose="020F0502020204030204" pitchFamily="34" charset="0"/>
                <a:ea typeface="Times New Roman" panose="02020603050405020304" pitchFamily="18" charset="0"/>
                <a:cs typeface="Times New Roman" panose="02020603050405020304" pitchFamily="18" charset="0"/>
              </a:rPr>
              <a:t> Taking Action </a:t>
            </a:r>
          </a:p>
          <a:p>
            <a:pPr marR="0" lvl="0">
              <a:spcBef>
                <a:spcPts val="0"/>
              </a:spcBef>
              <a:spcAft>
                <a:spcPts val="0"/>
              </a:spcAft>
              <a:buFont typeface="Wingdings" pitchFamily="2" charset="2"/>
              <a:buChar char="q"/>
            </a:pPr>
            <a:r>
              <a:rPr lang="en-US" sz="3600" dirty="0">
                <a:latin typeface="Calibri" panose="020F0502020204030204" pitchFamily="34" charset="0"/>
                <a:ea typeface="Times New Roman" panose="02020603050405020304" pitchFamily="18" charset="0"/>
                <a:cs typeface="Times New Roman" panose="02020603050405020304" pitchFamily="18" charset="0"/>
              </a:rPr>
              <a:t> Good News</a:t>
            </a:r>
            <a:endParaRPr lang="en-US" sz="360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3DBEF61C-63F3-7848-AA3C-C36844EFA43E}"/>
              </a:ext>
            </a:extLst>
          </p:cNvPr>
          <p:cNvSpPr>
            <a:spLocks noGrp="1"/>
          </p:cNvSpPr>
          <p:nvPr>
            <p:ph type="sldNum" sz="quarter" idx="12"/>
          </p:nvPr>
        </p:nvSpPr>
        <p:spPr/>
        <p:txBody>
          <a:bodyPr/>
          <a:lstStyle/>
          <a:p>
            <a:fld id="{98C35D57-C601-CB49-A057-905445FC769B}" type="slidenum">
              <a:rPr lang="en-US" smtClean="0"/>
              <a:t>5</a:t>
            </a:fld>
            <a:endParaRPr lang="en-US"/>
          </a:p>
        </p:txBody>
      </p:sp>
    </p:spTree>
    <p:extLst>
      <p:ext uri="{BB962C8B-B14F-4D97-AF65-F5344CB8AC3E}">
        <p14:creationId xmlns:p14="http://schemas.microsoft.com/office/powerpoint/2010/main" val="1437878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8314B-8B2C-4341-9E40-EA4A9A44FA2C}"/>
              </a:ext>
            </a:extLst>
          </p:cNvPr>
          <p:cNvSpPr>
            <a:spLocks noGrp="1"/>
          </p:cNvSpPr>
          <p:nvPr>
            <p:ph type="title"/>
          </p:nvPr>
        </p:nvSpPr>
        <p:spPr/>
        <p:txBody>
          <a:bodyPr/>
          <a:lstStyle/>
          <a:p>
            <a:r>
              <a:rPr lang="en-US" dirty="0"/>
              <a:t>Dr. W. Edwards Deming </a:t>
            </a:r>
          </a:p>
        </p:txBody>
      </p:sp>
      <p:pic>
        <p:nvPicPr>
          <p:cNvPr id="6" name="Picture 5">
            <a:extLst>
              <a:ext uri="{FF2B5EF4-FFF2-40B4-BE49-F238E27FC236}">
                <a16:creationId xmlns:a16="http://schemas.microsoft.com/office/drawing/2014/main" id="{AE82B7D1-1F91-834C-B2D0-BF262A83EC23}"/>
              </a:ext>
            </a:extLst>
          </p:cNvPr>
          <p:cNvPicPr>
            <a:picLocks noChangeAspect="1"/>
          </p:cNvPicPr>
          <p:nvPr/>
        </p:nvPicPr>
        <p:blipFill>
          <a:blip r:embed="rId3"/>
          <a:stretch>
            <a:fillRect/>
          </a:stretch>
        </p:blipFill>
        <p:spPr>
          <a:xfrm>
            <a:off x="1612900" y="1741713"/>
            <a:ext cx="8966200" cy="4724400"/>
          </a:xfrm>
          <a:prstGeom prst="rect">
            <a:avLst/>
          </a:prstGeom>
        </p:spPr>
      </p:pic>
      <p:sp>
        <p:nvSpPr>
          <p:cNvPr id="3" name="Slide Number Placeholder 2">
            <a:extLst>
              <a:ext uri="{FF2B5EF4-FFF2-40B4-BE49-F238E27FC236}">
                <a16:creationId xmlns:a16="http://schemas.microsoft.com/office/drawing/2014/main" id="{EA582DC7-3B6F-044C-A469-CB23DC18E43B}"/>
              </a:ext>
            </a:extLst>
          </p:cNvPr>
          <p:cNvSpPr>
            <a:spLocks noGrp="1"/>
          </p:cNvSpPr>
          <p:nvPr>
            <p:ph type="sldNum" sz="quarter" idx="12"/>
          </p:nvPr>
        </p:nvSpPr>
        <p:spPr/>
        <p:txBody>
          <a:bodyPr/>
          <a:lstStyle/>
          <a:p>
            <a:fld id="{98C35D57-C601-CB49-A057-905445FC769B}" type="slidenum">
              <a:rPr lang="en-US" smtClean="0"/>
              <a:t>6</a:t>
            </a:fld>
            <a:endParaRPr lang="en-US"/>
          </a:p>
        </p:txBody>
      </p:sp>
    </p:spTree>
    <p:extLst>
      <p:ext uri="{BB962C8B-B14F-4D97-AF65-F5344CB8AC3E}">
        <p14:creationId xmlns:p14="http://schemas.microsoft.com/office/powerpoint/2010/main" val="662431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DA65C480-829E-654A-A527-5B9B0E230E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470395" y="3429000"/>
            <a:ext cx="3471132" cy="2845593"/>
          </a:xfrm>
          <a:ln>
            <a:solidFill>
              <a:schemeClr val="tx1"/>
            </a:solidFill>
          </a:ln>
        </p:spPr>
      </p:pic>
      <p:pic>
        <p:nvPicPr>
          <p:cNvPr id="9" name="Picture 8" descr="A close up of a map&#10;&#10;Description automatically generated">
            <a:extLst>
              <a:ext uri="{FF2B5EF4-FFF2-40B4-BE49-F238E27FC236}">
                <a16:creationId xmlns:a16="http://schemas.microsoft.com/office/drawing/2014/main" id="{3F80552D-C94C-3D4C-A7B1-65A0E6E15B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387" y="3429000"/>
            <a:ext cx="3512134" cy="2863850"/>
          </a:xfrm>
          <a:prstGeom prst="rect">
            <a:avLst/>
          </a:prstGeom>
          <a:ln>
            <a:solidFill>
              <a:schemeClr val="tx1"/>
            </a:solidFill>
          </a:ln>
        </p:spPr>
      </p:pic>
      <p:sp>
        <p:nvSpPr>
          <p:cNvPr id="20" name="TextBox 19">
            <a:extLst>
              <a:ext uri="{FF2B5EF4-FFF2-40B4-BE49-F238E27FC236}">
                <a16:creationId xmlns:a16="http://schemas.microsoft.com/office/drawing/2014/main" id="{FE20A74F-2AC4-604C-A515-C6217EFC50AD}"/>
              </a:ext>
            </a:extLst>
          </p:cNvPr>
          <p:cNvSpPr txBox="1"/>
          <p:nvPr/>
        </p:nvSpPr>
        <p:spPr>
          <a:xfrm>
            <a:off x="562955" y="6498837"/>
            <a:ext cx="3622158" cy="276999"/>
          </a:xfrm>
          <a:prstGeom prst="rect">
            <a:avLst/>
          </a:prstGeom>
          <a:noFill/>
        </p:spPr>
        <p:txBody>
          <a:bodyPr wrap="square" rtlCol="0">
            <a:spAutoFit/>
          </a:bodyPr>
          <a:lstStyle/>
          <a:p>
            <a:r>
              <a:rPr lang="en-US" sz="1200" dirty="0"/>
              <a:t>Source: </a:t>
            </a:r>
            <a:r>
              <a:rPr lang="en-US" sz="1200" dirty="0">
                <a:hlinkClick r:id="rId5"/>
              </a:rPr>
              <a:t>https://climate.nasa.gov/vital-signs/ice-sheets/</a:t>
            </a:r>
            <a:endParaRPr lang="en-US" sz="1200" dirty="0"/>
          </a:p>
        </p:txBody>
      </p:sp>
      <p:pic>
        <p:nvPicPr>
          <p:cNvPr id="22" name="Picture 21">
            <a:extLst>
              <a:ext uri="{FF2B5EF4-FFF2-40B4-BE49-F238E27FC236}">
                <a16:creationId xmlns:a16="http://schemas.microsoft.com/office/drawing/2014/main" id="{74782990-B41A-C84C-AB29-6083275D24E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929" y="410565"/>
            <a:ext cx="3479799" cy="2635249"/>
          </a:xfrm>
          <a:prstGeom prst="rect">
            <a:avLst/>
          </a:prstGeom>
          <a:ln>
            <a:solidFill>
              <a:schemeClr val="tx1"/>
            </a:solidFill>
          </a:ln>
        </p:spPr>
      </p:pic>
      <p:sp>
        <p:nvSpPr>
          <p:cNvPr id="23" name="TextBox 22">
            <a:extLst>
              <a:ext uri="{FF2B5EF4-FFF2-40B4-BE49-F238E27FC236}">
                <a16:creationId xmlns:a16="http://schemas.microsoft.com/office/drawing/2014/main" id="{03F9A69E-7F28-2F45-9070-187EF2E177C2}"/>
              </a:ext>
            </a:extLst>
          </p:cNvPr>
          <p:cNvSpPr txBox="1"/>
          <p:nvPr/>
        </p:nvSpPr>
        <p:spPr>
          <a:xfrm>
            <a:off x="541866" y="965202"/>
            <a:ext cx="3051926" cy="369332"/>
          </a:xfrm>
          <a:prstGeom prst="rect">
            <a:avLst/>
          </a:prstGeom>
          <a:solidFill>
            <a:schemeClr val="bg1"/>
          </a:solidFill>
        </p:spPr>
        <p:txBody>
          <a:bodyPr wrap="none" rtlCol="0">
            <a:spAutoFit/>
          </a:bodyPr>
          <a:lstStyle/>
          <a:p>
            <a:r>
              <a:rPr lang="en-US" dirty="0"/>
              <a:t>Carbon Dioxide in Atmosphere</a:t>
            </a:r>
          </a:p>
        </p:txBody>
      </p:sp>
      <p:pic>
        <p:nvPicPr>
          <p:cNvPr id="25" name="Picture 24" descr="A close up of a map&#10;&#10;Description automatically generated">
            <a:extLst>
              <a:ext uri="{FF2B5EF4-FFF2-40B4-BE49-F238E27FC236}">
                <a16:creationId xmlns:a16="http://schemas.microsoft.com/office/drawing/2014/main" id="{A4E14E67-8149-D04D-A4B7-F04AC6B9B8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14064" y="410564"/>
            <a:ext cx="4043860" cy="2635249"/>
          </a:xfrm>
          <a:prstGeom prst="rect">
            <a:avLst/>
          </a:prstGeom>
          <a:ln>
            <a:solidFill>
              <a:schemeClr val="tx1"/>
            </a:solidFill>
          </a:ln>
        </p:spPr>
      </p:pic>
      <p:sp>
        <p:nvSpPr>
          <p:cNvPr id="26" name="TextBox 25">
            <a:extLst>
              <a:ext uri="{FF2B5EF4-FFF2-40B4-BE49-F238E27FC236}">
                <a16:creationId xmlns:a16="http://schemas.microsoft.com/office/drawing/2014/main" id="{A6FCCC16-8497-9847-9F5A-2165E0430AE4}"/>
              </a:ext>
            </a:extLst>
          </p:cNvPr>
          <p:cNvSpPr txBox="1"/>
          <p:nvPr/>
        </p:nvSpPr>
        <p:spPr>
          <a:xfrm>
            <a:off x="4470395" y="965205"/>
            <a:ext cx="2047420" cy="369332"/>
          </a:xfrm>
          <a:prstGeom prst="rect">
            <a:avLst/>
          </a:prstGeom>
          <a:solidFill>
            <a:schemeClr val="bg1"/>
          </a:solidFill>
        </p:spPr>
        <p:txBody>
          <a:bodyPr wrap="none" rtlCol="0">
            <a:spAutoFit/>
          </a:bodyPr>
          <a:lstStyle/>
          <a:p>
            <a:r>
              <a:rPr lang="en-US" dirty="0"/>
              <a:t>Global Temperature</a:t>
            </a:r>
          </a:p>
        </p:txBody>
      </p:sp>
      <p:pic>
        <p:nvPicPr>
          <p:cNvPr id="28" name="Picture 27" descr="A close up of a map&#10;&#10;Description automatically generated">
            <a:extLst>
              <a:ext uri="{FF2B5EF4-FFF2-40B4-BE49-F238E27FC236}">
                <a16:creationId xmlns:a16="http://schemas.microsoft.com/office/drawing/2014/main" id="{2E43CFA7-1A1D-8F45-903E-F5A335D3C1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76470" y="410564"/>
            <a:ext cx="3956018" cy="2635249"/>
          </a:xfrm>
          <a:prstGeom prst="rect">
            <a:avLst/>
          </a:prstGeom>
          <a:ln>
            <a:solidFill>
              <a:schemeClr val="tx1"/>
            </a:solidFill>
          </a:ln>
        </p:spPr>
      </p:pic>
      <p:sp>
        <p:nvSpPr>
          <p:cNvPr id="29" name="TextBox 28">
            <a:extLst>
              <a:ext uri="{FF2B5EF4-FFF2-40B4-BE49-F238E27FC236}">
                <a16:creationId xmlns:a16="http://schemas.microsoft.com/office/drawing/2014/main" id="{9808C4B0-4AD5-4E4C-95B9-E18526773A82}"/>
              </a:ext>
            </a:extLst>
          </p:cNvPr>
          <p:cNvSpPr txBox="1"/>
          <p:nvPr/>
        </p:nvSpPr>
        <p:spPr>
          <a:xfrm>
            <a:off x="8794753" y="1149868"/>
            <a:ext cx="1487715" cy="369332"/>
          </a:xfrm>
          <a:prstGeom prst="rect">
            <a:avLst/>
          </a:prstGeom>
          <a:solidFill>
            <a:schemeClr val="bg1"/>
          </a:solidFill>
        </p:spPr>
        <p:txBody>
          <a:bodyPr wrap="none" rtlCol="0">
            <a:spAutoFit/>
          </a:bodyPr>
          <a:lstStyle/>
          <a:p>
            <a:r>
              <a:rPr lang="en-US" dirty="0"/>
              <a:t>Sea Level Rise</a:t>
            </a:r>
          </a:p>
        </p:txBody>
      </p:sp>
      <p:grpSp>
        <p:nvGrpSpPr>
          <p:cNvPr id="33" name="Group 32">
            <a:extLst>
              <a:ext uri="{FF2B5EF4-FFF2-40B4-BE49-F238E27FC236}">
                <a16:creationId xmlns:a16="http://schemas.microsoft.com/office/drawing/2014/main" id="{98E3D1BA-EFE0-9940-AFB6-8653F255A65D}"/>
              </a:ext>
            </a:extLst>
          </p:cNvPr>
          <p:cNvGrpSpPr/>
          <p:nvPr/>
        </p:nvGrpSpPr>
        <p:grpSpPr>
          <a:xfrm>
            <a:off x="8354401" y="3428999"/>
            <a:ext cx="3611139" cy="2845594"/>
            <a:chOff x="4185113" y="3447256"/>
            <a:chExt cx="3611139" cy="2845594"/>
          </a:xfrm>
        </p:grpSpPr>
        <p:pic>
          <p:nvPicPr>
            <p:cNvPr id="21" name="Picture 20" descr="A screenshot of a cell phone&#10;&#10;Description automatically generated">
              <a:extLst>
                <a:ext uri="{FF2B5EF4-FFF2-40B4-BE49-F238E27FC236}">
                  <a16:creationId xmlns:a16="http://schemas.microsoft.com/office/drawing/2014/main" id="{047DA64A-2BE6-3945-8158-C921FDDBBA0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85113" y="3447256"/>
              <a:ext cx="3611139" cy="2845594"/>
            </a:xfrm>
            <a:prstGeom prst="rect">
              <a:avLst/>
            </a:prstGeom>
            <a:ln>
              <a:solidFill>
                <a:schemeClr val="tx1"/>
              </a:solidFill>
            </a:ln>
          </p:spPr>
        </p:pic>
        <p:sp>
          <p:nvSpPr>
            <p:cNvPr id="30" name="TextBox 29">
              <a:extLst>
                <a:ext uri="{FF2B5EF4-FFF2-40B4-BE49-F238E27FC236}">
                  <a16:creationId xmlns:a16="http://schemas.microsoft.com/office/drawing/2014/main" id="{4B327678-0650-504F-B6D9-C65BBD7E6234}"/>
                </a:ext>
              </a:extLst>
            </p:cNvPr>
            <p:cNvSpPr txBox="1"/>
            <p:nvPr/>
          </p:nvSpPr>
          <p:spPr>
            <a:xfrm>
              <a:off x="5183795" y="5031316"/>
              <a:ext cx="1428404" cy="369332"/>
            </a:xfrm>
            <a:prstGeom prst="rect">
              <a:avLst/>
            </a:prstGeom>
            <a:solidFill>
              <a:schemeClr val="bg1"/>
            </a:solidFill>
          </p:spPr>
          <p:txBody>
            <a:bodyPr wrap="none" rtlCol="0">
              <a:spAutoFit/>
            </a:bodyPr>
            <a:lstStyle/>
            <a:p>
              <a:r>
                <a:rPr lang="en-US" dirty="0"/>
                <a:t>Arctic Sea Ice</a:t>
              </a:r>
            </a:p>
          </p:txBody>
        </p:sp>
      </p:grpSp>
      <p:sp>
        <p:nvSpPr>
          <p:cNvPr id="31" name="TextBox 30">
            <a:extLst>
              <a:ext uri="{FF2B5EF4-FFF2-40B4-BE49-F238E27FC236}">
                <a16:creationId xmlns:a16="http://schemas.microsoft.com/office/drawing/2014/main" id="{4782F878-13CA-4B44-9701-52551C1C401B}"/>
              </a:ext>
            </a:extLst>
          </p:cNvPr>
          <p:cNvSpPr txBox="1"/>
          <p:nvPr/>
        </p:nvSpPr>
        <p:spPr>
          <a:xfrm>
            <a:off x="736368" y="5258846"/>
            <a:ext cx="2078389" cy="369332"/>
          </a:xfrm>
          <a:prstGeom prst="rect">
            <a:avLst/>
          </a:prstGeom>
          <a:solidFill>
            <a:schemeClr val="bg1"/>
          </a:solidFill>
        </p:spPr>
        <p:txBody>
          <a:bodyPr wrap="none" rtlCol="0">
            <a:spAutoFit/>
          </a:bodyPr>
          <a:lstStyle/>
          <a:p>
            <a:r>
              <a:rPr lang="en-US" dirty="0"/>
              <a:t>Greenland Ice Sheet</a:t>
            </a:r>
          </a:p>
        </p:txBody>
      </p:sp>
      <p:sp>
        <p:nvSpPr>
          <p:cNvPr id="32" name="TextBox 31">
            <a:extLst>
              <a:ext uri="{FF2B5EF4-FFF2-40B4-BE49-F238E27FC236}">
                <a16:creationId xmlns:a16="http://schemas.microsoft.com/office/drawing/2014/main" id="{21056C46-28BD-EB4C-AD03-E45B6DBB2EE2}"/>
              </a:ext>
            </a:extLst>
          </p:cNvPr>
          <p:cNvSpPr txBox="1"/>
          <p:nvPr/>
        </p:nvSpPr>
        <p:spPr>
          <a:xfrm>
            <a:off x="4673978" y="5022188"/>
            <a:ext cx="2043893" cy="369332"/>
          </a:xfrm>
          <a:prstGeom prst="rect">
            <a:avLst/>
          </a:prstGeom>
          <a:solidFill>
            <a:schemeClr val="bg1"/>
          </a:solidFill>
        </p:spPr>
        <p:txBody>
          <a:bodyPr wrap="none" rtlCol="0">
            <a:spAutoFit/>
          </a:bodyPr>
          <a:lstStyle/>
          <a:p>
            <a:r>
              <a:rPr lang="en-US" dirty="0"/>
              <a:t>Antarctica Ice Sheet</a:t>
            </a:r>
          </a:p>
        </p:txBody>
      </p:sp>
      <p:sp>
        <p:nvSpPr>
          <p:cNvPr id="2" name="Slide Number Placeholder 1">
            <a:extLst>
              <a:ext uri="{FF2B5EF4-FFF2-40B4-BE49-F238E27FC236}">
                <a16:creationId xmlns:a16="http://schemas.microsoft.com/office/drawing/2014/main" id="{7B2F78B1-7718-AB4C-8D13-8ED5522439D4}"/>
              </a:ext>
            </a:extLst>
          </p:cNvPr>
          <p:cNvSpPr>
            <a:spLocks noGrp="1"/>
          </p:cNvSpPr>
          <p:nvPr>
            <p:ph type="sldNum" sz="quarter" idx="12"/>
          </p:nvPr>
        </p:nvSpPr>
        <p:spPr/>
        <p:txBody>
          <a:bodyPr/>
          <a:lstStyle/>
          <a:p>
            <a:fld id="{98C35D57-C601-CB49-A057-905445FC769B}" type="slidenum">
              <a:rPr lang="en-US" smtClean="0"/>
              <a:t>7</a:t>
            </a:fld>
            <a:endParaRPr lang="en-US"/>
          </a:p>
        </p:txBody>
      </p:sp>
    </p:spTree>
    <p:extLst>
      <p:ext uri="{BB962C8B-B14F-4D97-AF65-F5344CB8AC3E}">
        <p14:creationId xmlns:p14="http://schemas.microsoft.com/office/powerpoint/2010/main" val="2024456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0E51-1BD1-5E4E-A0C8-27F21688AD50}"/>
              </a:ext>
            </a:extLst>
          </p:cNvPr>
          <p:cNvSpPr>
            <a:spLocks noGrp="1"/>
          </p:cNvSpPr>
          <p:nvPr>
            <p:ph type="title"/>
          </p:nvPr>
        </p:nvSpPr>
        <p:spPr/>
        <p:txBody>
          <a:bodyPr/>
          <a:lstStyle/>
          <a:p>
            <a:r>
              <a:rPr lang="en-US" dirty="0"/>
              <a:t>Have any of you been asked:</a:t>
            </a:r>
          </a:p>
        </p:txBody>
      </p:sp>
      <p:sp>
        <p:nvSpPr>
          <p:cNvPr id="3" name="Content Placeholder 2">
            <a:extLst>
              <a:ext uri="{FF2B5EF4-FFF2-40B4-BE49-F238E27FC236}">
                <a16:creationId xmlns:a16="http://schemas.microsoft.com/office/drawing/2014/main" id="{0EEDFCF6-5E4B-9D42-98F8-FD6033321BCA}"/>
              </a:ext>
            </a:extLst>
          </p:cNvPr>
          <p:cNvSpPr>
            <a:spLocks noGrp="1"/>
          </p:cNvSpPr>
          <p:nvPr>
            <p:ph idx="1"/>
          </p:nvPr>
        </p:nvSpPr>
        <p:spPr>
          <a:xfrm>
            <a:off x="305437" y="1863668"/>
            <a:ext cx="3197179" cy="2019844"/>
          </a:xfrm>
        </p:spPr>
        <p:txBody>
          <a:bodyPr>
            <a:normAutofit/>
          </a:bodyPr>
          <a:lstStyle/>
          <a:p>
            <a:pPr marL="0" indent="0">
              <a:buNone/>
            </a:pPr>
            <a:r>
              <a:rPr lang="en-US" dirty="0"/>
              <a:t>1. To conduct </a:t>
            </a:r>
            <a:r>
              <a:rPr lang="en-US" b="1" dirty="0"/>
              <a:t>vulnerability assessment</a:t>
            </a:r>
            <a:r>
              <a:rPr lang="en-US" dirty="0"/>
              <a:t>.</a:t>
            </a:r>
          </a:p>
        </p:txBody>
      </p:sp>
      <p:pic>
        <p:nvPicPr>
          <p:cNvPr id="5" name="Picture 4" descr="A picture containing text, map&#10;&#10;Description automatically generated">
            <a:extLst>
              <a:ext uri="{FF2B5EF4-FFF2-40B4-BE49-F238E27FC236}">
                <a16:creationId xmlns:a16="http://schemas.microsoft.com/office/drawing/2014/main" id="{A05C3B05-9020-0A49-BF9D-745F6668F1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437" y="3738611"/>
            <a:ext cx="2881782" cy="2183993"/>
          </a:xfrm>
          <a:prstGeom prst="rect">
            <a:avLst/>
          </a:prstGeom>
        </p:spPr>
      </p:pic>
      <p:pic>
        <p:nvPicPr>
          <p:cNvPr id="7" name="Picture 6">
            <a:extLst>
              <a:ext uri="{FF2B5EF4-FFF2-40B4-BE49-F238E27FC236}">
                <a16:creationId xmlns:a16="http://schemas.microsoft.com/office/drawing/2014/main" id="{089769F6-578D-324D-99A9-08A87852C1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7785" y="3362211"/>
            <a:ext cx="3369966" cy="260406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76942FA-604B-EA4B-B1AA-795175104F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1223" y="3694943"/>
            <a:ext cx="3573430" cy="2271331"/>
          </a:xfrm>
          <a:prstGeom prst="rect">
            <a:avLst/>
          </a:prstGeom>
        </p:spPr>
      </p:pic>
      <p:sp>
        <p:nvSpPr>
          <p:cNvPr id="10" name="Content Placeholder 2">
            <a:extLst>
              <a:ext uri="{FF2B5EF4-FFF2-40B4-BE49-F238E27FC236}">
                <a16:creationId xmlns:a16="http://schemas.microsoft.com/office/drawing/2014/main" id="{B0CE9539-5917-194C-B647-419FC3F2F50D}"/>
              </a:ext>
            </a:extLst>
          </p:cNvPr>
          <p:cNvSpPr txBox="1">
            <a:spLocks/>
          </p:cNvSpPr>
          <p:nvPr/>
        </p:nvSpPr>
        <p:spPr>
          <a:xfrm>
            <a:off x="8348475" y="1863668"/>
            <a:ext cx="3436434"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3. To </a:t>
            </a:r>
            <a:r>
              <a:rPr lang="en-US" b="1" dirty="0"/>
              <a:t>report progress </a:t>
            </a:r>
            <a:r>
              <a:rPr lang="en-US" dirty="0"/>
              <a:t>on environmental issues. </a:t>
            </a:r>
          </a:p>
        </p:txBody>
      </p:sp>
      <p:sp>
        <p:nvSpPr>
          <p:cNvPr id="11" name="Content Placeholder 2">
            <a:extLst>
              <a:ext uri="{FF2B5EF4-FFF2-40B4-BE49-F238E27FC236}">
                <a16:creationId xmlns:a16="http://schemas.microsoft.com/office/drawing/2014/main" id="{D9090CFE-9AA4-B64D-A01F-F7103BD49113}"/>
              </a:ext>
            </a:extLst>
          </p:cNvPr>
          <p:cNvSpPr txBox="1">
            <a:spLocks/>
          </p:cNvSpPr>
          <p:nvPr/>
        </p:nvSpPr>
        <p:spPr>
          <a:xfrm>
            <a:off x="4142082" y="1863668"/>
            <a:ext cx="2578298" cy="1739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 To develop a </a:t>
            </a:r>
            <a:r>
              <a:rPr lang="en-US" b="1" dirty="0"/>
              <a:t>CO</a:t>
            </a:r>
            <a:r>
              <a:rPr lang="en-US" b="1" baseline="-25000" dirty="0"/>
              <a:t>2 </a:t>
            </a:r>
            <a:r>
              <a:rPr lang="en-US" b="1" dirty="0"/>
              <a:t>mitigation plan</a:t>
            </a:r>
            <a:r>
              <a:rPr lang="en-US" dirty="0"/>
              <a:t>.</a:t>
            </a:r>
          </a:p>
        </p:txBody>
      </p:sp>
      <p:sp>
        <p:nvSpPr>
          <p:cNvPr id="4" name="TextBox 3">
            <a:extLst>
              <a:ext uri="{FF2B5EF4-FFF2-40B4-BE49-F238E27FC236}">
                <a16:creationId xmlns:a16="http://schemas.microsoft.com/office/drawing/2014/main" id="{C5421947-BE1D-3147-A620-AA28376377F9}"/>
              </a:ext>
            </a:extLst>
          </p:cNvPr>
          <p:cNvSpPr txBox="1"/>
          <p:nvPr/>
        </p:nvSpPr>
        <p:spPr>
          <a:xfrm>
            <a:off x="1225296" y="6345936"/>
            <a:ext cx="4197431" cy="369332"/>
          </a:xfrm>
          <a:prstGeom prst="rect">
            <a:avLst/>
          </a:prstGeom>
          <a:noFill/>
        </p:spPr>
        <p:txBody>
          <a:bodyPr wrap="none" rtlCol="0">
            <a:spAutoFit/>
          </a:bodyPr>
          <a:lstStyle/>
          <a:p>
            <a:r>
              <a:rPr lang="en-US" dirty="0"/>
              <a:t>Author has permission to use ACCO charts.</a:t>
            </a:r>
          </a:p>
        </p:txBody>
      </p:sp>
      <p:sp>
        <p:nvSpPr>
          <p:cNvPr id="6" name="Slide Number Placeholder 5">
            <a:extLst>
              <a:ext uri="{FF2B5EF4-FFF2-40B4-BE49-F238E27FC236}">
                <a16:creationId xmlns:a16="http://schemas.microsoft.com/office/drawing/2014/main" id="{1E50AA76-4B0C-D34E-9BD6-B5E799B7FEBE}"/>
              </a:ext>
            </a:extLst>
          </p:cNvPr>
          <p:cNvSpPr>
            <a:spLocks noGrp="1"/>
          </p:cNvSpPr>
          <p:nvPr>
            <p:ph type="sldNum" sz="quarter" idx="12"/>
          </p:nvPr>
        </p:nvSpPr>
        <p:spPr/>
        <p:txBody>
          <a:bodyPr/>
          <a:lstStyle/>
          <a:p>
            <a:fld id="{98C35D57-C601-CB49-A057-905445FC769B}" type="slidenum">
              <a:rPr lang="en-US" smtClean="0"/>
              <a:t>8</a:t>
            </a:fld>
            <a:endParaRPr lang="en-US"/>
          </a:p>
        </p:txBody>
      </p:sp>
    </p:spTree>
    <p:extLst>
      <p:ext uri="{BB962C8B-B14F-4D97-AF65-F5344CB8AC3E}">
        <p14:creationId xmlns:p14="http://schemas.microsoft.com/office/powerpoint/2010/main" val="488748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EEC2-0941-9F49-B8F3-1D1817DE7DA4}"/>
              </a:ext>
            </a:extLst>
          </p:cNvPr>
          <p:cNvSpPr>
            <a:spLocks noGrp="1"/>
          </p:cNvSpPr>
          <p:nvPr>
            <p:ph type="title"/>
          </p:nvPr>
        </p:nvSpPr>
        <p:spPr>
          <a:xfrm>
            <a:off x="838199" y="202684"/>
            <a:ext cx="10515600" cy="1325563"/>
          </a:xfrm>
        </p:spPr>
        <p:txBody>
          <a:bodyPr/>
          <a:lstStyle/>
          <a:p>
            <a:r>
              <a:rPr lang="en-US" dirty="0"/>
              <a:t>1. How to conduct a </a:t>
            </a:r>
            <a:r>
              <a:rPr lang="en-US" b="1" dirty="0"/>
              <a:t>vulnerability assessment</a:t>
            </a:r>
          </a:p>
        </p:txBody>
      </p:sp>
      <p:sp>
        <p:nvSpPr>
          <p:cNvPr id="7" name="TextBox 6">
            <a:extLst>
              <a:ext uri="{FF2B5EF4-FFF2-40B4-BE49-F238E27FC236}">
                <a16:creationId xmlns:a16="http://schemas.microsoft.com/office/drawing/2014/main" id="{EDD548A0-8D59-D744-9BE5-38EAAD07BC74}"/>
              </a:ext>
            </a:extLst>
          </p:cNvPr>
          <p:cNvSpPr txBox="1"/>
          <p:nvPr/>
        </p:nvSpPr>
        <p:spPr>
          <a:xfrm>
            <a:off x="838200" y="5900248"/>
            <a:ext cx="5786438" cy="523220"/>
          </a:xfrm>
          <a:prstGeom prst="rect">
            <a:avLst/>
          </a:prstGeom>
          <a:noFill/>
        </p:spPr>
        <p:txBody>
          <a:bodyPr wrap="square" rtlCol="0">
            <a:spAutoFit/>
          </a:bodyPr>
          <a:lstStyle/>
          <a:p>
            <a:r>
              <a:rPr lang="en-US" dirty="0"/>
              <a:t>Source</a:t>
            </a:r>
            <a:r>
              <a:rPr lang="en-US" sz="2800" dirty="0"/>
              <a:t>:  </a:t>
            </a:r>
            <a:r>
              <a:rPr lang="en-US" sz="2800" dirty="0">
                <a:solidFill>
                  <a:srgbClr val="0563C1"/>
                </a:solidFill>
                <a:hlinkClick r:id="rId3">
                  <a:extLst>
                    <a:ext uri="{A12FA001-AC4F-418D-AE19-62706E023703}">
                      <ahyp:hlinkClr xmlns:ahyp="http://schemas.microsoft.com/office/drawing/2018/hyperlinkcolor" val="tx"/>
                    </a:ext>
                  </a:extLst>
                </a:hlinkClick>
              </a:rPr>
              <a:t>https://toolkit.climate.gov/</a:t>
            </a:r>
            <a:endParaRPr lang="en-US" dirty="0"/>
          </a:p>
        </p:txBody>
      </p:sp>
      <p:pic>
        <p:nvPicPr>
          <p:cNvPr id="4" name="Picture 3">
            <a:extLst>
              <a:ext uri="{FF2B5EF4-FFF2-40B4-BE49-F238E27FC236}">
                <a16:creationId xmlns:a16="http://schemas.microsoft.com/office/drawing/2014/main" id="{8D03ED11-8209-784C-9948-565A45D97336}"/>
              </a:ext>
            </a:extLst>
          </p:cNvPr>
          <p:cNvPicPr>
            <a:picLocks noChangeAspect="1"/>
          </p:cNvPicPr>
          <p:nvPr/>
        </p:nvPicPr>
        <p:blipFill>
          <a:blip r:embed="rId4"/>
          <a:stretch>
            <a:fillRect/>
          </a:stretch>
        </p:blipFill>
        <p:spPr>
          <a:xfrm>
            <a:off x="3819071" y="1206500"/>
            <a:ext cx="7645400" cy="4445000"/>
          </a:xfrm>
          <a:prstGeom prst="rect">
            <a:avLst/>
          </a:prstGeom>
        </p:spPr>
      </p:pic>
      <p:pic>
        <p:nvPicPr>
          <p:cNvPr id="5" name="Picture 4">
            <a:extLst>
              <a:ext uri="{FF2B5EF4-FFF2-40B4-BE49-F238E27FC236}">
                <a16:creationId xmlns:a16="http://schemas.microsoft.com/office/drawing/2014/main" id="{0DDE16B7-361F-1444-BFE0-D418EA0A0EE8}"/>
              </a:ext>
            </a:extLst>
          </p:cNvPr>
          <p:cNvPicPr>
            <a:picLocks noChangeAspect="1"/>
          </p:cNvPicPr>
          <p:nvPr/>
        </p:nvPicPr>
        <p:blipFill>
          <a:blip r:embed="rId5"/>
          <a:stretch>
            <a:fillRect/>
          </a:stretch>
        </p:blipFill>
        <p:spPr>
          <a:xfrm>
            <a:off x="872671" y="2532063"/>
            <a:ext cx="2946400" cy="1676400"/>
          </a:xfrm>
          <a:prstGeom prst="rect">
            <a:avLst/>
          </a:prstGeom>
        </p:spPr>
      </p:pic>
      <p:sp>
        <p:nvSpPr>
          <p:cNvPr id="3" name="Slide Number Placeholder 2">
            <a:extLst>
              <a:ext uri="{FF2B5EF4-FFF2-40B4-BE49-F238E27FC236}">
                <a16:creationId xmlns:a16="http://schemas.microsoft.com/office/drawing/2014/main" id="{67FC0A31-5CBA-C44A-B73F-7B4A8FB2513A}"/>
              </a:ext>
            </a:extLst>
          </p:cNvPr>
          <p:cNvSpPr>
            <a:spLocks noGrp="1"/>
          </p:cNvSpPr>
          <p:nvPr>
            <p:ph type="sldNum" sz="quarter" idx="12"/>
          </p:nvPr>
        </p:nvSpPr>
        <p:spPr/>
        <p:txBody>
          <a:bodyPr/>
          <a:lstStyle/>
          <a:p>
            <a:fld id="{98C35D57-C601-CB49-A057-905445FC769B}" type="slidenum">
              <a:rPr lang="en-US" smtClean="0"/>
              <a:t>9</a:t>
            </a:fld>
            <a:endParaRPr lang="en-US"/>
          </a:p>
        </p:txBody>
      </p:sp>
      <p:sp>
        <p:nvSpPr>
          <p:cNvPr id="8" name="TextBox 7">
            <a:extLst>
              <a:ext uri="{FF2B5EF4-FFF2-40B4-BE49-F238E27FC236}">
                <a16:creationId xmlns:a16="http://schemas.microsoft.com/office/drawing/2014/main" id="{E7A9560B-0A15-8844-8C89-C597761B666D}"/>
              </a:ext>
            </a:extLst>
          </p:cNvPr>
          <p:cNvSpPr txBox="1"/>
          <p:nvPr/>
        </p:nvSpPr>
        <p:spPr>
          <a:xfrm>
            <a:off x="358346" y="4683211"/>
            <a:ext cx="3163330" cy="923330"/>
          </a:xfrm>
          <a:prstGeom prst="rect">
            <a:avLst/>
          </a:prstGeom>
          <a:noFill/>
        </p:spPr>
        <p:txBody>
          <a:bodyPr wrap="square" rtlCol="0">
            <a:spAutoFit/>
          </a:bodyPr>
          <a:lstStyle/>
          <a:p>
            <a:r>
              <a:rPr lang="en-US" b="1" dirty="0"/>
              <a:t>National Oceanic and Atmospheric Administration (NOAA)</a:t>
            </a:r>
            <a:endParaRPr lang="en-US" dirty="0"/>
          </a:p>
        </p:txBody>
      </p:sp>
    </p:spTree>
    <p:extLst>
      <p:ext uri="{BB962C8B-B14F-4D97-AF65-F5344CB8AC3E}">
        <p14:creationId xmlns:p14="http://schemas.microsoft.com/office/powerpoint/2010/main" val="1066965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1121</TotalTime>
  <Words>3635</Words>
  <Application>Microsoft Macintosh PowerPoint</Application>
  <PresentationFormat>Widescreen</PresentationFormat>
  <Paragraphs>371</Paragraphs>
  <Slides>47</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Calibri Light</vt:lpstr>
      <vt:lpstr>Times New Roman</vt:lpstr>
      <vt:lpstr>Wingdings</vt:lpstr>
      <vt:lpstr>Office Theme</vt:lpstr>
      <vt:lpstr>Use of Quality Tools to Prevent Damage Due to Climate Change </vt:lpstr>
      <vt:lpstr>Brainstorm Risks Due to Climate Change  (floods, sea-level rise, intense storms, heat, infrastructure failure…)</vt:lpstr>
      <vt:lpstr>Talk with a Climate Change Professional (CC-P)</vt:lpstr>
      <vt:lpstr>PowerPoint Presentation</vt:lpstr>
      <vt:lpstr>Agenda</vt:lpstr>
      <vt:lpstr>Dr. W. Edwards Deming </vt:lpstr>
      <vt:lpstr>PowerPoint Presentation</vt:lpstr>
      <vt:lpstr>Have any of you been asked:</vt:lpstr>
      <vt:lpstr>1. How to conduct a vulnerability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How to conduct a vulnerability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Maryland Climate Leadership Academy</vt:lpstr>
      <vt:lpstr>PowerPoint Presentation</vt:lpstr>
      <vt:lpstr>PowerPoint Presentation</vt:lpstr>
      <vt:lpstr>PowerPoint Presentation</vt:lpstr>
      <vt:lpstr>Chesapeake Climate Action Network (CCAN)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solar powered car.</vt:lpstr>
      <vt:lpstr>Agenda</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of Quality Tools to Prevent Damage Due to Climate Change </dc:title>
  <dc:subject/>
  <dc:creator>David M. Saunders</dc:creator>
  <cp:keywords/>
  <dc:description/>
  <cp:lastModifiedBy>jeff parnes</cp:lastModifiedBy>
  <cp:revision>112</cp:revision>
  <dcterms:created xsi:type="dcterms:W3CDTF">2020-08-26T19:03:20Z</dcterms:created>
  <dcterms:modified xsi:type="dcterms:W3CDTF">2020-11-09T22:56:59Z</dcterms:modified>
  <cp:category/>
</cp:coreProperties>
</file>