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9" r:id="rId3"/>
    <p:sldId id="258" r:id="rId4"/>
    <p:sldId id="292" r:id="rId5"/>
    <p:sldId id="296" r:id="rId6"/>
    <p:sldId id="300" r:id="rId7"/>
    <p:sldId id="257" r:id="rId8"/>
    <p:sldId id="291" r:id="rId9"/>
    <p:sldId id="259" r:id="rId10"/>
    <p:sldId id="261" r:id="rId11"/>
    <p:sldId id="263" r:id="rId12"/>
    <p:sldId id="264" r:id="rId13"/>
    <p:sldId id="265" r:id="rId14"/>
    <p:sldId id="266" r:id="rId15"/>
    <p:sldId id="267" r:id="rId16"/>
    <p:sldId id="282" r:id="rId17"/>
    <p:sldId id="283" r:id="rId18"/>
    <p:sldId id="284" r:id="rId19"/>
    <p:sldId id="294" r:id="rId20"/>
    <p:sldId id="286" r:id="rId21"/>
    <p:sldId id="287" r:id="rId22"/>
    <p:sldId id="288" r:id="rId23"/>
    <p:sldId id="278" r:id="rId24"/>
    <p:sldId id="295" r:id="rId25"/>
    <p:sldId id="297" r:id="rId26"/>
    <p:sldId id="298" r:id="rId27"/>
    <p:sldId id="279" r:id="rId28"/>
    <p:sldId id="29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823" autoAdjust="0"/>
  </p:normalViewPr>
  <p:slideViewPr>
    <p:cSldViewPr snapToGrid="0">
      <p:cViewPr varScale="1">
        <p:scale>
          <a:sx n="88" d="100"/>
          <a:sy n="88" d="100"/>
        </p:scale>
        <p:origin x="1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2C1C5-0527-48CE-8773-86CD8732F283}" type="datetimeFigureOut">
              <a:rPr lang="en-US" smtClean="0"/>
              <a:t>3/13/25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CEA3F-F0FD-4972-992E-3C98327E8EE0}" type="slidenum">
              <a:rPr lang="en-US" smtClean="0"/>
              <a:t>‹#›</a:t>
            </a:fld>
            <a:endParaRPr lang="en-US"/>
          </a:p>
        </p:txBody>
      </p:sp>
    </p:spTree>
    <p:extLst>
      <p:ext uri="{BB962C8B-B14F-4D97-AF65-F5344CB8AC3E}">
        <p14:creationId xmlns:p14="http://schemas.microsoft.com/office/powerpoint/2010/main" val="77642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everybody , my name is Edwin Videla and today I’ll be talking about food safety using a couple of cases that have had deep impact on how food safety is managed in the US.</a:t>
            </a:r>
          </a:p>
          <a:p>
            <a:endParaRPr lang="en-US" dirty="0"/>
          </a:p>
          <a:p>
            <a:r>
              <a:rPr lang="en-US" dirty="0"/>
              <a:t>The jack in the box outbreak if 1993</a:t>
            </a:r>
          </a:p>
          <a:p>
            <a:endParaRPr lang="en-US" dirty="0"/>
          </a:p>
          <a:p>
            <a:r>
              <a:rPr lang="en-US" dirty="0"/>
              <a:t>The Peanut corporation America of 2009</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1</a:t>
            </a:fld>
            <a:endParaRPr lang="en-US"/>
          </a:p>
        </p:txBody>
      </p:sp>
    </p:spTree>
    <p:extLst>
      <p:ext uri="{BB962C8B-B14F-4D97-AF65-F5344CB8AC3E}">
        <p14:creationId xmlns:p14="http://schemas.microsoft.com/office/powerpoint/2010/main" val="336561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January 12, 1993</a:t>
            </a:r>
            <a:r>
              <a:rPr lang="en-US" dirty="0"/>
              <a:t> – Seattle Children's Hospital reported </a:t>
            </a:r>
            <a:r>
              <a:rPr lang="en-US" b="1" dirty="0"/>
              <a:t>four cases of HUS</a:t>
            </a:r>
            <a:r>
              <a:rPr lang="en-US" dirty="0"/>
              <a:t>.</a:t>
            </a:r>
          </a:p>
          <a:p>
            <a:r>
              <a:rPr lang="en-US" b="1" dirty="0"/>
              <a:t>January 13–15, 1993</a:t>
            </a:r>
            <a:r>
              <a:rPr lang="en-US" dirty="0"/>
              <a:t> – More cases emerged, prompting the </a:t>
            </a:r>
            <a:r>
              <a:rPr lang="en-US" b="1" dirty="0"/>
              <a:t>Washington State Health Department</a:t>
            </a:r>
            <a:r>
              <a:rPr lang="en-US" dirty="0"/>
              <a:t> to launch an official </a:t>
            </a:r>
            <a:r>
              <a:rPr lang="en-US" b="1" dirty="0"/>
              <a:t>foodborne illness investigation</a:t>
            </a:r>
            <a:r>
              <a:rPr lang="en-US" dirty="0"/>
              <a:t>.</a:t>
            </a:r>
          </a:p>
          <a:p>
            <a:r>
              <a:rPr lang="en-US" b="1" dirty="0"/>
              <a:t>January 16, 1993</a:t>
            </a:r>
            <a:r>
              <a:rPr lang="en-US" dirty="0"/>
              <a:t> – Epidemiologists linked the illnesses to </a:t>
            </a:r>
            <a:r>
              <a:rPr lang="en-US" b="1" dirty="0"/>
              <a:t>undercooked hamburgers from Jack in the Box</a:t>
            </a:r>
            <a:r>
              <a:rPr lang="en-US" dirty="0"/>
              <a:t>.</a:t>
            </a:r>
          </a:p>
          <a:p>
            <a:r>
              <a:rPr lang="en-US" b="1" dirty="0"/>
              <a:t>January 18, 1993</a:t>
            </a:r>
            <a:r>
              <a:rPr lang="en-US" dirty="0"/>
              <a:t> – The health department issued a </a:t>
            </a:r>
            <a:r>
              <a:rPr lang="en-US" b="1" dirty="0"/>
              <a:t>warning about eating undercooked ground beef</a:t>
            </a:r>
            <a:r>
              <a:rPr lang="en-US" dirty="0"/>
              <a:t>, leading to the </a:t>
            </a:r>
            <a:r>
              <a:rPr lang="en-US" b="1" dirty="0"/>
              <a:t>largest recall of beef in U.S. history at the time</a:t>
            </a:r>
            <a:r>
              <a:rPr lang="en-US" dirty="0"/>
              <a:t> (more than </a:t>
            </a:r>
            <a:r>
              <a:rPr lang="en-US" b="1" dirty="0"/>
              <a:t>250,000 pounds</a:t>
            </a:r>
            <a:r>
              <a:rPr lang="en-US" dirty="0"/>
              <a:t>).</a:t>
            </a:r>
          </a:p>
        </p:txBody>
      </p:sp>
      <p:sp>
        <p:nvSpPr>
          <p:cNvPr id="4" name="Slide Number Placeholder 3"/>
          <p:cNvSpPr>
            <a:spLocks noGrp="1"/>
          </p:cNvSpPr>
          <p:nvPr>
            <p:ph type="sldNum" sz="quarter" idx="5"/>
          </p:nvPr>
        </p:nvSpPr>
        <p:spPr/>
        <p:txBody>
          <a:bodyPr/>
          <a:lstStyle/>
          <a:p>
            <a:fld id="{689CEA3F-F0FD-4972-992E-3C98327E8EE0}" type="slidenum">
              <a:rPr lang="en-US" smtClean="0"/>
              <a:t>10</a:t>
            </a:fld>
            <a:endParaRPr lang="en-US"/>
          </a:p>
        </p:txBody>
      </p:sp>
    </p:spTree>
    <p:extLst>
      <p:ext uri="{BB962C8B-B14F-4D97-AF65-F5344CB8AC3E}">
        <p14:creationId xmlns:p14="http://schemas.microsoft.com/office/powerpoint/2010/main" val="117914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contaminated beef patties</a:t>
            </a:r>
            <a:r>
              <a:rPr lang="en-US" dirty="0"/>
              <a:t> in the </a:t>
            </a:r>
            <a:r>
              <a:rPr lang="en-US" b="1" dirty="0"/>
              <a:t>1993 Jack in the Box E. coli O157:H7 outbreak</a:t>
            </a:r>
            <a:r>
              <a:rPr lang="en-US" dirty="0"/>
              <a:t> were supplied by </a:t>
            </a:r>
            <a:r>
              <a:rPr lang="en-US" b="1" dirty="0" err="1"/>
              <a:t>Von’s</a:t>
            </a:r>
            <a:r>
              <a:rPr lang="en-US" b="1" dirty="0"/>
              <a:t> Companies Inc.</a:t>
            </a:r>
            <a:r>
              <a:rPr lang="en-US" dirty="0"/>
              <a:t>, a </a:t>
            </a:r>
            <a:r>
              <a:rPr lang="en-US" b="1" dirty="0"/>
              <a:t>California-based meat supplier</a:t>
            </a:r>
            <a:r>
              <a:rPr lang="en-US" dirty="0"/>
              <a:t>.</a:t>
            </a:r>
          </a:p>
          <a:p>
            <a:endParaRPr lang="en-US" dirty="0"/>
          </a:p>
          <a:p>
            <a:r>
              <a:rPr lang="en-US" dirty="0" err="1"/>
              <a:t>Von’s</a:t>
            </a:r>
            <a:r>
              <a:rPr lang="en-US" dirty="0"/>
              <a:t> meat processing division was likely phased out between 1993 and 1997, with full closure occurring by the time Safeway took over in 1997.After the Safeway acquisition, </a:t>
            </a:r>
            <a:r>
              <a:rPr lang="en-US" dirty="0" err="1"/>
              <a:t>Von’s</a:t>
            </a:r>
            <a:r>
              <a:rPr lang="en-US" dirty="0"/>
              <a:t> no longer processed its own meat but instead relied on Safeway’s and later Albertsons' meat supply chain.</a:t>
            </a:r>
          </a:p>
        </p:txBody>
      </p:sp>
      <p:sp>
        <p:nvSpPr>
          <p:cNvPr id="4" name="Slide Number Placeholder 3"/>
          <p:cNvSpPr>
            <a:spLocks noGrp="1"/>
          </p:cNvSpPr>
          <p:nvPr>
            <p:ph type="sldNum" sz="quarter" idx="5"/>
          </p:nvPr>
        </p:nvSpPr>
        <p:spPr/>
        <p:txBody>
          <a:bodyPr/>
          <a:lstStyle/>
          <a:p>
            <a:fld id="{689CEA3F-F0FD-4972-992E-3C98327E8EE0}" type="slidenum">
              <a:rPr lang="en-US" smtClean="0"/>
              <a:t>12</a:t>
            </a:fld>
            <a:endParaRPr lang="en-US"/>
          </a:p>
        </p:txBody>
      </p:sp>
    </p:spTree>
    <p:extLst>
      <p:ext uri="{BB962C8B-B14F-4D97-AF65-F5344CB8AC3E}">
        <p14:creationId xmlns:p14="http://schemas.microsoft.com/office/powerpoint/2010/main" val="428913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a:t>
            </a:r>
          </a:p>
          <a:p>
            <a:endParaRPr lang="en-US" dirty="0"/>
          </a:p>
          <a:p>
            <a:r>
              <a:rPr lang="en-US" dirty="0"/>
              <a:t>Jack in the Box accepted responsibility, unlike many companies that deny wrongdoing.</a:t>
            </a:r>
          </a:p>
          <a:p>
            <a:r>
              <a:rPr lang="en-US" dirty="0"/>
              <a:t>It settled lawsuits with victims’ families and paid over $50 million in damages.</a:t>
            </a:r>
          </a:p>
          <a:p>
            <a:r>
              <a:rPr lang="en-US" dirty="0"/>
              <a:t>Worked with government agencies to shape new food safety policies.</a:t>
            </a:r>
          </a:p>
        </p:txBody>
      </p:sp>
      <p:sp>
        <p:nvSpPr>
          <p:cNvPr id="4" name="Slide Number Placeholder 3"/>
          <p:cNvSpPr>
            <a:spLocks noGrp="1"/>
          </p:cNvSpPr>
          <p:nvPr>
            <p:ph type="sldNum" sz="quarter" idx="5"/>
          </p:nvPr>
        </p:nvSpPr>
        <p:spPr/>
        <p:txBody>
          <a:bodyPr/>
          <a:lstStyle/>
          <a:p>
            <a:fld id="{689CEA3F-F0FD-4972-992E-3C98327E8EE0}" type="slidenum">
              <a:rPr lang="en-US" smtClean="0"/>
              <a:t>13</a:t>
            </a:fld>
            <a:endParaRPr lang="en-US"/>
          </a:p>
        </p:txBody>
      </p:sp>
    </p:spTree>
    <p:extLst>
      <p:ext uri="{BB962C8B-B14F-4D97-AF65-F5344CB8AC3E}">
        <p14:creationId xmlns:p14="http://schemas.microsoft.com/office/powerpoint/2010/main" val="253974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Mandatory HACCP Plans for Meat, Poultry, &amp; Egg Processors</a:t>
            </a:r>
          </a:p>
          <a:p>
            <a:pPr marL="228600" indent="-228600">
              <a:buAutoNum type="arabicPeriod" startAt="2"/>
            </a:pPr>
            <a:r>
              <a:rPr lang="en-US" dirty="0"/>
              <a:t>Implementation of HACCP's 7 Principles</a:t>
            </a:r>
          </a:p>
          <a:p>
            <a:pPr marL="0" indent="0">
              <a:buNone/>
            </a:pPr>
            <a:r>
              <a:rPr lang="en-US" dirty="0"/>
              <a:t>3. Pathogen Reduction &amp; Microbial Testing</a:t>
            </a:r>
          </a:p>
          <a:p>
            <a:pPr marL="0" indent="0">
              <a:buNone/>
            </a:pPr>
            <a:r>
              <a:rPr lang="en-US" dirty="0"/>
              <a:t>4. Sanitation Standard Operating Procedures (SSOPs)</a:t>
            </a:r>
          </a:p>
          <a:p>
            <a:pPr marL="0" indent="0">
              <a:buNone/>
            </a:pPr>
            <a:r>
              <a:rPr lang="en-US" dirty="0"/>
              <a:t>5. USDA Enforcement &amp; Inspections</a:t>
            </a:r>
          </a:p>
        </p:txBody>
      </p:sp>
      <p:sp>
        <p:nvSpPr>
          <p:cNvPr id="4" name="Slide Number Placeholder 3"/>
          <p:cNvSpPr>
            <a:spLocks noGrp="1"/>
          </p:cNvSpPr>
          <p:nvPr>
            <p:ph type="sldNum" sz="quarter" idx="5"/>
          </p:nvPr>
        </p:nvSpPr>
        <p:spPr/>
        <p:txBody>
          <a:bodyPr/>
          <a:lstStyle/>
          <a:p>
            <a:fld id="{689CEA3F-F0FD-4972-992E-3C98327E8EE0}" type="slidenum">
              <a:rPr lang="en-US" smtClean="0"/>
              <a:t>14</a:t>
            </a:fld>
            <a:endParaRPr lang="en-US"/>
          </a:p>
        </p:txBody>
      </p:sp>
    </p:spTree>
    <p:extLst>
      <p:ext uri="{BB962C8B-B14F-4D97-AF65-F5344CB8AC3E}">
        <p14:creationId xmlns:p14="http://schemas.microsoft.com/office/powerpoint/2010/main" val="182685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PCA? </a:t>
            </a:r>
          </a:p>
          <a:p>
            <a:r>
              <a:rPr lang="en-US" dirty="0"/>
              <a:t>Founded: 1977Headquarters: Lynchburg, Virginia </a:t>
            </a:r>
          </a:p>
          <a:p>
            <a:r>
              <a:rPr lang="en-US" dirty="0"/>
              <a:t>Operations: Processed and sold peanut butter and peanut paste used in various food products.</a:t>
            </a:r>
          </a:p>
          <a:p>
            <a:r>
              <a:rPr lang="en-US" dirty="0"/>
              <a:t>Main Customers: Sold to food manufacturers, schools, and institutions, but not directly to consumers.</a:t>
            </a:r>
          </a:p>
          <a:p>
            <a:endParaRPr lang="en-US" dirty="0"/>
          </a:p>
          <a:p>
            <a:r>
              <a:rPr lang="en-US" dirty="0"/>
              <a:t>What is salmonella </a:t>
            </a:r>
            <a:r>
              <a:rPr lang="en-US" dirty="0" err="1"/>
              <a:t>typhirium</a:t>
            </a:r>
            <a:r>
              <a:rPr lang="en-US" dirty="0"/>
              <a:t>?</a:t>
            </a:r>
          </a:p>
          <a:p>
            <a:r>
              <a:rPr lang="en-US" dirty="0"/>
              <a:t>Salmonella Typhimurium is one of the most common and dangerous serotypes of Salmonella, causing major foodborne outbreaks. Due to its ability to spread through various foods and its resistance to antibiotics, it remains a major public health concern.</a:t>
            </a:r>
          </a:p>
          <a:p>
            <a:endParaRPr lang="en-US" dirty="0"/>
          </a:p>
          <a:p>
            <a:r>
              <a:rPr lang="en-US" dirty="0"/>
              <a:t>Salmonellosis</a:t>
            </a:r>
          </a:p>
          <a:p>
            <a:r>
              <a:rPr lang="en-US" dirty="0"/>
              <a:t>Diarrhea (sometimes bloody)✅ Fever✅ Abdominal cramps✅ Nausea and vomiting✅ Dehydration (severe cases)</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16</a:t>
            </a:fld>
            <a:endParaRPr lang="en-US"/>
          </a:p>
        </p:txBody>
      </p:sp>
    </p:spTree>
    <p:extLst>
      <p:ext uri="{BB962C8B-B14F-4D97-AF65-F5344CB8AC3E}">
        <p14:creationId xmlns:p14="http://schemas.microsoft.com/office/powerpoint/2010/main" val="168245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Step-by-Step Investigation: How PCA Was Identified</a:t>
            </a:r>
          </a:p>
          <a:p>
            <a:r>
              <a:rPr lang="en-US" b="1" dirty="0"/>
              <a:t>1. Identifying the Outbreak Pattern</a:t>
            </a:r>
          </a:p>
          <a:p>
            <a:pPr>
              <a:buFont typeface="Arial" panose="020B0604020202020204" pitchFamily="34" charset="0"/>
              <a:buChar char="•"/>
            </a:pPr>
            <a:r>
              <a:rPr lang="en-US" b="1" dirty="0"/>
              <a:t>Fall 2008 to early 2009:</a:t>
            </a:r>
            <a:r>
              <a:rPr lang="en-US" dirty="0"/>
              <a:t> The </a:t>
            </a:r>
            <a:r>
              <a:rPr lang="en-US" b="1" dirty="0"/>
              <a:t>CDC noticed an unusual spike</a:t>
            </a:r>
            <a:r>
              <a:rPr lang="en-US" dirty="0"/>
              <a:t> in </a:t>
            </a:r>
            <a:r>
              <a:rPr lang="en-US" b="1" dirty="0"/>
              <a:t>Salmonella Typhimurium cases</a:t>
            </a:r>
            <a:r>
              <a:rPr lang="en-US" dirty="0"/>
              <a:t> across multiple states.</a:t>
            </a:r>
          </a:p>
          <a:p>
            <a:pPr>
              <a:buFont typeface="Arial" panose="020B0604020202020204" pitchFamily="34" charset="0"/>
              <a:buChar char="•"/>
            </a:pPr>
            <a:r>
              <a:rPr lang="en-US" b="1" dirty="0" err="1"/>
              <a:t>PulseNet</a:t>
            </a:r>
            <a:r>
              <a:rPr lang="en-US" dirty="0"/>
              <a:t>, a national foodborne illness surveillance system, detected that all cases were caused by the </a:t>
            </a:r>
            <a:r>
              <a:rPr lang="en-US" b="1" dirty="0"/>
              <a:t>same genetic strain</a:t>
            </a:r>
            <a:r>
              <a:rPr lang="en-US" dirty="0"/>
              <a:t> of </a:t>
            </a:r>
            <a:r>
              <a:rPr lang="en-US" b="1" dirty="0"/>
              <a:t>Salmonella Typhimurium</a:t>
            </a:r>
            <a:r>
              <a:rPr lang="en-US" dirty="0"/>
              <a:t>, meaning they came from a </a:t>
            </a:r>
            <a:r>
              <a:rPr lang="en-US" b="1" dirty="0"/>
              <a:t>common contaminated source</a:t>
            </a:r>
            <a:r>
              <a:rPr lang="en-US" dirty="0"/>
              <a:t>.</a:t>
            </a:r>
          </a:p>
          <a:p>
            <a:r>
              <a:rPr lang="en-US" b="1" dirty="0"/>
              <a:t>2. Epidemiological Interviews</a:t>
            </a:r>
          </a:p>
          <a:p>
            <a:pPr>
              <a:buFont typeface="Arial" panose="020B0604020202020204" pitchFamily="34" charset="0"/>
              <a:buChar char="•"/>
            </a:pPr>
            <a:r>
              <a:rPr lang="en-US" dirty="0"/>
              <a:t>Investigators conducted </a:t>
            </a:r>
            <a:r>
              <a:rPr lang="en-US" b="1" dirty="0"/>
              <a:t>detailed interviews</a:t>
            </a:r>
            <a:r>
              <a:rPr lang="en-US" dirty="0"/>
              <a:t> with infected individuals, asking about their food consumption history.</a:t>
            </a:r>
          </a:p>
          <a:p>
            <a:pPr>
              <a:buFont typeface="Arial" panose="020B0604020202020204" pitchFamily="34" charset="0"/>
              <a:buChar char="•"/>
            </a:pPr>
            <a:r>
              <a:rPr lang="en-US" dirty="0"/>
              <a:t>A </a:t>
            </a:r>
            <a:r>
              <a:rPr lang="en-US" b="1" dirty="0"/>
              <a:t>common trend emerged</a:t>
            </a:r>
            <a:r>
              <a:rPr lang="en-US" dirty="0"/>
              <a:t>: Many people had eaten </a:t>
            </a:r>
            <a:r>
              <a:rPr lang="en-US" b="1" dirty="0"/>
              <a:t>processed foods containing peanut butter or peanut paste</a:t>
            </a:r>
            <a:r>
              <a:rPr lang="en-US" dirty="0"/>
              <a:t> before getting sick.</a:t>
            </a:r>
          </a:p>
          <a:p>
            <a:pPr>
              <a:buFont typeface="Arial" panose="020B0604020202020204" pitchFamily="34" charset="0"/>
              <a:buChar char="•"/>
            </a:pPr>
            <a:r>
              <a:rPr lang="en-US" dirty="0"/>
              <a:t>Unlike previous </a:t>
            </a:r>
            <a:r>
              <a:rPr lang="en-US" b="1" dirty="0"/>
              <a:t>Salmonella outbreaks linked to raw peanuts</a:t>
            </a:r>
            <a:r>
              <a:rPr lang="en-US" dirty="0"/>
              <a:t>, this one involved </a:t>
            </a:r>
            <a:r>
              <a:rPr lang="en-US" b="1" dirty="0"/>
              <a:t>processed peanut products</a:t>
            </a:r>
            <a:r>
              <a:rPr lang="en-US" dirty="0"/>
              <a:t>, meaning contamination likely occurred </a:t>
            </a:r>
            <a:r>
              <a:rPr lang="en-US" b="1" dirty="0"/>
              <a:t>after processing</a:t>
            </a:r>
            <a:r>
              <a:rPr lang="en-US" dirty="0"/>
              <a:t>.</a:t>
            </a:r>
          </a:p>
          <a:p>
            <a:r>
              <a:rPr lang="en-US" b="1" dirty="0"/>
              <a:t>3. Traceback Investigation</a:t>
            </a:r>
          </a:p>
          <a:p>
            <a:pPr>
              <a:buFont typeface="Arial" panose="020B0604020202020204" pitchFamily="34" charset="0"/>
              <a:buChar char="•"/>
            </a:pPr>
            <a:r>
              <a:rPr lang="en-US" dirty="0"/>
              <a:t>Investigators </a:t>
            </a:r>
            <a:r>
              <a:rPr lang="en-US" b="1" dirty="0"/>
              <a:t>traced the peanut butter and peanut paste ingredients</a:t>
            </a:r>
            <a:r>
              <a:rPr lang="en-US" dirty="0"/>
              <a:t> used in contaminated foods back to their suppliers.</a:t>
            </a:r>
          </a:p>
          <a:p>
            <a:pPr>
              <a:buFont typeface="Arial" panose="020B0604020202020204" pitchFamily="34" charset="0"/>
              <a:buChar char="•"/>
            </a:pPr>
            <a:r>
              <a:rPr lang="en-US" dirty="0"/>
              <a:t>The </a:t>
            </a:r>
            <a:r>
              <a:rPr lang="en-US" b="1" dirty="0"/>
              <a:t>common link</a:t>
            </a:r>
            <a:r>
              <a:rPr lang="en-US" dirty="0"/>
              <a:t> across different brands was </a:t>
            </a:r>
            <a:r>
              <a:rPr lang="en-US" b="1" dirty="0"/>
              <a:t>Peanut Corporation of America (PCA)</a:t>
            </a:r>
            <a:r>
              <a:rPr lang="en-US" dirty="0"/>
              <a:t>, which supplied peanut ingredients to </a:t>
            </a:r>
            <a:r>
              <a:rPr lang="en-US" b="1" dirty="0"/>
              <a:t>over 200 companies</a:t>
            </a:r>
            <a:r>
              <a:rPr lang="en-US" dirty="0"/>
              <a:t>.</a:t>
            </a:r>
          </a:p>
          <a:p>
            <a:pPr>
              <a:buFont typeface="Arial" panose="020B0604020202020204" pitchFamily="34" charset="0"/>
              <a:buChar char="•"/>
            </a:pPr>
            <a:r>
              <a:rPr lang="en-US" dirty="0"/>
              <a:t>PCA's </a:t>
            </a:r>
            <a:r>
              <a:rPr lang="en-US" b="1" dirty="0"/>
              <a:t>Blakely, Georgia</a:t>
            </a:r>
            <a:r>
              <a:rPr lang="en-US" dirty="0"/>
              <a:t> plant was identified as the </a:t>
            </a:r>
            <a:r>
              <a:rPr lang="en-US" b="1" dirty="0"/>
              <a:t>primary contamination source</a:t>
            </a:r>
            <a:r>
              <a:rPr lang="en-US" dirty="0"/>
              <a:t>.</a:t>
            </a:r>
          </a:p>
          <a:p>
            <a:r>
              <a:rPr lang="en-US" b="1" dirty="0"/>
              <a:t>4. Laboratory Confirmation: Matching Salmonella Strains</a:t>
            </a:r>
          </a:p>
          <a:p>
            <a:pPr>
              <a:buFont typeface="Arial" panose="020B0604020202020204" pitchFamily="34" charset="0"/>
              <a:buChar char="•"/>
            </a:pPr>
            <a:r>
              <a:rPr lang="en-US" dirty="0"/>
              <a:t>FDA and state health departments </a:t>
            </a:r>
            <a:r>
              <a:rPr lang="en-US" b="1" dirty="0"/>
              <a:t>collected samples from PCA’s Blakely facility</a:t>
            </a:r>
            <a:r>
              <a:rPr lang="en-US" dirty="0"/>
              <a:t>.</a:t>
            </a:r>
          </a:p>
          <a:p>
            <a:pPr>
              <a:buFont typeface="Arial" panose="020B0604020202020204" pitchFamily="34" charset="0"/>
              <a:buChar char="•"/>
            </a:pPr>
            <a:r>
              <a:rPr lang="en-US" dirty="0"/>
              <a:t>Tests found </a:t>
            </a:r>
            <a:r>
              <a:rPr lang="en-US" b="1" dirty="0"/>
              <a:t>Salmonella Typhimurium in peanut butter and paste</a:t>
            </a:r>
            <a:r>
              <a:rPr lang="en-US" dirty="0"/>
              <a:t>, matching the exact strain found in sick patients.</a:t>
            </a:r>
          </a:p>
          <a:p>
            <a:pPr>
              <a:buFont typeface="Arial" panose="020B0604020202020204" pitchFamily="34" charset="0"/>
              <a:buChar char="•"/>
            </a:pPr>
            <a:r>
              <a:rPr lang="en-US" b="1" dirty="0"/>
              <a:t>Environmental swabs</a:t>
            </a:r>
            <a:r>
              <a:rPr lang="en-US" dirty="0"/>
              <a:t> from the facility also tested </a:t>
            </a:r>
            <a:r>
              <a:rPr lang="en-US" b="1" dirty="0"/>
              <a:t>positive for Salmonella</a:t>
            </a:r>
            <a:r>
              <a:rPr lang="en-US" dirty="0"/>
              <a:t>, confirming unsanitary conditions.</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17</a:t>
            </a:fld>
            <a:endParaRPr lang="en-US"/>
          </a:p>
        </p:txBody>
      </p:sp>
    </p:spTree>
    <p:extLst>
      <p:ext uri="{BB962C8B-B14F-4D97-AF65-F5344CB8AC3E}">
        <p14:creationId xmlns:p14="http://schemas.microsoft.com/office/powerpoint/2010/main" val="339889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p>
          <a:p>
            <a:endParaRPr lang="en-US" b="1" dirty="0"/>
          </a:p>
          <a:p>
            <a:r>
              <a:rPr lang="en-US" b="1" dirty="0"/>
              <a:t>5. Linking PCA’s Role in the Outbreak</a:t>
            </a:r>
          </a:p>
          <a:p>
            <a:pPr>
              <a:buFont typeface="Arial" panose="020B0604020202020204" pitchFamily="34" charset="0"/>
              <a:buChar char="•"/>
            </a:pPr>
            <a:r>
              <a:rPr lang="en-US" dirty="0"/>
              <a:t>Further investigation revealed </a:t>
            </a:r>
            <a:r>
              <a:rPr lang="en-US" b="1" dirty="0"/>
              <a:t>PCA knowingly shipped contaminated peanut products</a:t>
            </a:r>
            <a:r>
              <a:rPr lang="en-US" dirty="0"/>
              <a:t>.</a:t>
            </a:r>
          </a:p>
          <a:p>
            <a:pPr>
              <a:buFont typeface="Arial" panose="020B0604020202020204" pitchFamily="34" charset="0"/>
              <a:buChar char="•"/>
            </a:pPr>
            <a:r>
              <a:rPr lang="en-US" dirty="0"/>
              <a:t>Emails and company records showed PCA had received </a:t>
            </a:r>
            <a:r>
              <a:rPr lang="en-US" b="1" dirty="0"/>
              <a:t>positive Salmonella test results but still shipped the products</a:t>
            </a: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b="1" dirty="0"/>
              <a:t>Conclusion</a:t>
            </a:r>
          </a:p>
          <a:p>
            <a:r>
              <a:rPr lang="en-US" dirty="0"/>
              <a:t>Through </a:t>
            </a:r>
            <a:r>
              <a:rPr lang="en-US" b="1" dirty="0"/>
              <a:t>epidemiological interviews, traceback analysis, and lab testing</a:t>
            </a:r>
            <a:r>
              <a:rPr lang="en-US" dirty="0"/>
              <a:t>, investigators </a:t>
            </a:r>
            <a:r>
              <a:rPr lang="en-US" b="1" dirty="0"/>
              <a:t>directly linked the outbreak to PCA’s contaminated peanut products</a:t>
            </a:r>
            <a:r>
              <a:rPr lang="en-US" dirty="0"/>
              <a:t>. </a:t>
            </a:r>
          </a:p>
        </p:txBody>
      </p:sp>
      <p:sp>
        <p:nvSpPr>
          <p:cNvPr id="4" name="Slide Number Placeholder 3"/>
          <p:cNvSpPr>
            <a:spLocks noGrp="1"/>
          </p:cNvSpPr>
          <p:nvPr>
            <p:ph type="sldNum" sz="quarter" idx="5"/>
          </p:nvPr>
        </p:nvSpPr>
        <p:spPr/>
        <p:txBody>
          <a:bodyPr/>
          <a:lstStyle/>
          <a:p>
            <a:fld id="{689CEA3F-F0FD-4972-992E-3C98327E8EE0}" type="slidenum">
              <a:rPr lang="en-US" smtClean="0"/>
              <a:t>18</a:t>
            </a:fld>
            <a:endParaRPr lang="en-US"/>
          </a:p>
        </p:txBody>
      </p:sp>
    </p:spTree>
    <p:extLst>
      <p:ext uri="{BB962C8B-B14F-4D97-AF65-F5344CB8AC3E}">
        <p14:creationId xmlns:p14="http://schemas.microsoft.com/office/powerpoint/2010/main" val="421759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video that shows the extent of the contamination at a PCA plant</a:t>
            </a:r>
          </a:p>
          <a:p>
            <a:endParaRPr lang="en-US" dirty="0"/>
          </a:p>
          <a:p>
            <a:r>
              <a:rPr lang="en-US" dirty="0"/>
              <a:t>As you can see there were many deficiencies that made possible product contamination</a:t>
            </a:r>
          </a:p>
        </p:txBody>
      </p:sp>
      <p:sp>
        <p:nvSpPr>
          <p:cNvPr id="4" name="Slide Number Placeholder 3"/>
          <p:cNvSpPr>
            <a:spLocks noGrp="1"/>
          </p:cNvSpPr>
          <p:nvPr>
            <p:ph type="sldNum" sz="quarter" idx="5"/>
          </p:nvPr>
        </p:nvSpPr>
        <p:spPr/>
        <p:txBody>
          <a:bodyPr/>
          <a:lstStyle/>
          <a:p>
            <a:fld id="{689CEA3F-F0FD-4972-992E-3C98327E8EE0}" type="slidenum">
              <a:rPr lang="en-US" smtClean="0"/>
              <a:t>19</a:t>
            </a:fld>
            <a:endParaRPr lang="en-US"/>
          </a:p>
        </p:txBody>
      </p:sp>
    </p:spTree>
    <p:extLst>
      <p:ext uri="{BB962C8B-B14F-4D97-AF65-F5344CB8AC3E}">
        <p14:creationId xmlns:p14="http://schemas.microsoft.com/office/powerpoint/2010/main" val="276772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what were the immediate responses from PCA when first cases appear</a:t>
            </a:r>
          </a:p>
          <a:p>
            <a:endParaRPr lang="en-US" dirty="0"/>
          </a:p>
          <a:p>
            <a:r>
              <a:rPr lang="en-US" dirty="0"/>
              <a:t>FDA initiates a recall affecting over 3900 products</a:t>
            </a:r>
          </a:p>
          <a:p>
            <a:endParaRPr lang="en-US" dirty="0"/>
          </a:p>
          <a:p>
            <a:r>
              <a:rPr lang="en-US" dirty="0"/>
              <a:t>PCA denies wrongdoing however the investigation shows:</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20</a:t>
            </a:fld>
            <a:endParaRPr lang="en-US"/>
          </a:p>
        </p:txBody>
      </p:sp>
    </p:spTree>
    <p:extLst>
      <p:ext uri="{BB962C8B-B14F-4D97-AF65-F5344CB8AC3E}">
        <p14:creationId xmlns:p14="http://schemas.microsoft.com/office/powerpoint/2010/main" val="192894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outbreak  led to </a:t>
            </a:r>
            <a:r>
              <a:rPr lang="en-US" b="1" dirty="0"/>
              <a:t>the company’s shutdown,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executive convictions,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21</a:t>
            </a:fld>
            <a:endParaRPr lang="en-US"/>
          </a:p>
        </p:txBody>
      </p:sp>
    </p:spTree>
    <p:extLst>
      <p:ext uri="{BB962C8B-B14F-4D97-AF65-F5344CB8AC3E}">
        <p14:creationId xmlns:p14="http://schemas.microsoft.com/office/powerpoint/2010/main" val="134038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introducing myself, My name is Edwin Videla, I am a………., </a:t>
            </a:r>
          </a:p>
          <a:p>
            <a:endParaRPr lang="en-US" dirty="0"/>
          </a:p>
          <a:p>
            <a:r>
              <a:rPr lang="en-US" dirty="0"/>
              <a:t>I have had the opportunity due to my work to audit several food manufacturing plants for pork processing, bakery items, frozen products, Ice Cream, olives and truffles.</a:t>
            </a:r>
          </a:p>
          <a:p>
            <a:endParaRPr lang="en-US" dirty="0"/>
          </a:p>
          <a:p>
            <a:r>
              <a:rPr lang="en-US" dirty="0"/>
              <a:t>This has made deeply aware of the need to manage food safety in a way that ensures safe products for consumers.</a:t>
            </a:r>
          </a:p>
        </p:txBody>
      </p:sp>
      <p:sp>
        <p:nvSpPr>
          <p:cNvPr id="4" name="Slide Number Placeholder 3"/>
          <p:cNvSpPr>
            <a:spLocks noGrp="1"/>
          </p:cNvSpPr>
          <p:nvPr>
            <p:ph type="sldNum" sz="quarter" idx="5"/>
          </p:nvPr>
        </p:nvSpPr>
        <p:spPr/>
        <p:txBody>
          <a:bodyPr/>
          <a:lstStyle/>
          <a:p>
            <a:fld id="{689CEA3F-F0FD-4972-992E-3C98327E8EE0}" type="slidenum">
              <a:rPr lang="en-US" smtClean="0"/>
              <a:t>2</a:t>
            </a:fld>
            <a:endParaRPr lang="en-US"/>
          </a:p>
        </p:txBody>
      </p:sp>
    </p:spTree>
    <p:extLst>
      <p:ext uri="{BB962C8B-B14F-4D97-AF65-F5344CB8AC3E}">
        <p14:creationId xmlns:p14="http://schemas.microsoft.com/office/powerpoint/2010/main" val="3493551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was the largest peanut recall in US history as it affected over 3900 products that contained peanut butter and peanut paste, major brands included Kellogg’s, General Mills, Ritz, Jenny Craig and products such as crackers, snacks, candy, chocolates, Ice cream, protein bars and even pet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PCA shuts down and files for bankruptcy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 of major effects this outbreak had in the food industry were major food safety reforms</a:t>
            </a:r>
            <a:r>
              <a:rPr lang="en-US" dirty="0"/>
              <a:t>, including stricter oversight under the </a:t>
            </a:r>
            <a:r>
              <a:rPr lang="en-US" b="1" dirty="0"/>
              <a:t>FDA Food Safety Modernization Act (FSMA)</a:t>
            </a:r>
            <a:r>
              <a:rPr lang="en-US" dirty="0"/>
              <a:t>.</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22</a:t>
            </a:fld>
            <a:endParaRPr lang="en-US"/>
          </a:p>
        </p:txBody>
      </p:sp>
    </p:spTree>
    <p:extLst>
      <p:ext uri="{BB962C8B-B14F-4D97-AF65-F5344CB8AC3E}">
        <p14:creationId xmlns:p14="http://schemas.microsoft.com/office/powerpoint/2010/main" val="1064534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cases show how regulation and entities like the FDA and USDA have become key in US History to keep American safe of foodborne illnesses.</a:t>
            </a:r>
          </a:p>
          <a:p>
            <a:endParaRPr lang="en-US" dirty="0"/>
          </a:p>
          <a:p>
            <a:r>
              <a:rPr lang="en-US" dirty="0"/>
              <a:t>One of the most important revolutions in Food safety in recent years has been the implementation of FSMA that took a new approach to food safety by focusing on </a:t>
            </a:r>
            <a:r>
              <a:rPr lang="en-US"/>
              <a:t>preventing rather </a:t>
            </a:r>
            <a:r>
              <a:rPr lang="en-US" dirty="0"/>
              <a:t>than testing for hazards</a:t>
            </a:r>
          </a:p>
          <a:p>
            <a:endParaRPr lang="en-US" dirty="0"/>
          </a:p>
          <a:p>
            <a:r>
              <a:rPr lang="en-US" dirty="0"/>
              <a:t>Talk about each point</a:t>
            </a:r>
          </a:p>
          <a:p>
            <a:endParaRPr lang="en-US" dirty="0"/>
          </a:p>
          <a:p>
            <a:r>
              <a:rPr lang="en-US" dirty="0"/>
              <a:t>1.-FSVP requires U.S. importers to ensure that food products brought into the U.S. from foreign suppliers meet U.S. food safety standards. FSVP shifts the focus from reaction to prevention, ensuring imported food is as safe as domestic food.</a:t>
            </a:r>
          </a:p>
          <a:p>
            <a:endParaRPr lang="en-US" dirty="0"/>
          </a:p>
          <a:p>
            <a:r>
              <a:rPr lang="en-US" dirty="0"/>
              <a:t>2.-The Produce Safety Rule under FSMA sets science-based standards for growing, harvesting, packing, and holding fruits and vegetables to reduce the risk of contamination. </a:t>
            </a:r>
          </a:p>
          <a:p>
            <a:endParaRPr lang="en-US" dirty="0"/>
          </a:p>
          <a:p>
            <a:r>
              <a:rPr lang="en-US" dirty="0"/>
              <a:t>3.-The Protection Against Intentional Adulteration Rule under FSMA requires food facilities to implement risk-based strategies to prevent intentional contamination aimed at causing public harm.</a:t>
            </a:r>
          </a:p>
          <a:p>
            <a:endParaRPr lang="en-US" dirty="0"/>
          </a:p>
          <a:p>
            <a:r>
              <a:rPr lang="en-US" dirty="0"/>
              <a:t>4.-The Sanitary Transportation Rule under FSMA establishes requirements for safe transportation of food to prevent contamination. </a:t>
            </a:r>
          </a:p>
          <a:p>
            <a:endParaRPr lang="en-US" dirty="0"/>
          </a:p>
          <a:p>
            <a:r>
              <a:rPr lang="en-US" dirty="0"/>
              <a:t>5.-The </a:t>
            </a:r>
            <a:r>
              <a:rPr lang="en-US" b="1" dirty="0"/>
              <a:t>Accredited Third-Party Certification Rule</a:t>
            </a:r>
            <a:r>
              <a:rPr lang="en-US" dirty="0"/>
              <a:t> under </a:t>
            </a:r>
            <a:r>
              <a:rPr lang="en-US" b="1" dirty="0"/>
              <a:t>FSMA</a:t>
            </a:r>
            <a:r>
              <a:rPr lang="en-US" dirty="0"/>
              <a:t> establishes a program where </a:t>
            </a:r>
            <a:r>
              <a:rPr lang="en-US" b="1" dirty="0"/>
              <a:t>FDA-recognized third-party auditors</a:t>
            </a:r>
            <a:r>
              <a:rPr lang="en-US" dirty="0"/>
              <a:t> can certify foreign food facilities meet U.S. safety standards. This certification helps </a:t>
            </a:r>
            <a:r>
              <a:rPr lang="en-US" b="1" dirty="0"/>
              <a:t>expedite imports and ensure compliance</a:t>
            </a:r>
            <a:r>
              <a:rPr lang="en-US" dirty="0"/>
              <a:t> with FDA regulations.</a:t>
            </a:r>
          </a:p>
          <a:p>
            <a:endParaRPr lang="en-US" dirty="0"/>
          </a:p>
          <a:p>
            <a:r>
              <a:rPr lang="en-US" dirty="0"/>
              <a:t>6.-The Preventive Controls Rule under FSMA requires food facilities to implement risk-based preventive controls to prevent contamination. </a:t>
            </a:r>
          </a:p>
          <a:p>
            <a:endParaRPr lang="en-US" dirty="0"/>
          </a:p>
          <a:p>
            <a:r>
              <a:rPr lang="en-US" dirty="0"/>
              <a:t>7.-The Voluntary Qualified Importer Program (VQIP) Rule under FSMA offers expedited FDA review and entry for food imports from reliable foreign suppliers. Importers must meet strict safety and compliance standards, including third-party certification of their supply chain.</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23</a:t>
            </a:fld>
            <a:endParaRPr lang="en-US"/>
          </a:p>
        </p:txBody>
      </p:sp>
    </p:spTree>
    <p:extLst>
      <p:ext uri="{BB962C8B-B14F-4D97-AF65-F5344CB8AC3E}">
        <p14:creationId xmlns:p14="http://schemas.microsoft.com/office/powerpoint/2010/main" val="426989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dive a little deeper on the challenges on the next page.</a:t>
            </a:r>
          </a:p>
        </p:txBody>
      </p:sp>
      <p:sp>
        <p:nvSpPr>
          <p:cNvPr id="4" name="Slide Number Placeholder 3"/>
          <p:cNvSpPr>
            <a:spLocks noGrp="1"/>
          </p:cNvSpPr>
          <p:nvPr>
            <p:ph type="sldNum" sz="quarter" idx="5"/>
          </p:nvPr>
        </p:nvSpPr>
        <p:spPr/>
        <p:txBody>
          <a:bodyPr/>
          <a:lstStyle/>
          <a:p>
            <a:fld id="{689CEA3F-F0FD-4972-992E-3C98327E8EE0}" type="slidenum">
              <a:rPr lang="en-US" smtClean="0"/>
              <a:t>24</a:t>
            </a:fld>
            <a:endParaRPr lang="en-US"/>
          </a:p>
        </p:txBody>
      </p:sp>
    </p:spTree>
    <p:extLst>
      <p:ext uri="{BB962C8B-B14F-4D97-AF65-F5344CB8AC3E}">
        <p14:creationId xmlns:p14="http://schemas.microsoft.com/office/powerpoint/2010/main" val="4133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Food safety</a:t>
            </a:r>
            <a:r>
              <a:rPr lang="en-US" dirty="0"/>
              <a:t> refers to the practices and measures taken to ensure that food is free from contaminants, safe to eat, and does not cause illness or harm. It involves handling, preparing, and storing food in ways that prevent foodborne diseases caused by bacteria, viruses, parasites, or chemical hazards.</a:t>
            </a:r>
          </a:p>
          <a:p>
            <a:endParaRPr lang="en-US" dirty="0"/>
          </a:p>
          <a:p>
            <a:r>
              <a:rPr lang="en-US" dirty="0"/>
              <a:t>The story of food safety starts a long time ago. In ancient Egypt and Babylon, food safety practices were influenced by religious and cultural beliefs. The Egyptians, for example, had strict rules about handling food, and priests were often in charge of food preparation. They believed that cleanliness was essential to avoid disease, a principle that is still relevant today. The famous Chinese book, “The Yellow Emperor’s Classic of Internal Medicine,” written around 3000 BC, contains detailed descriptions of food safety practices. It is believed that the first English food law – the Assize of Bread ­– was proclaimed by King John of England in 1202, prohibiting adulteration of bread with ingredients such as ground peas or beans. American colonists enacted a replica of the Assize of Bread regulation in 1646, and later passed the Massachusetts Act Against Selling Unwholesome Provisions in 1785, which is believed to be the first U.S. food safety law.</a:t>
            </a:r>
          </a:p>
          <a:p>
            <a:endParaRPr lang="en-US" dirty="0"/>
          </a:p>
          <a:p>
            <a:r>
              <a:rPr lang="en-US" dirty="0"/>
              <a:t>1862 United States Department of Agriculture (USDA) plays a crucial role in food safety, particularly in regulating and ensuring the safety of meat, poultry, and egg products.  </a:t>
            </a:r>
          </a:p>
          <a:p>
            <a:endParaRPr lang="en-US" dirty="0"/>
          </a:p>
          <a:p>
            <a:r>
              <a:rPr lang="en-US" dirty="0"/>
              <a:t> In 1904, Upton Sinclair spent seven weeks gathering information while working incognito in the meatpacking plants of the Union Stock Yards in Chicago for the socialist newspaper Appeal to Reason, which published his novel in serial form in 1905. It Exposed contaminated and unsafe meat production practices. The novel “The jungle” was later published in book format by Doubleday in 1906.[2] It Exposed contaminated and unsafe meat production practices.</a:t>
            </a:r>
          </a:p>
          <a:p>
            <a:endParaRPr lang="en-US" dirty="0"/>
          </a:p>
          <a:p>
            <a:r>
              <a:rPr lang="en-US" dirty="0"/>
              <a:t>This trigger  the enacting of the1906 Pure Food and Drug Act &amp; Meat Inspection Act that created the  Food and Drug Administration FDA</a:t>
            </a:r>
          </a:p>
          <a:p>
            <a:endParaRPr lang="en-US" dirty="0"/>
          </a:p>
          <a:p>
            <a:r>
              <a:rPr lang="en-US" dirty="0"/>
              <a:t>1938 The FDA itself exemplified the state of affairs in the marketplace by assembling a collection of products that illustrated shortcomings in the 1906 law. It included </a:t>
            </a:r>
            <a:r>
              <a:rPr lang="en-US" dirty="0" err="1"/>
              <a:t>Banbar</a:t>
            </a:r>
            <a:r>
              <a:rPr lang="en-US" dirty="0"/>
              <a:t>, a worthless "cure" for diabetes that the old law protected; Lash-Lure, an eyelash dye in which a number of women suffered injuries to their eyes, including one confirmed case of permanent blindness.; numerous examples of foods deceptively packaged or labeled; </a:t>
            </a:r>
            <a:r>
              <a:rPr lang="en-US" dirty="0" err="1"/>
              <a:t>Radithor</a:t>
            </a:r>
            <a:r>
              <a:rPr lang="en-US" dirty="0"/>
              <a:t>, a radium-containing tonic that sentenced users to a slow and painful death; and the Wilhide </a:t>
            </a:r>
            <a:r>
              <a:rPr lang="en-US" dirty="0" err="1"/>
              <a:t>Exhaler</a:t>
            </a:r>
            <a:r>
              <a:rPr lang="en-US" dirty="0"/>
              <a:t>, which falsely promised to cure tuberculosis and other pulmonary diseases. A reporter dubbed this exhibit "The American Chamber of Horrors," a title not far from the truth since all the products exhibited were legal under the existing law.</a:t>
            </a:r>
          </a:p>
          <a:p>
            <a:endParaRPr lang="en-US" dirty="0"/>
          </a:p>
          <a:p>
            <a:r>
              <a:rPr lang="en-US" dirty="0"/>
              <a:t>1958 Food Additives Amendment &amp; GRAS List, establishes a list of ingredients that are safe for human consumption and a process for their evaluation</a:t>
            </a:r>
          </a:p>
          <a:p>
            <a:endParaRPr lang="en-US" dirty="0"/>
          </a:p>
          <a:p>
            <a:r>
              <a:rPr lang="en-US" dirty="0"/>
              <a:t>1969 GMPs are guidelines to ensure the environment in a manufacturing facility whether is food or  drugs is clean, adequate for food production.</a:t>
            </a:r>
          </a:p>
          <a:p>
            <a:endParaRPr lang="en-US" dirty="0"/>
          </a:p>
          <a:p>
            <a:endParaRPr lang="en-US" dirty="0"/>
          </a:p>
          <a:p>
            <a:r>
              <a:rPr lang="en-US" dirty="0"/>
              <a:t>1973 </a:t>
            </a:r>
          </a:p>
        </p:txBody>
      </p:sp>
      <p:sp>
        <p:nvSpPr>
          <p:cNvPr id="4" name="Slide Number Placeholder 3"/>
          <p:cNvSpPr>
            <a:spLocks noGrp="1"/>
          </p:cNvSpPr>
          <p:nvPr>
            <p:ph type="sldNum" sz="quarter" idx="5"/>
          </p:nvPr>
        </p:nvSpPr>
        <p:spPr/>
        <p:txBody>
          <a:bodyPr/>
          <a:lstStyle/>
          <a:p>
            <a:fld id="{689CEA3F-F0FD-4972-992E-3C98327E8EE0}" type="slidenum">
              <a:rPr lang="en-US" smtClean="0"/>
              <a:t>3</a:t>
            </a:fld>
            <a:endParaRPr lang="en-US"/>
          </a:p>
        </p:txBody>
      </p:sp>
    </p:spTree>
    <p:extLst>
      <p:ext uri="{BB962C8B-B14F-4D97-AF65-F5344CB8AC3E}">
        <p14:creationId xmlns:p14="http://schemas.microsoft.com/office/powerpoint/2010/main" val="60789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1994 </a:t>
            </a:r>
            <a:r>
              <a:rPr lang="pt-BR" dirty="0"/>
              <a:t>USDA Declares E. coli O157:H7 an Adulterant asa result of the Ajck on the box outbreak</a:t>
            </a:r>
          </a:p>
          <a:p>
            <a:endParaRPr lang="en-US" dirty="0"/>
          </a:p>
          <a:p>
            <a:r>
              <a:rPr lang="en-US" dirty="0"/>
              <a:t>1996 The rule requires establishments to: Develop and implement written sanitation procedures, Test for microbes, Meet Salmonella reduction performance standards, and Develop and implement a HACCP system. </a:t>
            </a:r>
          </a:p>
          <a:p>
            <a:endParaRPr lang="en-US" dirty="0"/>
          </a:p>
          <a:p>
            <a:r>
              <a:rPr lang="en-US" dirty="0"/>
              <a:t>2002 Directs the FDA to protect the food supply from terrorist attacks </a:t>
            </a:r>
          </a:p>
          <a:p>
            <a:endParaRPr lang="en-US" dirty="0"/>
          </a:p>
          <a:p>
            <a:r>
              <a:rPr lang="en-US" dirty="0"/>
              <a:t>2011 FSMA major regulatory change since 1938  with the approach of preventing hazards in food products rather than reacting to them</a:t>
            </a:r>
          </a:p>
          <a:p>
            <a:endParaRPr lang="en-US" dirty="0"/>
          </a:p>
          <a:p>
            <a:r>
              <a:rPr lang="en-US" dirty="0"/>
              <a:t>2016 The FSVP rule ensures food products imported in the US meet US regulation</a:t>
            </a:r>
          </a:p>
          <a:p>
            <a:r>
              <a:rPr lang="en-US" dirty="0"/>
              <a:t>Approximately 15% of the overall food supply in the United States is imported. This reliance varies significantly across different food categories. For instance, imports account for about 32% of fresh vegetables, 55% of fresh fruit, and 94% of seafood consumed in the U.S. These figures highlight the country's dependence on international sources for specific food items.​</a:t>
            </a:r>
          </a:p>
          <a:p>
            <a:endParaRPr lang="en-US" dirty="0"/>
          </a:p>
        </p:txBody>
      </p:sp>
      <p:sp>
        <p:nvSpPr>
          <p:cNvPr id="4" name="Slide Number Placeholder 3"/>
          <p:cNvSpPr>
            <a:spLocks noGrp="1"/>
          </p:cNvSpPr>
          <p:nvPr>
            <p:ph type="sldNum" sz="quarter" idx="5"/>
          </p:nvPr>
        </p:nvSpPr>
        <p:spPr/>
        <p:txBody>
          <a:bodyPr/>
          <a:lstStyle/>
          <a:p>
            <a:fld id="{689CEA3F-F0FD-4972-992E-3C98327E8EE0}" type="slidenum">
              <a:rPr lang="en-US" smtClean="0"/>
              <a:t>4</a:t>
            </a:fld>
            <a:endParaRPr lang="en-US"/>
          </a:p>
        </p:txBody>
      </p:sp>
    </p:spTree>
    <p:extLst>
      <p:ext uri="{BB962C8B-B14F-4D97-AF65-F5344CB8AC3E}">
        <p14:creationId xmlns:p14="http://schemas.microsoft.com/office/powerpoint/2010/main" val="128751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HACCP (Hazard Analysis and Critical Control Points) is a systematic approach to food safety that identifies, evaluates, and controls hazards throughout the food production process. It focuses on preventing contamination rather than relying solely on end-product testing.</a:t>
            </a:r>
          </a:p>
          <a:p>
            <a:endParaRPr lang="en-US" dirty="0"/>
          </a:p>
          <a:p>
            <a:r>
              <a:rPr lang="en-US" dirty="0"/>
              <a:t>Until the 1960s all food safety was focused on reactive measures meaning by this testing product after this was manufactured.  Then NASA and Pillsbury, a  food manufacturer start working together to make food that could be used in by astronauts in the space program. You can understand dealing with astronauts in a close environment and with limited rations, the NASA program imposed strict pathogen limits on food.  This required cumbersome testing procedures, which let little of the food produced pass pathogen control. So HACCP was created, as  a method to control certain variables in the process to produce consistently safe food making it practical for commercial food production.</a:t>
            </a:r>
          </a:p>
          <a:p>
            <a:endParaRPr lang="en-US" dirty="0"/>
          </a:p>
          <a:p>
            <a:r>
              <a:rPr lang="en-US" dirty="0"/>
              <a:t>EU implemented </a:t>
            </a:r>
            <a:r>
              <a:rPr lang="en-US" dirty="0" err="1"/>
              <a:t>haccp</a:t>
            </a:r>
            <a:r>
              <a:rPr lang="en-US" dirty="0"/>
              <a:t> in 1990, the FDA adopted HACCP in 1995 for seafood, USDA made it its standard in 1996 for meat and poultry, and FDA adopted HACCP for juice products in 2001 </a:t>
            </a:r>
          </a:p>
        </p:txBody>
      </p:sp>
      <p:sp>
        <p:nvSpPr>
          <p:cNvPr id="4" name="Slide Number Placeholder 3"/>
          <p:cNvSpPr>
            <a:spLocks noGrp="1"/>
          </p:cNvSpPr>
          <p:nvPr>
            <p:ph type="sldNum" sz="quarter" idx="5"/>
          </p:nvPr>
        </p:nvSpPr>
        <p:spPr/>
        <p:txBody>
          <a:bodyPr/>
          <a:lstStyle/>
          <a:p>
            <a:fld id="{689CEA3F-F0FD-4972-992E-3C98327E8EE0}" type="slidenum">
              <a:rPr lang="en-US" smtClean="0"/>
              <a:t>5</a:t>
            </a:fld>
            <a:endParaRPr lang="en-US"/>
          </a:p>
        </p:txBody>
      </p:sp>
    </p:spTree>
    <p:extLst>
      <p:ext uri="{BB962C8B-B14F-4D97-AF65-F5344CB8AC3E}">
        <p14:creationId xmlns:p14="http://schemas.microsoft.com/office/powerpoint/2010/main" val="191791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 HACCP principles ensure food safety by identifying and controlling hazards in food production</a:t>
            </a:r>
          </a:p>
          <a:p>
            <a:endParaRPr lang="en-US" b="1" dirty="0"/>
          </a:p>
          <a:p>
            <a:r>
              <a:rPr lang="en-US" b="1" dirty="0"/>
              <a:t>Hazard Analysis</a:t>
            </a:r>
            <a:r>
              <a:rPr lang="en-US" dirty="0"/>
              <a:t> – Identify potential food safety hazards.</a:t>
            </a:r>
          </a:p>
          <a:p>
            <a:r>
              <a:rPr lang="en-US" b="1" dirty="0"/>
              <a:t>Critical Control Points (CCPs)</a:t>
            </a:r>
            <a:r>
              <a:rPr lang="en-US" dirty="0"/>
              <a:t> – Pinpoint key steps where hazards can be controlled.</a:t>
            </a:r>
          </a:p>
          <a:p>
            <a:r>
              <a:rPr lang="en-US" b="1" dirty="0"/>
              <a:t>Critical Limits</a:t>
            </a:r>
            <a:r>
              <a:rPr lang="en-US" dirty="0"/>
              <a:t> – Set safe limits (e.g., temperature, pH).</a:t>
            </a:r>
          </a:p>
          <a:p>
            <a:r>
              <a:rPr lang="en-US" b="1" dirty="0"/>
              <a:t>Monitoring</a:t>
            </a:r>
            <a:r>
              <a:rPr lang="en-US" dirty="0"/>
              <a:t> – Regularly check CCPs to stay within limits.</a:t>
            </a:r>
          </a:p>
          <a:p>
            <a:r>
              <a:rPr lang="en-US" b="1" dirty="0"/>
              <a:t>Corrective Actions</a:t>
            </a:r>
            <a:r>
              <a:rPr lang="en-US" dirty="0"/>
              <a:t> – Define steps to fix issues when limits are exceeded.</a:t>
            </a:r>
          </a:p>
          <a:p>
            <a:r>
              <a:rPr lang="en-US" b="1" dirty="0"/>
              <a:t>Verification</a:t>
            </a:r>
            <a:r>
              <a:rPr lang="en-US" dirty="0"/>
              <a:t> – Test and confirm that the system is effective.</a:t>
            </a:r>
          </a:p>
          <a:p>
            <a:r>
              <a:rPr lang="en-US" b="1" dirty="0"/>
              <a:t>Record Keeping</a:t>
            </a:r>
            <a:r>
              <a:rPr lang="en-US" dirty="0"/>
              <a:t> – Maintain documentation for compliance and tracking.</a:t>
            </a:r>
          </a:p>
        </p:txBody>
      </p:sp>
      <p:sp>
        <p:nvSpPr>
          <p:cNvPr id="4" name="Slide Number Placeholder 3"/>
          <p:cNvSpPr>
            <a:spLocks noGrp="1"/>
          </p:cNvSpPr>
          <p:nvPr>
            <p:ph type="sldNum" sz="quarter" idx="5"/>
          </p:nvPr>
        </p:nvSpPr>
        <p:spPr/>
        <p:txBody>
          <a:bodyPr/>
          <a:lstStyle/>
          <a:p>
            <a:fld id="{689CEA3F-F0FD-4972-992E-3C98327E8EE0}" type="slidenum">
              <a:rPr lang="en-US" smtClean="0"/>
              <a:t>6</a:t>
            </a:fld>
            <a:endParaRPr lang="en-US"/>
          </a:p>
        </p:txBody>
      </p:sp>
    </p:spTree>
    <p:extLst>
      <p:ext uri="{BB962C8B-B14F-4D97-AF65-F5344CB8AC3E}">
        <p14:creationId xmlns:p14="http://schemas.microsoft.com/office/powerpoint/2010/main" val="19990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major foodborne illness outbreaks have had a significant impact in the US food safety regulations</a:t>
            </a:r>
          </a:p>
          <a:p>
            <a:endParaRPr lang="en-US" dirty="0"/>
          </a:p>
          <a:p>
            <a:r>
              <a:rPr lang="en-US" dirty="0"/>
              <a:t>1906 Meat Inspection Act and Pure Food and Drug Act</a:t>
            </a:r>
          </a:p>
          <a:p>
            <a:endParaRPr lang="en-US" dirty="0"/>
          </a:p>
          <a:p>
            <a:r>
              <a:rPr lang="en-US" dirty="0"/>
              <a:t>1993 The jack in the box case</a:t>
            </a:r>
          </a:p>
          <a:p>
            <a:endParaRPr lang="en-US" dirty="0"/>
          </a:p>
          <a:p>
            <a:r>
              <a:rPr lang="en-US" dirty="0"/>
              <a:t>The 2006 Dole Spinach E. coli O157:H7 outbreak was caused by contamination from cattle manure or wild animal feces in California’s Salinas Valley. </a:t>
            </a:r>
          </a:p>
        </p:txBody>
      </p:sp>
      <p:sp>
        <p:nvSpPr>
          <p:cNvPr id="4" name="Slide Number Placeholder 3"/>
          <p:cNvSpPr>
            <a:spLocks noGrp="1"/>
          </p:cNvSpPr>
          <p:nvPr>
            <p:ph type="sldNum" sz="quarter" idx="5"/>
          </p:nvPr>
        </p:nvSpPr>
        <p:spPr/>
        <p:txBody>
          <a:bodyPr/>
          <a:lstStyle/>
          <a:p>
            <a:fld id="{689CEA3F-F0FD-4972-992E-3C98327E8EE0}" type="slidenum">
              <a:rPr lang="en-US" smtClean="0"/>
              <a:t>7</a:t>
            </a:fld>
            <a:endParaRPr lang="en-US"/>
          </a:p>
        </p:txBody>
      </p:sp>
    </p:spTree>
    <p:extLst>
      <p:ext uri="{BB962C8B-B14F-4D97-AF65-F5344CB8AC3E}">
        <p14:creationId xmlns:p14="http://schemas.microsoft.com/office/powerpoint/2010/main" val="141016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2011 Listeria outbreak in cantaloupes, linked to Jensen Farms in Colorado, was caused by unsanitary packing facility conditions and improper equipment cleaning procedures.</a:t>
            </a:r>
          </a:p>
          <a:p>
            <a:endParaRPr lang="en-US" dirty="0"/>
          </a:p>
          <a:p>
            <a:r>
              <a:rPr lang="en-US" dirty="0"/>
              <a:t>The 2018 romaine lettuce E. coli O157:H7 outbreak was caused by contaminated irrigation water from an agricultural water reservoir in the Yuma, Arizona growing region.</a:t>
            </a:r>
          </a:p>
          <a:p>
            <a:endParaRPr lang="en-US" dirty="0"/>
          </a:p>
          <a:p>
            <a:r>
              <a:rPr lang="en-US" dirty="0"/>
              <a:t>In my next slides I’ll focus on 2 of the cases mentioned as they have the biggest impact on food safety regulations.</a:t>
            </a:r>
          </a:p>
        </p:txBody>
      </p:sp>
      <p:sp>
        <p:nvSpPr>
          <p:cNvPr id="4" name="Slide Number Placeholder 3"/>
          <p:cNvSpPr>
            <a:spLocks noGrp="1"/>
          </p:cNvSpPr>
          <p:nvPr>
            <p:ph type="sldNum" sz="quarter" idx="5"/>
          </p:nvPr>
        </p:nvSpPr>
        <p:spPr/>
        <p:txBody>
          <a:bodyPr/>
          <a:lstStyle/>
          <a:p>
            <a:fld id="{689CEA3F-F0FD-4972-992E-3C98327E8EE0}" type="slidenum">
              <a:rPr lang="en-US" smtClean="0"/>
              <a:t>8</a:t>
            </a:fld>
            <a:endParaRPr lang="en-US"/>
          </a:p>
        </p:txBody>
      </p:sp>
    </p:spTree>
    <p:extLst>
      <p:ext uri="{BB962C8B-B14F-4D97-AF65-F5344CB8AC3E}">
        <p14:creationId xmlns:p14="http://schemas.microsoft.com/office/powerpoint/2010/main" val="215212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jack in the box outbreak of 1993</a:t>
            </a:r>
          </a:p>
          <a:p>
            <a:endParaRPr lang="en-US" dirty="0"/>
          </a:p>
          <a:p>
            <a:r>
              <a:rPr lang="en-US" dirty="0"/>
              <a:t>What is jack in the box? Jack in the Box is an American fast-food restaurant chain, best known for its burgers, tacos, and late-night menu. Founded in 1951 in San Diego, California, the chain has grown to over 2,000 locations, primarily on the West Coast and Southwest of the U.S.</a:t>
            </a:r>
          </a:p>
          <a:p>
            <a:endParaRPr lang="en-US" dirty="0"/>
          </a:p>
          <a:p>
            <a:r>
              <a:rPr lang="en-US" dirty="0"/>
              <a:t>What is Escherichia coli O157:H7? is a Shiga toxin-producing E. coli (STEC) strain that can cause severe foodborne illness in humans. It is one of the most dangerous E. coli strains due to its ability to cause hemolytic uremic syndrome (HUS), which can lead to kidney failure, especially in young children, the elderly, and immunocompromised individuals.</a:t>
            </a:r>
          </a:p>
        </p:txBody>
      </p:sp>
      <p:sp>
        <p:nvSpPr>
          <p:cNvPr id="4" name="Slide Number Placeholder 3"/>
          <p:cNvSpPr>
            <a:spLocks noGrp="1"/>
          </p:cNvSpPr>
          <p:nvPr>
            <p:ph type="sldNum" sz="quarter" idx="5"/>
          </p:nvPr>
        </p:nvSpPr>
        <p:spPr/>
        <p:txBody>
          <a:bodyPr/>
          <a:lstStyle/>
          <a:p>
            <a:fld id="{689CEA3F-F0FD-4972-992E-3C98327E8EE0}" type="slidenum">
              <a:rPr lang="en-US" smtClean="0"/>
              <a:t>9</a:t>
            </a:fld>
            <a:endParaRPr lang="en-US"/>
          </a:p>
        </p:txBody>
      </p:sp>
    </p:spTree>
    <p:extLst>
      <p:ext uri="{BB962C8B-B14F-4D97-AF65-F5344CB8AC3E}">
        <p14:creationId xmlns:p14="http://schemas.microsoft.com/office/powerpoint/2010/main" val="375624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306844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259215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B4EA8A-CCD3-44F8-B19E-AB5985CE944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2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429331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B4EA8A-CCD3-44F8-B19E-AB5985CE944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658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80624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413296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51142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52221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2BE06-5293-4F19-B093-2ED7D845BD4B}"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0378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308950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52BE06-5293-4F19-B093-2ED7D845BD4B}" type="datetimeFigureOut">
              <a:rPr lang="en-US" smtClean="0"/>
              <a:t>3/13/25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4090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52BE06-5293-4F19-B093-2ED7D845BD4B}" type="datetimeFigureOut">
              <a:rPr lang="en-US" smtClean="0"/>
              <a:t>3/13/25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24433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2BE06-5293-4F19-B093-2ED7D845BD4B}" type="datetimeFigureOut">
              <a:rPr lang="en-US" smtClean="0"/>
              <a:t>3/13/25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66506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250047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2BE06-5293-4F19-B093-2ED7D845BD4B}" type="datetimeFigureOut">
              <a:rPr lang="en-US" smtClean="0"/>
              <a:t>3/13/25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B4EA8A-CCD3-44F8-B19E-AB5985CE9441}" type="slidenum">
              <a:rPr lang="en-US" smtClean="0"/>
              <a:t>‹#›</a:t>
            </a:fld>
            <a:endParaRPr lang="en-US"/>
          </a:p>
        </p:txBody>
      </p:sp>
    </p:spTree>
    <p:extLst>
      <p:ext uri="{BB962C8B-B14F-4D97-AF65-F5344CB8AC3E}">
        <p14:creationId xmlns:p14="http://schemas.microsoft.com/office/powerpoint/2010/main" val="119885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52BE06-5293-4F19-B093-2ED7D845BD4B}" type="datetimeFigureOut">
              <a:rPr lang="en-US" smtClean="0"/>
              <a:t>3/13/25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B4EA8A-CCD3-44F8-B19E-AB5985CE9441}" type="slidenum">
              <a:rPr lang="en-US" smtClean="0"/>
              <a:t>‹#›</a:t>
            </a:fld>
            <a:endParaRPr lang="en-US"/>
          </a:p>
        </p:txBody>
      </p:sp>
    </p:spTree>
    <p:extLst>
      <p:ext uri="{BB962C8B-B14F-4D97-AF65-F5344CB8AC3E}">
        <p14:creationId xmlns:p14="http://schemas.microsoft.com/office/powerpoint/2010/main" val="1722079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87dkTVH-qRg?si=ff-H9TaryvUZBqK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day.com/health/recall/food-recalls-2024-rcna177622" TargetMode="External"/><Relationship Id="rId2" Type="http://schemas.openxmlformats.org/officeDocument/2006/relationships/hyperlink" Target="https://www.outbreakmuseum.com/salmonella/peanut-corporation-of-america-p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EC41-516F-46CC-02E9-D6F58E59DA82}"/>
              </a:ext>
            </a:extLst>
          </p:cNvPr>
          <p:cNvSpPr>
            <a:spLocks noGrp="1"/>
          </p:cNvSpPr>
          <p:nvPr>
            <p:ph type="ctrTitle"/>
          </p:nvPr>
        </p:nvSpPr>
        <p:spPr>
          <a:xfrm>
            <a:off x="2075646" y="614160"/>
            <a:ext cx="8915399" cy="2262781"/>
          </a:xfrm>
        </p:spPr>
        <p:txBody>
          <a:bodyPr>
            <a:normAutofit/>
          </a:bodyPr>
          <a:lstStyle/>
          <a:p>
            <a:r>
              <a:rPr lang="en-US" dirty="0"/>
              <a:t>Food Safety in the US: Are we doing enough?</a:t>
            </a:r>
          </a:p>
        </p:txBody>
      </p:sp>
      <p:sp>
        <p:nvSpPr>
          <p:cNvPr id="3" name="Subtitle 2">
            <a:extLst>
              <a:ext uri="{FF2B5EF4-FFF2-40B4-BE49-F238E27FC236}">
                <a16:creationId xmlns:a16="http://schemas.microsoft.com/office/drawing/2014/main" id="{BE30E7BE-69F9-56CC-DDB3-228AC74B0791}"/>
              </a:ext>
            </a:extLst>
          </p:cNvPr>
          <p:cNvSpPr>
            <a:spLocks noGrp="1"/>
          </p:cNvSpPr>
          <p:nvPr>
            <p:ph type="subTitle" idx="1"/>
          </p:nvPr>
        </p:nvSpPr>
        <p:spPr/>
        <p:txBody>
          <a:bodyPr/>
          <a:lstStyle/>
          <a:p>
            <a:r>
              <a:rPr lang="en-US" dirty="0"/>
              <a:t>By: Edwin Videla</a:t>
            </a:r>
          </a:p>
          <a:p>
            <a:r>
              <a:rPr lang="en-US" dirty="0"/>
              <a:t>Date: 3/12/2025</a:t>
            </a:r>
          </a:p>
        </p:txBody>
      </p:sp>
      <p:pic>
        <p:nvPicPr>
          <p:cNvPr id="4" name="Picture 3">
            <a:extLst>
              <a:ext uri="{FF2B5EF4-FFF2-40B4-BE49-F238E27FC236}">
                <a16:creationId xmlns:a16="http://schemas.microsoft.com/office/drawing/2014/main" id="{B6B35720-56A6-C578-62BF-59A5318D8F7E}"/>
              </a:ext>
            </a:extLst>
          </p:cNvPr>
          <p:cNvPicPr>
            <a:picLocks noChangeAspect="1"/>
          </p:cNvPicPr>
          <p:nvPr/>
        </p:nvPicPr>
        <p:blipFill>
          <a:blip r:embed="rId3"/>
          <a:stretch>
            <a:fillRect/>
          </a:stretch>
        </p:blipFill>
        <p:spPr>
          <a:xfrm>
            <a:off x="5297008" y="3981059"/>
            <a:ext cx="2124075" cy="2152650"/>
          </a:xfrm>
          <a:prstGeom prst="rect">
            <a:avLst/>
          </a:prstGeom>
        </p:spPr>
      </p:pic>
      <p:pic>
        <p:nvPicPr>
          <p:cNvPr id="5" name="Picture 4">
            <a:extLst>
              <a:ext uri="{FF2B5EF4-FFF2-40B4-BE49-F238E27FC236}">
                <a16:creationId xmlns:a16="http://schemas.microsoft.com/office/drawing/2014/main" id="{1BFDF502-F1EA-3833-2739-2237E8CBA0C5}"/>
              </a:ext>
            </a:extLst>
          </p:cNvPr>
          <p:cNvPicPr>
            <a:picLocks noChangeAspect="1"/>
          </p:cNvPicPr>
          <p:nvPr/>
        </p:nvPicPr>
        <p:blipFill>
          <a:blip r:embed="rId4"/>
          <a:stretch>
            <a:fillRect/>
          </a:stretch>
        </p:blipFill>
        <p:spPr>
          <a:xfrm>
            <a:off x="8731816" y="4238234"/>
            <a:ext cx="2419350" cy="1895475"/>
          </a:xfrm>
          <a:prstGeom prst="rect">
            <a:avLst/>
          </a:prstGeom>
        </p:spPr>
      </p:pic>
      <p:sp>
        <p:nvSpPr>
          <p:cNvPr id="6" name="TextBox 5">
            <a:extLst>
              <a:ext uri="{FF2B5EF4-FFF2-40B4-BE49-F238E27FC236}">
                <a16:creationId xmlns:a16="http://schemas.microsoft.com/office/drawing/2014/main" id="{065BE972-5A69-FE14-406B-5C18C5CF40EB}"/>
              </a:ext>
            </a:extLst>
          </p:cNvPr>
          <p:cNvSpPr txBox="1"/>
          <p:nvPr/>
        </p:nvSpPr>
        <p:spPr>
          <a:xfrm>
            <a:off x="2251010" y="3231420"/>
            <a:ext cx="9296135" cy="461665"/>
          </a:xfrm>
          <a:prstGeom prst="rect">
            <a:avLst/>
          </a:prstGeom>
          <a:noFill/>
        </p:spPr>
        <p:txBody>
          <a:bodyPr wrap="none" rtlCol="0">
            <a:spAutoFit/>
          </a:bodyPr>
          <a:lstStyle/>
          <a:p>
            <a:r>
              <a:rPr lang="en-US" sz="2400" b="1" dirty="0"/>
              <a:t>The Jack In the Box and Peanut Corporation of America case</a:t>
            </a:r>
          </a:p>
        </p:txBody>
      </p:sp>
    </p:spTree>
    <p:extLst>
      <p:ext uri="{BB962C8B-B14F-4D97-AF65-F5344CB8AC3E}">
        <p14:creationId xmlns:p14="http://schemas.microsoft.com/office/powerpoint/2010/main" val="427260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A3E3-AFD2-AB1F-674E-07E402124E83}"/>
              </a:ext>
            </a:extLst>
          </p:cNvPr>
          <p:cNvSpPr>
            <a:spLocks noGrp="1"/>
          </p:cNvSpPr>
          <p:nvPr>
            <p:ph type="title"/>
          </p:nvPr>
        </p:nvSpPr>
        <p:spPr/>
        <p:txBody>
          <a:bodyPr/>
          <a:lstStyle/>
          <a:p>
            <a:r>
              <a:rPr lang="en-US" dirty="0"/>
              <a:t>JACK IN THE BOX-BACKGROUND</a:t>
            </a:r>
          </a:p>
        </p:txBody>
      </p:sp>
      <p:sp>
        <p:nvSpPr>
          <p:cNvPr id="3" name="Content Placeholder 2">
            <a:extLst>
              <a:ext uri="{FF2B5EF4-FFF2-40B4-BE49-F238E27FC236}">
                <a16:creationId xmlns:a16="http://schemas.microsoft.com/office/drawing/2014/main" id="{E86A1F10-F03F-F39F-3A6F-5B6EABAE844F}"/>
              </a:ext>
            </a:extLst>
          </p:cNvPr>
          <p:cNvSpPr>
            <a:spLocks noGrp="1"/>
          </p:cNvSpPr>
          <p:nvPr>
            <p:ph idx="1"/>
          </p:nvPr>
        </p:nvSpPr>
        <p:spPr>
          <a:xfrm>
            <a:off x="2589212" y="2133600"/>
            <a:ext cx="8915400" cy="4267200"/>
          </a:xfrm>
        </p:spPr>
        <p:txBody>
          <a:bodyPr>
            <a:normAutofit/>
          </a:bodyPr>
          <a:lstStyle/>
          <a:p>
            <a:r>
              <a:rPr lang="en-US" dirty="0"/>
              <a:t>Detection Timeline:</a:t>
            </a:r>
          </a:p>
          <a:p>
            <a:pPr lvl="1"/>
            <a:r>
              <a:rPr lang="en-US" sz="1800" dirty="0"/>
              <a:t>Early January 1993 – Doctors in Seattle reported several cases of severe foodborne illness, particularly among children, with symptoms of bloody diarrhea and kidney failure.</a:t>
            </a:r>
          </a:p>
          <a:p>
            <a:pPr lvl="1"/>
            <a:r>
              <a:rPr lang="en-US" sz="1800" dirty="0"/>
              <a:t>Washington State Health Department Investigation – Officials analyzed patient interviews and found a common factor: many had recently eaten hamburgers from Jack in the Box </a:t>
            </a:r>
          </a:p>
          <a:p>
            <a:pPr lvl="1"/>
            <a:r>
              <a:rPr lang="en-US" sz="1800" dirty="0"/>
              <a:t>Laboratory Confirmation – Stool samples confirmed the presence of E. coli O157:H7, a dangerous strain of bacteria.</a:t>
            </a:r>
          </a:p>
          <a:p>
            <a:pPr lvl="1"/>
            <a:r>
              <a:rPr lang="en-US" sz="1800" dirty="0"/>
              <a:t>Expanding the Investigation – As reports of illness spread to California, Nevada, and Idaho, public health officials traced the contaminated meat back to a California slaughterhouse that had supplied beef to Jack in the Box.</a:t>
            </a:r>
          </a:p>
          <a:p>
            <a:endParaRPr lang="en-US" dirty="0"/>
          </a:p>
        </p:txBody>
      </p:sp>
    </p:spTree>
    <p:extLst>
      <p:ext uri="{BB962C8B-B14F-4D97-AF65-F5344CB8AC3E}">
        <p14:creationId xmlns:p14="http://schemas.microsoft.com/office/powerpoint/2010/main" val="22774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779D-08D6-A768-44CE-2FFB6D966CB4}"/>
              </a:ext>
            </a:extLst>
          </p:cNvPr>
          <p:cNvSpPr>
            <a:spLocks noGrp="1"/>
          </p:cNvSpPr>
          <p:nvPr>
            <p:ph type="title"/>
          </p:nvPr>
        </p:nvSpPr>
        <p:spPr/>
        <p:txBody>
          <a:bodyPr/>
          <a:lstStyle/>
          <a:p>
            <a:r>
              <a:rPr lang="en-US" dirty="0"/>
              <a:t>JACK IN THE BOX-ROOT CAUSE ANALYSIS</a:t>
            </a:r>
          </a:p>
        </p:txBody>
      </p:sp>
      <p:sp>
        <p:nvSpPr>
          <p:cNvPr id="3" name="Content Placeholder 2">
            <a:extLst>
              <a:ext uri="{FF2B5EF4-FFF2-40B4-BE49-F238E27FC236}">
                <a16:creationId xmlns:a16="http://schemas.microsoft.com/office/drawing/2014/main" id="{900DD797-6911-CAEB-E9EB-CBDC67EBAEA0}"/>
              </a:ext>
            </a:extLst>
          </p:cNvPr>
          <p:cNvSpPr>
            <a:spLocks noGrp="1"/>
          </p:cNvSpPr>
          <p:nvPr>
            <p:ph idx="1"/>
          </p:nvPr>
        </p:nvSpPr>
        <p:spPr>
          <a:xfrm>
            <a:off x="2589212" y="1905000"/>
            <a:ext cx="8915400" cy="3777622"/>
          </a:xfrm>
        </p:spPr>
        <p:txBody>
          <a:bodyPr>
            <a:noAutofit/>
          </a:bodyPr>
          <a:lstStyle/>
          <a:p>
            <a:r>
              <a:rPr lang="en-US" dirty="0"/>
              <a:t>Key Takeaways from the Root Cause Analysis:</a:t>
            </a:r>
          </a:p>
          <a:p>
            <a:pPr lvl="1"/>
            <a:r>
              <a:rPr lang="en-US" sz="1800" dirty="0"/>
              <a:t>✅ The beef supply chain was contaminated before it reached restaurants.</a:t>
            </a:r>
          </a:p>
          <a:p>
            <a:pPr lvl="1"/>
            <a:endParaRPr lang="en-US" sz="1800" dirty="0"/>
          </a:p>
          <a:p>
            <a:pPr lvl="1"/>
            <a:r>
              <a:rPr lang="en-US" sz="1800" dirty="0"/>
              <a:t>✅ Jack in the Box used an outdated cooking temperature, failing to kill E. coli.</a:t>
            </a:r>
          </a:p>
          <a:p>
            <a:pPr lvl="2"/>
            <a:r>
              <a:rPr lang="en-US" sz="1800" dirty="0"/>
              <a:t>The outbreak was linked to a failure to cook beef to the USDA-recommended temperature (155°F), as the company followed an outdated standard (140°F).</a:t>
            </a:r>
          </a:p>
          <a:p>
            <a:pPr lvl="1"/>
            <a:r>
              <a:rPr lang="en-US" sz="1800" dirty="0"/>
              <a:t>✅ Regulations did not require beef suppliers to test for E. coli O157:H7.</a:t>
            </a:r>
          </a:p>
          <a:p>
            <a:pPr lvl="2"/>
            <a:r>
              <a:rPr lang="en-US" sz="1800" dirty="0"/>
              <a:t>Undercooked hamburgers contaminated with E. coli O157:H7 were served at Jack in the Box locations.</a:t>
            </a:r>
          </a:p>
          <a:p>
            <a:pPr lvl="1"/>
            <a:r>
              <a:rPr lang="en-US" sz="1800" dirty="0"/>
              <a:t>✅ Weak food safety policies and lack of training contributed to the outbreak.</a:t>
            </a:r>
          </a:p>
        </p:txBody>
      </p:sp>
      <p:pic>
        <p:nvPicPr>
          <p:cNvPr id="4" name="Picture 3">
            <a:extLst>
              <a:ext uri="{FF2B5EF4-FFF2-40B4-BE49-F238E27FC236}">
                <a16:creationId xmlns:a16="http://schemas.microsoft.com/office/drawing/2014/main" id="{94315BD2-B56D-C8DE-F735-5B0BC7A6E47F}"/>
              </a:ext>
            </a:extLst>
          </p:cNvPr>
          <p:cNvPicPr>
            <a:picLocks noChangeAspect="1"/>
          </p:cNvPicPr>
          <p:nvPr/>
        </p:nvPicPr>
        <p:blipFill>
          <a:blip r:embed="rId2"/>
          <a:stretch>
            <a:fillRect/>
          </a:stretch>
        </p:blipFill>
        <p:spPr>
          <a:xfrm>
            <a:off x="222339" y="2592775"/>
            <a:ext cx="3145290" cy="2360226"/>
          </a:xfrm>
          <a:prstGeom prst="rect">
            <a:avLst/>
          </a:prstGeom>
        </p:spPr>
      </p:pic>
    </p:spTree>
    <p:extLst>
      <p:ext uri="{BB962C8B-B14F-4D97-AF65-F5344CB8AC3E}">
        <p14:creationId xmlns:p14="http://schemas.microsoft.com/office/powerpoint/2010/main" val="304474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FDBA-6CAF-DA27-B9ED-9021E917788D}"/>
              </a:ext>
            </a:extLst>
          </p:cNvPr>
          <p:cNvSpPr>
            <a:spLocks noGrp="1"/>
          </p:cNvSpPr>
          <p:nvPr>
            <p:ph type="title"/>
          </p:nvPr>
        </p:nvSpPr>
        <p:spPr/>
        <p:txBody>
          <a:bodyPr/>
          <a:lstStyle/>
          <a:p>
            <a:r>
              <a:rPr lang="en-US" dirty="0"/>
              <a:t>JACK IN THE BOX-IMMEDIATE RESPONSE AND RECALL EXECUTION</a:t>
            </a:r>
          </a:p>
        </p:txBody>
      </p:sp>
      <p:sp>
        <p:nvSpPr>
          <p:cNvPr id="3" name="Content Placeholder 2">
            <a:extLst>
              <a:ext uri="{FF2B5EF4-FFF2-40B4-BE49-F238E27FC236}">
                <a16:creationId xmlns:a16="http://schemas.microsoft.com/office/drawing/2014/main" id="{72AEF017-91D1-0B69-C8D5-7BB96E47D8C2}"/>
              </a:ext>
            </a:extLst>
          </p:cNvPr>
          <p:cNvSpPr>
            <a:spLocks noGrp="1"/>
          </p:cNvSpPr>
          <p:nvPr>
            <p:ph idx="1"/>
          </p:nvPr>
        </p:nvSpPr>
        <p:spPr>
          <a:xfrm>
            <a:off x="2589212" y="2133600"/>
            <a:ext cx="6341846" cy="3777622"/>
          </a:xfrm>
        </p:spPr>
        <p:txBody>
          <a:bodyPr>
            <a:noAutofit/>
          </a:bodyPr>
          <a:lstStyle/>
          <a:p>
            <a:r>
              <a:rPr lang="en-US" dirty="0"/>
              <a:t>Public Response:</a:t>
            </a:r>
          </a:p>
          <a:p>
            <a:pPr lvl="1"/>
            <a:r>
              <a:rPr lang="en-US" sz="1800" dirty="0"/>
              <a:t>By late January, Jack in the Box issued a recall of all contaminated beef.</a:t>
            </a:r>
          </a:p>
          <a:p>
            <a:pPr lvl="1"/>
            <a:endParaRPr lang="en-US" sz="1800" dirty="0"/>
          </a:p>
          <a:p>
            <a:pPr lvl="1"/>
            <a:r>
              <a:rPr lang="en-US" sz="1800" dirty="0"/>
              <a:t>The outbreak received nationwide media attention, putting pressure on the USDA to tighten food safety regulations.</a:t>
            </a:r>
          </a:p>
          <a:p>
            <a:pPr lvl="1"/>
            <a:endParaRPr lang="en-US" sz="1800" dirty="0"/>
          </a:p>
          <a:p>
            <a:pPr lvl="1"/>
            <a:r>
              <a:rPr lang="en-US" sz="1800" dirty="0"/>
              <a:t>Jack in the Box recalled approximately 272,000 pounds of ground beef after the 1993 E. coli O157:H7 outbreak was traced back to contaminated meat supplied to its restaurants.</a:t>
            </a:r>
          </a:p>
        </p:txBody>
      </p:sp>
      <p:pic>
        <p:nvPicPr>
          <p:cNvPr id="4" name="Picture 3">
            <a:extLst>
              <a:ext uri="{FF2B5EF4-FFF2-40B4-BE49-F238E27FC236}">
                <a16:creationId xmlns:a16="http://schemas.microsoft.com/office/drawing/2014/main" id="{42B37BF4-A4A2-A2C9-2B85-466DF8349266}"/>
              </a:ext>
            </a:extLst>
          </p:cNvPr>
          <p:cNvPicPr>
            <a:picLocks noChangeAspect="1"/>
          </p:cNvPicPr>
          <p:nvPr/>
        </p:nvPicPr>
        <p:blipFill>
          <a:blip r:embed="rId3"/>
          <a:stretch>
            <a:fillRect/>
          </a:stretch>
        </p:blipFill>
        <p:spPr>
          <a:xfrm>
            <a:off x="8830849" y="2519288"/>
            <a:ext cx="3165978" cy="2177972"/>
          </a:xfrm>
          <a:prstGeom prst="rect">
            <a:avLst/>
          </a:prstGeom>
        </p:spPr>
      </p:pic>
    </p:spTree>
    <p:extLst>
      <p:ext uri="{BB962C8B-B14F-4D97-AF65-F5344CB8AC3E}">
        <p14:creationId xmlns:p14="http://schemas.microsoft.com/office/powerpoint/2010/main" val="263477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DDC0-8355-0FE9-EAF7-4BFF5C6D126E}"/>
              </a:ext>
            </a:extLst>
          </p:cNvPr>
          <p:cNvSpPr>
            <a:spLocks noGrp="1"/>
          </p:cNvSpPr>
          <p:nvPr>
            <p:ph type="title"/>
          </p:nvPr>
        </p:nvSpPr>
        <p:spPr/>
        <p:txBody>
          <a:bodyPr/>
          <a:lstStyle/>
          <a:p>
            <a:r>
              <a:rPr lang="en-US" dirty="0"/>
              <a:t>JACK IN THE BOX-IMMEDIATE RESPONSE AND RECALL EXECUTION</a:t>
            </a:r>
          </a:p>
        </p:txBody>
      </p:sp>
      <p:sp>
        <p:nvSpPr>
          <p:cNvPr id="3" name="Content Placeholder 2">
            <a:extLst>
              <a:ext uri="{FF2B5EF4-FFF2-40B4-BE49-F238E27FC236}">
                <a16:creationId xmlns:a16="http://schemas.microsoft.com/office/drawing/2014/main" id="{25643795-7B64-9284-AD57-6D62921000BE}"/>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recall was one of the largest in U.S. history at the time and affected restaurants in four states: Washington, California, Nevada, and Idaho. </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1993 E. coli outbreak nearly destroyed Jack in the Box, but it also forced the company and the entire fast-food industry to prioritize food safety. Today, it is recognized as a leader in food safety standards, having learned from its past failures.</a:t>
            </a:r>
          </a:p>
          <a:p>
            <a:endParaRPr lang="en-US" dirty="0"/>
          </a:p>
        </p:txBody>
      </p:sp>
      <p:pic>
        <p:nvPicPr>
          <p:cNvPr id="4" name="Picture 3">
            <a:extLst>
              <a:ext uri="{FF2B5EF4-FFF2-40B4-BE49-F238E27FC236}">
                <a16:creationId xmlns:a16="http://schemas.microsoft.com/office/drawing/2014/main" id="{4B65E4A2-9C53-135D-CFEB-EEF91E1C72CF}"/>
              </a:ext>
            </a:extLst>
          </p:cNvPr>
          <p:cNvPicPr>
            <a:picLocks noChangeAspect="1"/>
          </p:cNvPicPr>
          <p:nvPr/>
        </p:nvPicPr>
        <p:blipFill>
          <a:blip r:embed="rId3"/>
          <a:stretch>
            <a:fillRect/>
          </a:stretch>
        </p:blipFill>
        <p:spPr>
          <a:xfrm>
            <a:off x="4969002" y="4448554"/>
            <a:ext cx="3726942" cy="2087088"/>
          </a:xfrm>
          <a:prstGeom prst="rect">
            <a:avLst/>
          </a:prstGeom>
        </p:spPr>
      </p:pic>
    </p:spTree>
    <p:extLst>
      <p:ext uri="{BB962C8B-B14F-4D97-AF65-F5344CB8AC3E}">
        <p14:creationId xmlns:p14="http://schemas.microsoft.com/office/powerpoint/2010/main" val="307958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D972-988B-DEBF-5A57-98144EAAA104}"/>
              </a:ext>
            </a:extLst>
          </p:cNvPr>
          <p:cNvSpPr>
            <a:spLocks noGrp="1"/>
          </p:cNvSpPr>
          <p:nvPr>
            <p:ph type="title"/>
          </p:nvPr>
        </p:nvSpPr>
        <p:spPr/>
        <p:txBody>
          <a:bodyPr/>
          <a:lstStyle/>
          <a:p>
            <a:r>
              <a:rPr lang="en-US" dirty="0"/>
              <a:t>JACK IN THE BOX-LESSONS LEARNED AND INDUSTRY IMPACT</a:t>
            </a:r>
          </a:p>
        </p:txBody>
      </p:sp>
      <p:sp>
        <p:nvSpPr>
          <p:cNvPr id="3" name="Content Placeholder 2">
            <a:extLst>
              <a:ext uri="{FF2B5EF4-FFF2-40B4-BE49-F238E27FC236}">
                <a16:creationId xmlns:a16="http://schemas.microsoft.com/office/drawing/2014/main" id="{22E82B34-1488-422F-6B69-9D3711DCAE02}"/>
              </a:ext>
            </a:extLst>
          </p:cNvPr>
          <p:cNvSpPr>
            <a:spLocks noGrp="1"/>
          </p:cNvSpPr>
          <p:nvPr>
            <p:ph idx="1"/>
          </p:nvPr>
        </p:nvSpPr>
        <p:spPr/>
        <p:txBody>
          <a:bodyPr/>
          <a:lstStyle/>
          <a:p>
            <a:r>
              <a:rPr lang="en-US" dirty="0"/>
              <a:t>USDA declared E. coli O157:H7 an adulterant in ground beef.</a:t>
            </a:r>
          </a:p>
          <a:p>
            <a:endParaRPr lang="en-US" dirty="0"/>
          </a:p>
          <a:p>
            <a:r>
              <a:rPr lang="en-US" dirty="0"/>
              <a:t>Led to mandatory HACCP (Hazard Analysis and Critical Control Points) systems in meat and poultry plants.</a:t>
            </a:r>
          </a:p>
          <a:p>
            <a:endParaRPr lang="en-US" dirty="0"/>
          </a:p>
          <a:p>
            <a:r>
              <a:rPr lang="en-US" dirty="0"/>
              <a:t>Strengthened food safety protocols and consumer awareness about cooking temperatures. The Food and Drug Administration (FDA) increased the recommended internal temperature for cooked hamburgers from 140°F to 155°F.</a:t>
            </a:r>
          </a:p>
        </p:txBody>
      </p:sp>
      <p:pic>
        <p:nvPicPr>
          <p:cNvPr id="4" name="Picture 3">
            <a:extLst>
              <a:ext uri="{FF2B5EF4-FFF2-40B4-BE49-F238E27FC236}">
                <a16:creationId xmlns:a16="http://schemas.microsoft.com/office/drawing/2014/main" id="{B51C671E-BFB4-4035-B054-0CB49D7903F6}"/>
              </a:ext>
            </a:extLst>
          </p:cNvPr>
          <p:cNvPicPr>
            <a:picLocks noChangeAspect="1"/>
          </p:cNvPicPr>
          <p:nvPr/>
        </p:nvPicPr>
        <p:blipFill>
          <a:blip r:embed="rId3"/>
          <a:stretch>
            <a:fillRect/>
          </a:stretch>
        </p:blipFill>
        <p:spPr>
          <a:xfrm>
            <a:off x="175641" y="1783080"/>
            <a:ext cx="2495550" cy="1828800"/>
          </a:xfrm>
          <a:prstGeom prst="rect">
            <a:avLst/>
          </a:prstGeom>
        </p:spPr>
      </p:pic>
      <p:pic>
        <p:nvPicPr>
          <p:cNvPr id="6" name="Picture 5">
            <a:extLst>
              <a:ext uri="{FF2B5EF4-FFF2-40B4-BE49-F238E27FC236}">
                <a16:creationId xmlns:a16="http://schemas.microsoft.com/office/drawing/2014/main" id="{6604C202-38FD-C9FB-E508-DAAC5A94B08F}"/>
              </a:ext>
            </a:extLst>
          </p:cNvPr>
          <p:cNvPicPr>
            <a:picLocks noChangeAspect="1"/>
          </p:cNvPicPr>
          <p:nvPr/>
        </p:nvPicPr>
        <p:blipFill>
          <a:blip r:embed="rId4"/>
          <a:stretch>
            <a:fillRect/>
          </a:stretch>
        </p:blipFill>
        <p:spPr>
          <a:xfrm>
            <a:off x="247078" y="3962400"/>
            <a:ext cx="2352675" cy="1943100"/>
          </a:xfrm>
          <a:prstGeom prst="rect">
            <a:avLst/>
          </a:prstGeom>
        </p:spPr>
      </p:pic>
    </p:spTree>
    <p:extLst>
      <p:ext uri="{BB962C8B-B14F-4D97-AF65-F5344CB8AC3E}">
        <p14:creationId xmlns:p14="http://schemas.microsoft.com/office/powerpoint/2010/main" val="41606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E740-E9A5-B66B-72D0-58C3EAFB5E6F}"/>
              </a:ext>
            </a:extLst>
          </p:cNvPr>
          <p:cNvSpPr>
            <a:spLocks noGrp="1"/>
          </p:cNvSpPr>
          <p:nvPr>
            <p:ph type="title"/>
          </p:nvPr>
        </p:nvSpPr>
        <p:spPr/>
        <p:txBody>
          <a:bodyPr/>
          <a:lstStyle/>
          <a:p>
            <a:r>
              <a:rPr lang="en-US" dirty="0"/>
              <a:t>JACK IN THE BOX-LESSONS LEARNED AND INDUSTRY IMPACT</a:t>
            </a:r>
          </a:p>
        </p:txBody>
      </p:sp>
      <p:sp>
        <p:nvSpPr>
          <p:cNvPr id="3" name="Content Placeholder 2">
            <a:extLst>
              <a:ext uri="{FF2B5EF4-FFF2-40B4-BE49-F238E27FC236}">
                <a16:creationId xmlns:a16="http://schemas.microsoft.com/office/drawing/2014/main" id="{22E92ACF-4C69-089C-675F-4DEFD5EC8208}"/>
              </a:ext>
            </a:extLst>
          </p:cNvPr>
          <p:cNvSpPr>
            <a:spLocks noGrp="1"/>
          </p:cNvSpPr>
          <p:nvPr>
            <p:ph idx="1"/>
          </p:nvPr>
        </p:nvSpPr>
        <p:spPr/>
        <p:txBody>
          <a:bodyPr/>
          <a:lstStyle/>
          <a:p>
            <a:r>
              <a:rPr lang="en-US" dirty="0"/>
              <a:t>The USDA's Food Safety and Inspection Service (FSIS) introduced safe food-handling labels for packaged raw meat and poultry retailed in supermarkets.</a:t>
            </a:r>
          </a:p>
          <a:p>
            <a:endParaRPr lang="en-US" dirty="0"/>
          </a:p>
          <a:p>
            <a:r>
              <a:rPr lang="en-US" dirty="0"/>
              <a:t>The FSIS introduced testing for E. coli O157:H7 in ground meat.</a:t>
            </a:r>
          </a:p>
          <a:p>
            <a:endParaRPr lang="en-US" dirty="0"/>
          </a:p>
          <a:p>
            <a:r>
              <a:rPr lang="en-US" dirty="0"/>
              <a:t>The Jack in the Box recall was one of the most significant food recalls in U.S. history, demonstrating the importance of rapid response, clear communication, and stronger food safety policies to prevent future outbreaks.</a:t>
            </a:r>
          </a:p>
        </p:txBody>
      </p:sp>
      <p:pic>
        <p:nvPicPr>
          <p:cNvPr id="4" name="Picture 3">
            <a:extLst>
              <a:ext uri="{FF2B5EF4-FFF2-40B4-BE49-F238E27FC236}">
                <a16:creationId xmlns:a16="http://schemas.microsoft.com/office/drawing/2014/main" id="{217EC7E6-4BF1-1EEA-A656-A092590F6C5A}"/>
              </a:ext>
            </a:extLst>
          </p:cNvPr>
          <p:cNvPicPr>
            <a:picLocks noChangeAspect="1"/>
          </p:cNvPicPr>
          <p:nvPr/>
        </p:nvPicPr>
        <p:blipFill>
          <a:blip r:embed="rId2"/>
          <a:stretch>
            <a:fillRect/>
          </a:stretch>
        </p:blipFill>
        <p:spPr>
          <a:xfrm>
            <a:off x="342709" y="1424749"/>
            <a:ext cx="2143125" cy="2143125"/>
          </a:xfrm>
          <a:prstGeom prst="rect">
            <a:avLst/>
          </a:prstGeom>
        </p:spPr>
      </p:pic>
    </p:spTree>
    <p:extLst>
      <p:ext uri="{BB962C8B-B14F-4D97-AF65-F5344CB8AC3E}">
        <p14:creationId xmlns:p14="http://schemas.microsoft.com/office/powerpoint/2010/main" val="114699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4799A-C805-5370-5147-3C35B0CA0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F8144-40E9-8F65-02D5-390290F3F115}"/>
              </a:ext>
            </a:extLst>
          </p:cNvPr>
          <p:cNvSpPr>
            <a:spLocks noGrp="1"/>
          </p:cNvSpPr>
          <p:nvPr>
            <p:ph type="title"/>
          </p:nvPr>
        </p:nvSpPr>
        <p:spPr/>
        <p:txBody>
          <a:bodyPr/>
          <a:lstStyle/>
          <a:p>
            <a:r>
              <a:rPr lang="en-US" dirty="0"/>
              <a:t>PEANUT CORPORATION OF AMERICA-BACKGROUND</a:t>
            </a:r>
          </a:p>
        </p:txBody>
      </p:sp>
      <p:sp>
        <p:nvSpPr>
          <p:cNvPr id="3" name="Content Placeholder 2">
            <a:extLst>
              <a:ext uri="{FF2B5EF4-FFF2-40B4-BE49-F238E27FC236}">
                <a16:creationId xmlns:a16="http://schemas.microsoft.com/office/drawing/2014/main" id="{2E40820C-F345-BEBD-D5A4-961E34F77323}"/>
              </a:ext>
            </a:extLst>
          </p:cNvPr>
          <p:cNvSpPr>
            <a:spLocks noGrp="1"/>
          </p:cNvSpPr>
          <p:nvPr>
            <p:ph idx="1"/>
          </p:nvPr>
        </p:nvSpPr>
        <p:spPr/>
        <p:txBody>
          <a:bodyPr>
            <a:normAutofit/>
          </a:bodyPr>
          <a:lstStyle/>
          <a:p>
            <a:r>
              <a:rPr lang="en-US" dirty="0"/>
              <a:t>The 2008-2009 Peanut Corporation of America Salmonella Outbreak </a:t>
            </a:r>
          </a:p>
          <a:p>
            <a:pPr lvl="1"/>
            <a:r>
              <a:rPr lang="en-US" sz="1800" dirty="0"/>
              <a:t>Pathogen: Salmonella Typhimurium</a:t>
            </a:r>
          </a:p>
          <a:p>
            <a:pPr lvl="1"/>
            <a:r>
              <a:rPr lang="en-US" sz="1800" dirty="0"/>
              <a:t>Location: Nationwide (U.S.)</a:t>
            </a:r>
          </a:p>
          <a:p>
            <a:pPr lvl="1"/>
            <a:r>
              <a:rPr lang="en-US" sz="1800" dirty="0"/>
              <a:t>Impact:714 confirmed illnesses across 46 states </a:t>
            </a:r>
          </a:p>
          <a:p>
            <a:pPr lvl="1"/>
            <a:r>
              <a:rPr lang="en-US" sz="1800" dirty="0"/>
              <a:t>9 deaths</a:t>
            </a:r>
          </a:p>
          <a:p>
            <a:pPr lvl="1"/>
            <a:r>
              <a:rPr lang="en-US" sz="1800" dirty="0"/>
              <a:t>Massive recall of over 3,900 peanut-containing products from major brands like Kellogg’s and Nestlé</a:t>
            </a:r>
          </a:p>
        </p:txBody>
      </p:sp>
      <p:pic>
        <p:nvPicPr>
          <p:cNvPr id="4" name="Picture 3">
            <a:extLst>
              <a:ext uri="{FF2B5EF4-FFF2-40B4-BE49-F238E27FC236}">
                <a16:creationId xmlns:a16="http://schemas.microsoft.com/office/drawing/2014/main" id="{0216E088-DC6E-55D1-4D41-803F7EFB99DF}"/>
              </a:ext>
            </a:extLst>
          </p:cNvPr>
          <p:cNvPicPr>
            <a:picLocks noChangeAspect="1"/>
          </p:cNvPicPr>
          <p:nvPr/>
        </p:nvPicPr>
        <p:blipFill>
          <a:blip r:embed="rId3"/>
          <a:stretch>
            <a:fillRect/>
          </a:stretch>
        </p:blipFill>
        <p:spPr>
          <a:xfrm>
            <a:off x="1510431" y="4774765"/>
            <a:ext cx="2385164" cy="1788873"/>
          </a:xfrm>
          <a:prstGeom prst="rect">
            <a:avLst/>
          </a:prstGeom>
        </p:spPr>
      </p:pic>
      <p:pic>
        <p:nvPicPr>
          <p:cNvPr id="5" name="Picture 4">
            <a:extLst>
              <a:ext uri="{FF2B5EF4-FFF2-40B4-BE49-F238E27FC236}">
                <a16:creationId xmlns:a16="http://schemas.microsoft.com/office/drawing/2014/main" id="{AC633EB9-89D7-DEF4-A448-CB7304BFBC80}"/>
              </a:ext>
            </a:extLst>
          </p:cNvPr>
          <p:cNvPicPr>
            <a:picLocks noChangeAspect="1"/>
          </p:cNvPicPr>
          <p:nvPr/>
        </p:nvPicPr>
        <p:blipFill>
          <a:blip r:embed="rId4"/>
          <a:stretch>
            <a:fillRect/>
          </a:stretch>
        </p:blipFill>
        <p:spPr>
          <a:xfrm>
            <a:off x="4822521" y="4864794"/>
            <a:ext cx="2385165" cy="1788874"/>
          </a:xfrm>
          <a:prstGeom prst="rect">
            <a:avLst/>
          </a:prstGeom>
        </p:spPr>
      </p:pic>
      <p:pic>
        <p:nvPicPr>
          <p:cNvPr id="6" name="Picture 5">
            <a:extLst>
              <a:ext uri="{FF2B5EF4-FFF2-40B4-BE49-F238E27FC236}">
                <a16:creationId xmlns:a16="http://schemas.microsoft.com/office/drawing/2014/main" id="{BF701806-B253-23F5-E4EC-E5B8DA62AC0D}"/>
              </a:ext>
            </a:extLst>
          </p:cNvPr>
          <p:cNvPicPr>
            <a:picLocks noChangeAspect="1"/>
          </p:cNvPicPr>
          <p:nvPr/>
        </p:nvPicPr>
        <p:blipFill>
          <a:blip r:embed="rId5"/>
          <a:stretch>
            <a:fillRect/>
          </a:stretch>
        </p:blipFill>
        <p:spPr>
          <a:xfrm>
            <a:off x="8078744" y="4709369"/>
            <a:ext cx="2894056" cy="2170542"/>
          </a:xfrm>
          <a:prstGeom prst="rect">
            <a:avLst/>
          </a:prstGeom>
        </p:spPr>
      </p:pic>
      <p:pic>
        <p:nvPicPr>
          <p:cNvPr id="7" name="Picture 6">
            <a:extLst>
              <a:ext uri="{FF2B5EF4-FFF2-40B4-BE49-F238E27FC236}">
                <a16:creationId xmlns:a16="http://schemas.microsoft.com/office/drawing/2014/main" id="{B954F78B-3797-D6EB-BF91-D728DF74BE80}"/>
              </a:ext>
            </a:extLst>
          </p:cNvPr>
          <p:cNvPicPr>
            <a:picLocks noChangeAspect="1"/>
          </p:cNvPicPr>
          <p:nvPr/>
        </p:nvPicPr>
        <p:blipFill>
          <a:blip r:embed="rId6"/>
          <a:stretch>
            <a:fillRect/>
          </a:stretch>
        </p:blipFill>
        <p:spPr>
          <a:xfrm>
            <a:off x="9490539" y="1746503"/>
            <a:ext cx="2687257" cy="1513177"/>
          </a:xfrm>
          <a:prstGeom prst="rect">
            <a:avLst/>
          </a:prstGeom>
        </p:spPr>
      </p:pic>
    </p:spTree>
    <p:extLst>
      <p:ext uri="{BB962C8B-B14F-4D97-AF65-F5344CB8AC3E}">
        <p14:creationId xmlns:p14="http://schemas.microsoft.com/office/powerpoint/2010/main" val="193910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C34C-4D65-0946-45C0-5E68798A4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9A453-9D3F-76AD-FA9B-2FBB23F851EC}"/>
              </a:ext>
            </a:extLst>
          </p:cNvPr>
          <p:cNvSpPr>
            <a:spLocks noGrp="1"/>
          </p:cNvSpPr>
          <p:nvPr>
            <p:ph type="title"/>
          </p:nvPr>
        </p:nvSpPr>
        <p:spPr/>
        <p:txBody>
          <a:bodyPr/>
          <a:lstStyle/>
          <a:p>
            <a:r>
              <a:rPr lang="en-US" dirty="0"/>
              <a:t>PEANUT CORPORATION OF AMERICA-BACKGROUND</a:t>
            </a:r>
          </a:p>
        </p:txBody>
      </p:sp>
      <p:sp>
        <p:nvSpPr>
          <p:cNvPr id="3" name="Content Placeholder 2">
            <a:extLst>
              <a:ext uri="{FF2B5EF4-FFF2-40B4-BE49-F238E27FC236}">
                <a16:creationId xmlns:a16="http://schemas.microsoft.com/office/drawing/2014/main" id="{4D816A74-AFD6-C455-D410-BF9063524803}"/>
              </a:ext>
            </a:extLst>
          </p:cNvPr>
          <p:cNvSpPr>
            <a:spLocks noGrp="1"/>
          </p:cNvSpPr>
          <p:nvPr>
            <p:ph idx="1"/>
          </p:nvPr>
        </p:nvSpPr>
        <p:spPr>
          <a:xfrm>
            <a:off x="2589212" y="2133600"/>
            <a:ext cx="6006148" cy="4184904"/>
          </a:xfrm>
        </p:spPr>
        <p:txBody>
          <a:bodyPr>
            <a:normAutofit/>
          </a:bodyPr>
          <a:lstStyle/>
          <a:p>
            <a:r>
              <a:rPr lang="en-US" dirty="0"/>
              <a:t>In late 2008, health officials noticed a rise in Salmonella Typhimurium infections nationwide.</a:t>
            </a:r>
          </a:p>
          <a:p>
            <a:r>
              <a:rPr lang="en-US" dirty="0"/>
              <a:t>Typical symptoms include: Diarrhea (sometimes bloody), abdominal cramps, nausea, vomiting, Fever, chills, headache, muscle aches, fatigue</a:t>
            </a:r>
          </a:p>
          <a:p>
            <a:r>
              <a:rPr lang="en-US" dirty="0"/>
              <a:t>Epidemiologists traced the outbreak to peanut butter and peanut paste used in processed foods (e.g., crackers, granola bars, pet treats).</a:t>
            </a:r>
          </a:p>
          <a:p>
            <a:r>
              <a:rPr lang="en-US" dirty="0"/>
              <a:t>The CDC and FDA linked the contamination to PCA’s processing facilities, leading to an urgent recall.</a:t>
            </a:r>
          </a:p>
        </p:txBody>
      </p:sp>
      <p:pic>
        <p:nvPicPr>
          <p:cNvPr id="4" name="Picture 3">
            <a:extLst>
              <a:ext uri="{FF2B5EF4-FFF2-40B4-BE49-F238E27FC236}">
                <a16:creationId xmlns:a16="http://schemas.microsoft.com/office/drawing/2014/main" id="{B3FA5E4B-53BA-8C5D-84EE-6BA3131651CB}"/>
              </a:ext>
            </a:extLst>
          </p:cNvPr>
          <p:cNvPicPr>
            <a:picLocks noChangeAspect="1"/>
          </p:cNvPicPr>
          <p:nvPr/>
        </p:nvPicPr>
        <p:blipFill>
          <a:blip r:embed="rId3"/>
          <a:stretch>
            <a:fillRect/>
          </a:stretch>
        </p:blipFill>
        <p:spPr>
          <a:xfrm>
            <a:off x="9139704" y="1513903"/>
            <a:ext cx="2721524" cy="2495169"/>
          </a:xfrm>
          <a:prstGeom prst="rect">
            <a:avLst/>
          </a:prstGeom>
        </p:spPr>
      </p:pic>
    </p:spTree>
    <p:extLst>
      <p:ext uri="{BB962C8B-B14F-4D97-AF65-F5344CB8AC3E}">
        <p14:creationId xmlns:p14="http://schemas.microsoft.com/office/powerpoint/2010/main" val="313695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5BAB-69E9-7412-358D-4228CA96D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11BDB-0342-197F-FDB7-5164143C3D98}"/>
              </a:ext>
            </a:extLst>
          </p:cNvPr>
          <p:cNvSpPr>
            <a:spLocks noGrp="1"/>
          </p:cNvSpPr>
          <p:nvPr>
            <p:ph type="title"/>
          </p:nvPr>
        </p:nvSpPr>
        <p:spPr/>
        <p:txBody>
          <a:bodyPr/>
          <a:lstStyle/>
          <a:p>
            <a:r>
              <a:rPr lang="en-US" dirty="0"/>
              <a:t>PEANUT CORPORATION OF AMERICA-ROOT CAUSE ANALYSIS</a:t>
            </a:r>
          </a:p>
        </p:txBody>
      </p:sp>
      <p:sp>
        <p:nvSpPr>
          <p:cNvPr id="3" name="Content Placeholder 2">
            <a:extLst>
              <a:ext uri="{FF2B5EF4-FFF2-40B4-BE49-F238E27FC236}">
                <a16:creationId xmlns:a16="http://schemas.microsoft.com/office/drawing/2014/main" id="{96F7351A-34A4-7CB1-B67B-08A2960D4254}"/>
              </a:ext>
            </a:extLst>
          </p:cNvPr>
          <p:cNvSpPr>
            <a:spLocks noGrp="1"/>
          </p:cNvSpPr>
          <p:nvPr>
            <p:ph idx="1"/>
          </p:nvPr>
        </p:nvSpPr>
        <p:spPr/>
        <p:txBody>
          <a:bodyPr/>
          <a:lstStyle/>
          <a:p>
            <a:r>
              <a:rPr lang="en-US" dirty="0"/>
              <a:t>The Peanut Corporation of America (PCA) knowingly shipped contaminated peanut products from its Georgia and Texas processing plants.</a:t>
            </a:r>
          </a:p>
          <a:p>
            <a:endParaRPr lang="en-US" dirty="0"/>
          </a:p>
          <a:p>
            <a:r>
              <a:rPr lang="en-US" dirty="0"/>
              <a:t>Investigators found unsanitary conditions, including:</a:t>
            </a:r>
          </a:p>
          <a:p>
            <a:pPr lvl="1"/>
            <a:r>
              <a:rPr lang="en-US" dirty="0"/>
              <a:t>Roaches, mold, and leaking roofs</a:t>
            </a:r>
          </a:p>
          <a:p>
            <a:pPr lvl="1"/>
            <a:r>
              <a:rPr lang="en-US" dirty="0"/>
              <a:t>Salmonella-contaminated equipment</a:t>
            </a:r>
          </a:p>
          <a:p>
            <a:pPr lvl="1"/>
            <a:r>
              <a:rPr lang="en-US" dirty="0"/>
              <a:t>Evidence that PCA falsified lab test results, shipping products even after Salmonella was detected.</a:t>
            </a:r>
          </a:p>
        </p:txBody>
      </p:sp>
    </p:spTree>
    <p:extLst>
      <p:ext uri="{BB962C8B-B14F-4D97-AF65-F5344CB8AC3E}">
        <p14:creationId xmlns:p14="http://schemas.microsoft.com/office/powerpoint/2010/main" val="243514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EA9C-5404-2785-569F-111A76DDAA7B}"/>
              </a:ext>
            </a:extLst>
          </p:cNvPr>
          <p:cNvSpPr>
            <a:spLocks noGrp="1"/>
          </p:cNvSpPr>
          <p:nvPr>
            <p:ph type="title"/>
          </p:nvPr>
        </p:nvSpPr>
        <p:spPr/>
        <p:txBody>
          <a:bodyPr/>
          <a:lstStyle/>
          <a:p>
            <a:r>
              <a:rPr lang="en-US" dirty="0"/>
              <a:t>PEANUT CORPORATION OF AMERICA-ROOT CAUSE ANALYSIS</a:t>
            </a:r>
          </a:p>
        </p:txBody>
      </p:sp>
      <p:sp>
        <p:nvSpPr>
          <p:cNvPr id="6" name="Content Placeholder 5">
            <a:extLst>
              <a:ext uri="{FF2B5EF4-FFF2-40B4-BE49-F238E27FC236}">
                <a16:creationId xmlns:a16="http://schemas.microsoft.com/office/drawing/2014/main" id="{B15114A0-AAAD-9979-B968-5D67EA852D8A}"/>
              </a:ext>
            </a:extLst>
          </p:cNvPr>
          <p:cNvSpPr>
            <a:spLocks noGrp="1"/>
          </p:cNvSpPr>
          <p:nvPr>
            <p:ph idx="1"/>
          </p:nvPr>
        </p:nvSpPr>
        <p:spPr/>
        <p:txBody>
          <a:bodyPr/>
          <a:lstStyle/>
          <a:p>
            <a:r>
              <a:rPr lang="en-US" dirty="0">
                <a:hlinkClick r:id="rId3"/>
              </a:rPr>
              <a:t>https://youtu.be/87dkTVH-qRg?si=ff-H9TaryvUZBqKY</a:t>
            </a:r>
            <a:endParaRPr lang="en-US" dirty="0"/>
          </a:p>
          <a:p>
            <a:endParaRPr lang="en-US" dirty="0"/>
          </a:p>
          <a:p>
            <a:endParaRPr lang="en-US" dirty="0"/>
          </a:p>
        </p:txBody>
      </p:sp>
      <p:pic>
        <p:nvPicPr>
          <p:cNvPr id="7" name="Picture 6">
            <a:extLst>
              <a:ext uri="{FF2B5EF4-FFF2-40B4-BE49-F238E27FC236}">
                <a16:creationId xmlns:a16="http://schemas.microsoft.com/office/drawing/2014/main" id="{C73F104A-1962-B344-8D87-18C50ECFD055}"/>
              </a:ext>
            </a:extLst>
          </p:cNvPr>
          <p:cNvPicPr>
            <a:picLocks noChangeAspect="1"/>
          </p:cNvPicPr>
          <p:nvPr/>
        </p:nvPicPr>
        <p:blipFill>
          <a:blip r:embed="rId4"/>
          <a:stretch>
            <a:fillRect/>
          </a:stretch>
        </p:blipFill>
        <p:spPr>
          <a:xfrm>
            <a:off x="3025100" y="2532743"/>
            <a:ext cx="6577687" cy="3701148"/>
          </a:xfrm>
          <a:prstGeom prst="rect">
            <a:avLst/>
          </a:prstGeom>
        </p:spPr>
      </p:pic>
    </p:spTree>
    <p:extLst>
      <p:ext uri="{BB962C8B-B14F-4D97-AF65-F5344CB8AC3E}">
        <p14:creationId xmlns:p14="http://schemas.microsoft.com/office/powerpoint/2010/main" val="52079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381E-7CDA-576B-8609-0CA477B72E0B}"/>
              </a:ext>
            </a:extLst>
          </p:cNvPr>
          <p:cNvSpPr>
            <a:spLocks noGrp="1"/>
          </p:cNvSpPr>
          <p:nvPr>
            <p:ph type="title"/>
          </p:nvPr>
        </p:nvSpPr>
        <p:spPr/>
        <p:txBody>
          <a:bodyPr/>
          <a:lstStyle/>
          <a:p>
            <a:r>
              <a:rPr lang="en-US" dirty="0"/>
              <a:t>Presenter</a:t>
            </a:r>
          </a:p>
        </p:txBody>
      </p:sp>
      <p:sp>
        <p:nvSpPr>
          <p:cNvPr id="3" name="Content Placeholder 2">
            <a:extLst>
              <a:ext uri="{FF2B5EF4-FFF2-40B4-BE49-F238E27FC236}">
                <a16:creationId xmlns:a16="http://schemas.microsoft.com/office/drawing/2014/main" id="{2FA81A3B-7BBD-25AE-C2C8-6874458E30E4}"/>
              </a:ext>
            </a:extLst>
          </p:cNvPr>
          <p:cNvSpPr>
            <a:spLocks noGrp="1"/>
          </p:cNvSpPr>
          <p:nvPr>
            <p:ph idx="1"/>
          </p:nvPr>
        </p:nvSpPr>
        <p:spPr>
          <a:xfrm>
            <a:off x="2589212" y="2133600"/>
            <a:ext cx="5339763" cy="3777622"/>
          </a:xfrm>
        </p:spPr>
        <p:txBody>
          <a:bodyPr/>
          <a:lstStyle/>
          <a:p>
            <a:r>
              <a:rPr lang="en-US" dirty="0"/>
              <a:t>Edwin Videla</a:t>
            </a:r>
          </a:p>
          <a:p>
            <a:r>
              <a:rPr lang="en-US" dirty="0"/>
              <a:t>Pharmaceutical Chemist, University of Chile</a:t>
            </a:r>
          </a:p>
          <a:p>
            <a:r>
              <a:rPr lang="en-US" dirty="0"/>
              <a:t>MBA Project management University of Texas</a:t>
            </a:r>
          </a:p>
          <a:p>
            <a:r>
              <a:rPr lang="en-US" dirty="0"/>
              <a:t> Certified Food Safety and Quality Auditor (CFSQA) </a:t>
            </a:r>
          </a:p>
          <a:p>
            <a:r>
              <a:rPr lang="en-US" dirty="0"/>
              <a:t>15 years of experience in Quality control/assurance in Pharmaceutical and Food Industries</a:t>
            </a:r>
          </a:p>
          <a:p>
            <a:r>
              <a:rPr lang="en-US" dirty="0"/>
              <a:t>ASQ Section 0511 Northern Virginia  member since 2023</a:t>
            </a:r>
          </a:p>
          <a:p>
            <a:endParaRPr lang="en-US" dirty="0"/>
          </a:p>
        </p:txBody>
      </p:sp>
      <p:pic>
        <p:nvPicPr>
          <p:cNvPr id="5" name="Picture 4" descr="A person in a suit and tie&#10;&#10;AI-generated content may be incorrect.">
            <a:extLst>
              <a:ext uri="{FF2B5EF4-FFF2-40B4-BE49-F238E27FC236}">
                <a16:creationId xmlns:a16="http://schemas.microsoft.com/office/drawing/2014/main" id="{5D8AB4C9-6307-CDDC-8B01-01439C308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287" y="1910676"/>
            <a:ext cx="3042325" cy="3042325"/>
          </a:xfrm>
          <a:prstGeom prst="rect">
            <a:avLst/>
          </a:prstGeom>
        </p:spPr>
      </p:pic>
    </p:spTree>
    <p:extLst>
      <p:ext uri="{BB962C8B-B14F-4D97-AF65-F5344CB8AC3E}">
        <p14:creationId xmlns:p14="http://schemas.microsoft.com/office/powerpoint/2010/main" val="406683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0DB3-0950-D1BE-8013-218AD7514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B3D15-3784-7ED6-6743-839AEB66149A}"/>
              </a:ext>
            </a:extLst>
          </p:cNvPr>
          <p:cNvSpPr>
            <a:spLocks noGrp="1"/>
          </p:cNvSpPr>
          <p:nvPr>
            <p:ph type="title"/>
          </p:nvPr>
        </p:nvSpPr>
        <p:spPr/>
        <p:txBody>
          <a:bodyPr>
            <a:normAutofit fontScale="90000"/>
          </a:bodyPr>
          <a:lstStyle/>
          <a:p>
            <a:r>
              <a:rPr lang="en-US" dirty="0"/>
              <a:t>PEANUT CORPORATION OF AMERICA-IMMEDIATE RESPONSE AND RECALL EXECUTION</a:t>
            </a:r>
          </a:p>
        </p:txBody>
      </p:sp>
      <p:sp>
        <p:nvSpPr>
          <p:cNvPr id="3" name="Content Placeholder 2">
            <a:extLst>
              <a:ext uri="{FF2B5EF4-FFF2-40B4-BE49-F238E27FC236}">
                <a16:creationId xmlns:a16="http://schemas.microsoft.com/office/drawing/2014/main" id="{67D2A01A-50A6-BB5C-D0D3-3326F8583B50}"/>
              </a:ext>
            </a:extLst>
          </p:cNvPr>
          <p:cNvSpPr>
            <a:spLocks noGrp="1"/>
          </p:cNvSpPr>
          <p:nvPr>
            <p:ph idx="1"/>
          </p:nvPr>
        </p:nvSpPr>
        <p:spPr>
          <a:xfrm>
            <a:off x="2589212" y="2133600"/>
            <a:ext cx="8915400" cy="4379934"/>
          </a:xfrm>
        </p:spPr>
        <p:txBody>
          <a:bodyPr>
            <a:normAutofit/>
          </a:bodyPr>
          <a:lstStyle/>
          <a:p>
            <a:r>
              <a:rPr lang="en-US" dirty="0"/>
              <a:t>1. Initial Denial &amp; Continued Operations</a:t>
            </a:r>
          </a:p>
          <a:p>
            <a:pPr lvl="1"/>
            <a:r>
              <a:rPr lang="en-US" sz="1800" dirty="0"/>
              <a:t>PCA continued shipping products even after internal tests showed Salmonella contamination.</a:t>
            </a:r>
          </a:p>
          <a:p>
            <a:pPr lvl="1"/>
            <a:r>
              <a:rPr lang="en-US" sz="1800" dirty="0"/>
              <a:t>Internal emails later revealed that PCA’s CEO, Stewart Parnell, ordered shipments despite positive Salmonella tests, saying: “Just ship it.“</a:t>
            </a:r>
          </a:p>
          <a:p>
            <a:endParaRPr lang="en-US" b="1" dirty="0"/>
          </a:p>
          <a:p>
            <a:r>
              <a:rPr lang="en-US" dirty="0"/>
              <a:t>2. Product Recalls (January 2009)</a:t>
            </a:r>
          </a:p>
          <a:p>
            <a:pPr lvl="1"/>
            <a:r>
              <a:rPr lang="en-US" sz="1800" dirty="0"/>
              <a:t>Under FDA pressure, PCA issued a limited recall of peanut butter and peanut paste in early January 2009.</a:t>
            </a:r>
          </a:p>
          <a:p>
            <a:pPr lvl="1"/>
            <a:r>
              <a:rPr lang="en-US" sz="1800" dirty="0"/>
              <a:t>As more illnesses were linked to PCA products, the recall expanded to over 3,900 products from major brands like Kellogg’s, Nestlé, and General Mills.</a:t>
            </a:r>
          </a:p>
          <a:p>
            <a:pPr lvl="1"/>
            <a:endParaRPr lang="en-US" sz="1800" dirty="0"/>
          </a:p>
          <a:p>
            <a:pPr lvl="1"/>
            <a:endParaRPr lang="en-US" sz="1800" dirty="0"/>
          </a:p>
          <a:p>
            <a:pPr lvl="1"/>
            <a:endParaRPr lang="en-US" sz="1800" dirty="0"/>
          </a:p>
          <a:p>
            <a:endParaRPr lang="en-US" dirty="0"/>
          </a:p>
          <a:p>
            <a:endParaRPr lang="en-US" dirty="0"/>
          </a:p>
        </p:txBody>
      </p:sp>
    </p:spTree>
    <p:extLst>
      <p:ext uri="{BB962C8B-B14F-4D97-AF65-F5344CB8AC3E}">
        <p14:creationId xmlns:p14="http://schemas.microsoft.com/office/powerpoint/2010/main" val="259228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3C420-D72A-ABFE-A3E6-B5D196C91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A1AA7-3025-2EB3-DF7C-30D019E53205}"/>
              </a:ext>
            </a:extLst>
          </p:cNvPr>
          <p:cNvSpPr>
            <a:spLocks noGrp="1"/>
          </p:cNvSpPr>
          <p:nvPr>
            <p:ph type="title"/>
          </p:nvPr>
        </p:nvSpPr>
        <p:spPr/>
        <p:txBody>
          <a:bodyPr>
            <a:normAutofit fontScale="90000"/>
          </a:bodyPr>
          <a:lstStyle/>
          <a:p>
            <a:r>
              <a:rPr lang="en-US" dirty="0"/>
              <a:t>PEANUT CORPORATION OF AMERICA-IMMEDIATE RESPONSE AND RECALL EXECUTION</a:t>
            </a:r>
          </a:p>
        </p:txBody>
      </p:sp>
      <p:sp>
        <p:nvSpPr>
          <p:cNvPr id="3" name="Content Placeholder 2">
            <a:extLst>
              <a:ext uri="{FF2B5EF4-FFF2-40B4-BE49-F238E27FC236}">
                <a16:creationId xmlns:a16="http://schemas.microsoft.com/office/drawing/2014/main" id="{C9224858-1FBA-4FAC-C34F-551B130290F5}"/>
              </a:ext>
            </a:extLst>
          </p:cNvPr>
          <p:cNvSpPr>
            <a:spLocks noGrp="1"/>
          </p:cNvSpPr>
          <p:nvPr>
            <p:ph idx="1"/>
          </p:nvPr>
        </p:nvSpPr>
        <p:spPr>
          <a:xfrm>
            <a:off x="2589212" y="2133599"/>
            <a:ext cx="8915400" cy="4379935"/>
          </a:xfrm>
        </p:spPr>
        <p:txBody>
          <a:bodyPr>
            <a:normAutofit fontScale="85000" lnSpcReduction="20000"/>
          </a:bodyPr>
          <a:lstStyle/>
          <a:p>
            <a:endParaRPr lang="en-US" dirty="0"/>
          </a:p>
          <a:p>
            <a:r>
              <a:rPr lang="en-US" sz="1900" dirty="0"/>
              <a:t>3. FDA Investigation &amp; Shutdown </a:t>
            </a:r>
          </a:p>
          <a:p>
            <a:pPr lvl="1"/>
            <a:r>
              <a:rPr lang="en-US" sz="1900" dirty="0"/>
              <a:t>The FDA inspected PCA’s Georgia plant and found:</a:t>
            </a:r>
          </a:p>
          <a:p>
            <a:pPr lvl="2"/>
            <a:r>
              <a:rPr lang="en-US" sz="1900" dirty="0"/>
              <a:t>Unsanitary conditions (mold, rat droppings, leaky roof).</a:t>
            </a:r>
          </a:p>
          <a:p>
            <a:pPr lvl="2"/>
            <a:r>
              <a:rPr lang="en-US" sz="1900" dirty="0"/>
              <a:t>Records of falsified lab results—PCA had knowingly shipped contaminated products.</a:t>
            </a:r>
          </a:p>
          <a:p>
            <a:pPr lvl="1"/>
            <a:r>
              <a:rPr lang="en-US" sz="1900" dirty="0"/>
              <a:t>FDA doesn’t even know of Plainview Texas.</a:t>
            </a:r>
          </a:p>
          <a:p>
            <a:pPr lvl="1"/>
            <a:r>
              <a:rPr lang="en-US" sz="1900" dirty="0"/>
              <a:t>PCA shut down operations in early 2009 and filed for bankruptcy by February.</a:t>
            </a:r>
          </a:p>
          <a:p>
            <a:pPr lvl="1"/>
            <a:endParaRPr lang="en-US" sz="1900" dirty="0"/>
          </a:p>
          <a:p>
            <a:r>
              <a:rPr lang="en-US" sz="1900" dirty="0"/>
              <a:t>4. Legal &amp; Public Backlash</a:t>
            </a:r>
          </a:p>
          <a:p>
            <a:pPr lvl="1"/>
            <a:r>
              <a:rPr lang="en-US" sz="1900" dirty="0"/>
              <a:t>As evidence of criminal negligence emerged, PCA’s CEO and executives faced criminal charges.</a:t>
            </a:r>
          </a:p>
          <a:p>
            <a:pPr lvl="1"/>
            <a:r>
              <a:rPr lang="en-US" sz="1900" dirty="0"/>
              <a:t>Stewart Parnell was sentenced to 28 years in prison, the harshest food safety-related sentence in U.S. history.</a:t>
            </a:r>
          </a:p>
          <a:p>
            <a:endParaRPr lang="en-US" dirty="0"/>
          </a:p>
        </p:txBody>
      </p:sp>
    </p:spTree>
    <p:extLst>
      <p:ext uri="{BB962C8B-B14F-4D97-AF65-F5344CB8AC3E}">
        <p14:creationId xmlns:p14="http://schemas.microsoft.com/office/powerpoint/2010/main" val="389838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6EE2-0A9B-D260-77BE-A90DCA2AD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D28DB-BC05-C73B-7CE1-165454D438A1}"/>
              </a:ext>
            </a:extLst>
          </p:cNvPr>
          <p:cNvSpPr>
            <a:spLocks noGrp="1"/>
          </p:cNvSpPr>
          <p:nvPr>
            <p:ph type="title"/>
          </p:nvPr>
        </p:nvSpPr>
        <p:spPr/>
        <p:txBody>
          <a:bodyPr>
            <a:normAutofit fontScale="90000"/>
          </a:bodyPr>
          <a:lstStyle/>
          <a:p>
            <a:r>
              <a:rPr lang="en-US" dirty="0"/>
              <a:t>PEANUT CORPORATION OF AMERICA-LESSONS LEARNED AND INDUSTRY IMPACT</a:t>
            </a:r>
          </a:p>
        </p:txBody>
      </p:sp>
      <p:sp>
        <p:nvSpPr>
          <p:cNvPr id="3" name="Content Placeholder 2">
            <a:extLst>
              <a:ext uri="{FF2B5EF4-FFF2-40B4-BE49-F238E27FC236}">
                <a16:creationId xmlns:a16="http://schemas.microsoft.com/office/drawing/2014/main" id="{B0DEFCF4-FAA1-6688-2DB7-3E8DA6A4F24F}"/>
              </a:ext>
            </a:extLst>
          </p:cNvPr>
          <p:cNvSpPr>
            <a:spLocks noGrp="1"/>
          </p:cNvSpPr>
          <p:nvPr>
            <p:ph idx="1"/>
          </p:nvPr>
        </p:nvSpPr>
        <p:spPr/>
        <p:txBody>
          <a:bodyPr/>
          <a:lstStyle/>
          <a:p>
            <a:r>
              <a:rPr lang="en-US" dirty="0"/>
              <a:t>✅ Largest peanut product recall in U.S. history (over 3,900 products).</a:t>
            </a:r>
          </a:p>
          <a:p>
            <a:endParaRPr lang="en-US" dirty="0"/>
          </a:p>
          <a:p>
            <a:r>
              <a:rPr lang="en-US" dirty="0"/>
              <a:t>✅ Peanut Corporation of America shut down and filed for bankruptcy.</a:t>
            </a:r>
          </a:p>
          <a:p>
            <a:endParaRPr lang="en-US" dirty="0"/>
          </a:p>
          <a:p>
            <a:r>
              <a:rPr lang="en-US" dirty="0"/>
              <a:t>✅ PCA’s executives were criminally prosecuted—CEO Stewart Parnell was sentenced to 28 years in prison for knowingly selling tainted food.</a:t>
            </a:r>
          </a:p>
          <a:p>
            <a:endParaRPr lang="en-US" dirty="0"/>
          </a:p>
          <a:p>
            <a:r>
              <a:rPr lang="en-US" dirty="0"/>
              <a:t>✅ Led to the Food Safety Modernization Act (FSMA) in 2011, giving the FDA more power to prevent foodborne illnesses rather than just reacting to them.</a:t>
            </a:r>
          </a:p>
        </p:txBody>
      </p:sp>
      <p:pic>
        <p:nvPicPr>
          <p:cNvPr id="5" name="Picture 4">
            <a:extLst>
              <a:ext uri="{FF2B5EF4-FFF2-40B4-BE49-F238E27FC236}">
                <a16:creationId xmlns:a16="http://schemas.microsoft.com/office/drawing/2014/main" id="{8BB81DCC-CD08-506C-26BF-72A9B4C181F1}"/>
              </a:ext>
            </a:extLst>
          </p:cNvPr>
          <p:cNvPicPr>
            <a:picLocks noChangeAspect="1"/>
          </p:cNvPicPr>
          <p:nvPr/>
        </p:nvPicPr>
        <p:blipFill>
          <a:blip r:embed="rId3"/>
          <a:stretch>
            <a:fillRect/>
          </a:stretch>
        </p:blipFill>
        <p:spPr>
          <a:xfrm>
            <a:off x="207645" y="3276601"/>
            <a:ext cx="2724150" cy="1676400"/>
          </a:xfrm>
          <a:prstGeom prst="rect">
            <a:avLst/>
          </a:prstGeom>
        </p:spPr>
      </p:pic>
    </p:spTree>
    <p:extLst>
      <p:ext uri="{BB962C8B-B14F-4D97-AF65-F5344CB8AC3E}">
        <p14:creationId xmlns:p14="http://schemas.microsoft.com/office/powerpoint/2010/main" val="197676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543B-D928-C64B-C710-81A183C838D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A468373-795A-1254-7725-0AB0B2ACCDCC}"/>
              </a:ext>
            </a:extLst>
          </p:cNvPr>
          <p:cNvSpPr>
            <a:spLocks noGrp="1"/>
          </p:cNvSpPr>
          <p:nvPr>
            <p:ph idx="1"/>
          </p:nvPr>
        </p:nvSpPr>
        <p:spPr>
          <a:xfrm>
            <a:off x="2266689" y="1540189"/>
            <a:ext cx="5386714" cy="3777622"/>
          </a:xfrm>
        </p:spPr>
        <p:txBody>
          <a:bodyPr/>
          <a:lstStyle/>
          <a:p>
            <a:r>
              <a:rPr lang="en-US" dirty="0"/>
              <a:t>FSMA Food Safety Modernization Act signed into law on January 4, 2011</a:t>
            </a:r>
          </a:p>
          <a:p>
            <a:endParaRPr lang="en-US" dirty="0"/>
          </a:p>
        </p:txBody>
      </p:sp>
      <p:pic>
        <p:nvPicPr>
          <p:cNvPr id="5" name="Picture 4">
            <a:extLst>
              <a:ext uri="{FF2B5EF4-FFF2-40B4-BE49-F238E27FC236}">
                <a16:creationId xmlns:a16="http://schemas.microsoft.com/office/drawing/2014/main" id="{6EC710D5-C11A-8930-6F79-0FADF40B8679}"/>
              </a:ext>
            </a:extLst>
          </p:cNvPr>
          <p:cNvPicPr>
            <a:picLocks noChangeAspect="1"/>
          </p:cNvPicPr>
          <p:nvPr/>
        </p:nvPicPr>
        <p:blipFill>
          <a:blip r:embed="rId3"/>
          <a:stretch>
            <a:fillRect/>
          </a:stretch>
        </p:blipFill>
        <p:spPr>
          <a:xfrm>
            <a:off x="1009910" y="2518358"/>
            <a:ext cx="10172179" cy="4238408"/>
          </a:xfrm>
          <a:prstGeom prst="rect">
            <a:avLst/>
          </a:prstGeom>
        </p:spPr>
      </p:pic>
      <p:pic>
        <p:nvPicPr>
          <p:cNvPr id="6" name="Picture 5">
            <a:extLst>
              <a:ext uri="{FF2B5EF4-FFF2-40B4-BE49-F238E27FC236}">
                <a16:creationId xmlns:a16="http://schemas.microsoft.com/office/drawing/2014/main" id="{66AE7079-67D6-025F-C2B2-D92568E1F24C}"/>
              </a:ext>
            </a:extLst>
          </p:cNvPr>
          <p:cNvPicPr>
            <a:picLocks noChangeAspect="1"/>
          </p:cNvPicPr>
          <p:nvPr/>
        </p:nvPicPr>
        <p:blipFill>
          <a:blip r:embed="rId4"/>
          <a:stretch>
            <a:fillRect/>
          </a:stretch>
        </p:blipFill>
        <p:spPr>
          <a:xfrm>
            <a:off x="7836335" y="422232"/>
            <a:ext cx="2857500" cy="1905000"/>
          </a:xfrm>
          <a:prstGeom prst="rect">
            <a:avLst/>
          </a:prstGeom>
        </p:spPr>
      </p:pic>
    </p:spTree>
    <p:extLst>
      <p:ext uri="{BB962C8B-B14F-4D97-AF65-F5344CB8AC3E}">
        <p14:creationId xmlns:p14="http://schemas.microsoft.com/office/powerpoint/2010/main" val="374941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EB86-EBA5-C9AE-B1A5-8CEA255FC72D}"/>
              </a:ext>
            </a:extLst>
          </p:cNvPr>
          <p:cNvSpPr>
            <a:spLocks noGrp="1"/>
          </p:cNvSpPr>
          <p:nvPr>
            <p:ph type="title"/>
          </p:nvPr>
        </p:nvSpPr>
        <p:spPr/>
        <p:txBody>
          <a:bodyPr/>
          <a:lstStyle/>
          <a:p>
            <a:r>
              <a:rPr lang="en-US" dirty="0"/>
              <a:t>Conclusions</a:t>
            </a:r>
          </a:p>
        </p:txBody>
      </p:sp>
      <p:pic>
        <p:nvPicPr>
          <p:cNvPr id="7" name="Content Placeholder 6">
            <a:extLst>
              <a:ext uri="{FF2B5EF4-FFF2-40B4-BE49-F238E27FC236}">
                <a16:creationId xmlns:a16="http://schemas.microsoft.com/office/drawing/2014/main" id="{AA6CFC3B-3F24-25B7-1353-363B892B0749}"/>
              </a:ext>
            </a:extLst>
          </p:cNvPr>
          <p:cNvPicPr>
            <a:picLocks noGrp="1" noChangeAspect="1"/>
          </p:cNvPicPr>
          <p:nvPr>
            <p:ph idx="1"/>
          </p:nvPr>
        </p:nvPicPr>
        <p:blipFill>
          <a:blip r:embed="rId3"/>
          <a:stretch>
            <a:fillRect/>
          </a:stretch>
        </p:blipFill>
        <p:spPr>
          <a:xfrm>
            <a:off x="6926893" y="2355857"/>
            <a:ext cx="5096419" cy="2735973"/>
          </a:xfrm>
          <a:prstGeom prst="rect">
            <a:avLst/>
          </a:prstGeom>
        </p:spPr>
      </p:pic>
      <p:sp>
        <p:nvSpPr>
          <p:cNvPr id="9" name="TextBox 8">
            <a:extLst>
              <a:ext uri="{FF2B5EF4-FFF2-40B4-BE49-F238E27FC236}">
                <a16:creationId xmlns:a16="http://schemas.microsoft.com/office/drawing/2014/main" id="{71458C3A-C50D-0002-02E1-A69714991CE3}"/>
              </a:ext>
            </a:extLst>
          </p:cNvPr>
          <p:cNvSpPr txBox="1"/>
          <p:nvPr/>
        </p:nvSpPr>
        <p:spPr>
          <a:xfrm>
            <a:off x="1927963" y="1449112"/>
            <a:ext cx="4873669" cy="4524315"/>
          </a:xfrm>
          <a:prstGeom prst="rect">
            <a:avLst/>
          </a:prstGeom>
          <a:noFill/>
        </p:spPr>
        <p:txBody>
          <a:bodyPr wrap="square">
            <a:spAutoFit/>
          </a:bodyPr>
          <a:lstStyle/>
          <a:p>
            <a:r>
              <a:rPr lang="en-US" b="1" dirty="0"/>
              <a:t>Impact of FSMA on Food Safety</a:t>
            </a:r>
            <a:r>
              <a:rPr lang="en-US" dirty="0"/>
              <a:t>:</a:t>
            </a:r>
          </a:p>
          <a:p>
            <a:pPr marL="285750" indent="-285750">
              <a:buFont typeface="Arial" panose="020B0604020202020204" pitchFamily="34" charset="0"/>
              <a:buChar char="•"/>
            </a:pPr>
            <a:r>
              <a:rPr lang="en-US" dirty="0"/>
              <a:t>Decrease in Recalls: Many food recalls are now caught before products reach consumers due to better preventive measures.</a:t>
            </a:r>
          </a:p>
          <a:p>
            <a:pPr marL="285750" indent="-285750">
              <a:buFont typeface="Arial" panose="020B0604020202020204" pitchFamily="34" charset="0"/>
              <a:buChar char="•"/>
            </a:pPr>
            <a:r>
              <a:rPr lang="en-US" dirty="0"/>
              <a:t>Better Supply Chain Oversight: Companies must document safety measures, increasing accountability.</a:t>
            </a:r>
          </a:p>
          <a:p>
            <a:pPr marL="285750" indent="-285750">
              <a:buFont typeface="Arial" panose="020B0604020202020204" pitchFamily="34" charset="0"/>
              <a:buChar char="•"/>
            </a:pPr>
            <a:r>
              <a:rPr lang="en-US" dirty="0"/>
              <a:t>Fewer Outbreaks: Some foodborne illness outbreaks (e.g., Listeria and Salmonella) have decreased due to stricter controls. </a:t>
            </a:r>
          </a:p>
          <a:p>
            <a:pPr marL="285750" indent="-285750">
              <a:buFont typeface="Arial" panose="020B0604020202020204" pitchFamily="34" charset="0"/>
              <a:buChar char="•"/>
            </a:pPr>
            <a:r>
              <a:rPr lang="en-US" dirty="0"/>
              <a:t>However, challenges remain, such as enforcement gaps, small business compliance costs, and emerging food safety risks. </a:t>
            </a:r>
          </a:p>
        </p:txBody>
      </p:sp>
    </p:spTree>
    <p:extLst>
      <p:ext uri="{BB962C8B-B14F-4D97-AF65-F5344CB8AC3E}">
        <p14:creationId xmlns:p14="http://schemas.microsoft.com/office/powerpoint/2010/main" val="318281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B7E9-9C90-2509-D362-D482990AE0B5}"/>
              </a:ext>
            </a:extLst>
          </p:cNvPr>
          <p:cNvSpPr>
            <a:spLocks noGrp="1"/>
          </p:cNvSpPr>
          <p:nvPr>
            <p:ph type="title"/>
          </p:nvPr>
        </p:nvSpPr>
        <p:spPr/>
        <p:txBody>
          <a:bodyPr/>
          <a:lstStyle/>
          <a:p>
            <a:r>
              <a:rPr lang="en-US" dirty="0"/>
              <a:t>Future Challenges</a:t>
            </a:r>
          </a:p>
        </p:txBody>
      </p:sp>
      <p:sp>
        <p:nvSpPr>
          <p:cNvPr id="3" name="Content Placeholder 2">
            <a:extLst>
              <a:ext uri="{FF2B5EF4-FFF2-40B4-BE49-F238E27FC236}">
                <a16:creationId xmlns:a16="http://schemas.microsoft.com/office/drawing/2014/main" id="{4E2468A0-D65A-E304-B36E-377F50579507}"/>
              </a:ext>
            </a:extLst>
          </p:cNvPr>
          <p:cNvSpPr>
            <a:spLocks noGrp="1"/>
          </p:cNvSpPr>
          <p:nvPr>
            <p:ph idx="1"/>
          </p:nvPr>
        </p:nvSpPr>
        <p:spPr>
          <a:xfrm>
            <a:off x="2589212" y="1678489"/>
            <a:ext cx="8915400" cy="5047988"/>
          </a:xfrm>
        </p:spPr>
        <p:txBody>
          <a:bodyPr>
            <a:normAutofit/>
          </a:bodyPr>
          <a:lstStyle/>
          <a:p>
            <a:r>
              <a:rPr lang="en-US" b="1" dirty="0"/>
              <a:t>Key challenges of FSMA:</a:t>
            </a:r>
          </a:p>
          <a:p>
            <a:pPr lvl="1"/>
            <a:r>
              <a:rPr lang="en-US" sz="1800" b="1" dirty="0"/>
              <a:t>Complexity and Understanding:</a:t>
            </a:r>
          </a:p>
          <a:p>
            <a:pPr lvl="1"/>
            <a:r>
              <a:rPr lang="en-US" sz="1800" dirty="0"/>
              <a:t>The intricate nature of FSMA regulations can be difficult for smaller food producers to navigate, leading to confusion about which rules apply to them and how to comply effectively. </a:t>
            </a:r>
          </a:p>
          <a:p>
            <a:pPr lvl="1"/>
            <a:r>
              <a:rPr lang="en-US" sz="1800" b="1" dirty="0"/>
              <a:t>Cost of Compliance:</a:t>
            </a:r>
          </a:p>
          <a:p>
            <a:pPr lvl="1"/>
            <a:r>
              <a:rPr lang="en-US" sz="1800" dirty="0"/>
              <a:t>Implementing necessary changes to meet FSMA standards can be costly for businesses, particularly for smaller operations, requiring investments in new equipment, training, and record-keeping systems. </a:t>
            </a:r>
          </a:p>
          <a:p>
            <a:pPr lvl="1"/>
            <a:r>
              <a:rPr lang="en-US" sz="1800" b="1" dirty="0"/>
              <a:t>Limited Enforcement Capacity:</a:t>
            </a:r>
          </a:p>
          <a:p>
            <a:pPr lvl="1"/>
            <a:r>
              <a:rPr lang="en-US" sz="1800" dirty="0"/>
              <a:t>The FDA may struggle to adequately monitor and enforce compliance across all food producers due to resource constraints, particularly for smaller businesses with less oversight. </a:t>
            </a:r>
          </a:p>
        </p:txBody>
      </p:sp>
    </p:spTree>
    <p:extLst>
      <p:ext uri="{BB962C8B-B14F-4D97-AF65-F5344CB8AC3E}">
        <p14:creationId xmlns:p14="http://schemas.microsoft.com/office/powerpoint/2010/main" val="414730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2341-319B-D018-38A8-A5CAF4225A8B}"/>
              </a:ext>
            </a:extLst>
          </p:cNvPr>
          <p:cNvSpPr>
            <a:spLocks noGrp="1"/>
          </p:cNvSpPr>
          <p:nvPr>
            <p:ph type="title"/>
          </p:nvPr>
        </p:nvSpPr>
        <p:spPr/>
        <p:txBody>
          <a:bodyPr/>
          <a:lstStyle/>
          <a:p>
            <a:r>
              <a:rPr lang="en-US" dirty="0"/>
              <a:t>Future Challenges</a:t>
            </a:r>
          </a:p>
        </p:txBody>
      </p:sp>
      <p:sp>
        <p:nvSpPr>
          <p:cNvPr id="3" name="Content Placeholder 2">
            <a:extLst>
              <a:ext uri="{FF2B5EF4-FFF2-40B4-BE49-F238E27FC236}">
                <a16:creationId xmlns:a16="http://schemas.microsoft.com/office/drawing/2014/main" id="{0C80C9A6-8292-BFA3-DB93-06484BD59E3A}"/>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International Challenges: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Ensuring compliance for imported foods can be complex, requiring robust verification systems and collaboration with foreign regulatory agencies.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Traceability Issues: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Implementing effective traceability systems to rapidly identify and remove contaminated products can be challenging, especially for complex food supply chains.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Small Business Exemptions: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While some small businesses may be exempt from certain FSMA rules, this can still create confusion regarding compliance requirements and potential risks. </a:t>
            </a:r>
          </a:p>
          <a:p>
            <a:endParaRPr lang="en-US" dirty="0"/>
          </a:p>
        </p:txBody>
      </p:sp>
    </p:spTree>
    <p:extLst>
      <p:ext uri="{BB962C8B-B14F-4D97-AF65-F5344CB8AC3E}">
        <p14:creationId xmlns:p14="http://schemas.microsoft.com/office/powerpoint/2010/main" val="262286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2EE0-1341-FB2D-AA89-F1ABC3B7418F}"/>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24ABDFD9-359D-17C8-5261-00E80771E707}"/>
              </a:ext>
            </a:extLst>
          </p:cNvPr>
          <p:cNvSpPr>
            <a:spLocks noGrp="1"/>
          </p:cNvSpPr>
          <p:nvPr>
            <p:ph idx="1"/>
          </p:nvPr>
        </p:nvSpPr>
        <p:spPr/>
        <p:txBody>
          <a:bodyPr/>
          <a:lstStyle/>
          <a:p>
            <a:endParaRPr lang="en-US" dirty="0"/>
          </a:p>
          <a:p>
            <a:endParaRPr lang="en-US" dirty="0"/>
          </a:p>
          <a:p>
            <a:endParaRPr lang="en-US" dirty="0"/>
          </a:p>
          <a:p>
            <a:pPr algn="ctr"/>
            <a:r>
              <a:rPr lang="en-US" sz="5400" dirty="0"/>
              <a:t>Thank you</a:t>
            </a:r>
          </a:p>
        </p:txBody>
      </p:sp>
    </p:spTree>
    <p:extLst>
      <p:ext uri="{BB962C8B-B14F-4D97-AF65-F5344CB8AC3E}">
        <p14:creationId xmlns:p14="http://schemas.microsoft.com/office/powerpoint/2010/main" val="247666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012B-18F2-7DAE-7463-F25E48081510}"/>
              </a:ext>
            </a:extLst>
          </p:cNvPr>
          <p:cNvSpPr>
            <a:spLocks noGrp="1"/>
          </p:cNvSpPr>
          <p:nvPr>
            <p:ph type="title"/>
          </p:nvPr>
        </p:nvSpPr>
        <p:spPr/>
        <p:txBody>
          <a:bodyPr/>
          <a:lstStyle/>
          <a:p>
            <a:r>
              <a:rPr lang="en-US" dirty="0"/>
              <a:t>Relevant Links</a:t>
            </a:r>
          </a:p>
        </p:txBody>
      </p:sp>
      <p:sp>
        <p:nvSpPr>
          <p:cNvPr id="3" name="Content Placeholder 2">
            <a:extLst>
              <a:ext uri="{FF2B5EF4-FFF2-40B4-BE49-F238E27FC236}">
                <a16:creationId xmlns:a16="http://schemas.microsoft.com/office/drawing/2014/main" id="{356CCE8D-3A1D-9D86-00F4-66BEE732AF81}"/>
              </a:ext>
            </a:extLst>
          </p:cNvPr>
          <p:cNvSpPr>
            <a:spLocks noGrp="1"/>
          </p:cNvSpPr>
          <p:nvPr>
            <p:ph idx="1"/>
          </p:nvPr>
        </p:nvSpPr>
        <p:spPr/>
        <p:txBody>
          <a:bodyPr/>
          <a:lstStyle/>
          <a:p>
            <a:r>
              <a:rPr lang="en-US" dirty="0"/>
              <a:t>The International Outbreak Museum</a:t>
            </a:r>
          </a:p>
          <a:p>
            <a:r>
              <a:rPr lang="en-US" dirty="0">
                <a:hlinkClick r:id="rId2"/>
              </a:rPr>
              <a:t>https://www.outbreakmuseum.com/salmonella/peanut-corporation-of-america-pca/</a:t>
            </a:r>
            <a:endParaRPr lang="en-US" dirty="0"/>
          </a:p>
          <a:p>
            <a:r>
              <a:rPr lang="en-US" dirty="0">
                <a:hlinkClick r:id="rId3"/>
              </a:rPr>
              <a:t>https://www.today.com/health/recall/food-recalls-2024-rcna177622</a:t>
            </a:r>
            <a:endParaRPr lang="en-US" dirty="0"/>
          </a:p>
          <a:p>
            <a:endParaRPr lang="en-US" dirty="0"/>
          </a:p>
          <a:p>
            <a:endParaRPr lang="en-US" dirty="0"/>
          </a:p>
        </p:txBody>
      </p:sp>
    </p:spTree>
    <p:extLst>
      <p:ext uri="{BB962C8B-B14F-4D97-AF65-F5344CB8AC3E}">
        <p14:creationId xmlns:p14="http://schemas.microsoft.com/office/powerpoint/2010/main" val="178231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C601-907E-11ED-7718-67423D698E79}"/>
              </a:ext>
            </a:extLst>
          </p:cNvPr>
          <p:cNvSpPr>
            <a:spLocks noGrp="1"/>
          </p:cNvSpPr>
          <p:nvPr>
            <p:ph type="title"/>
          </p:nvPr>
        </p:nvSpPr>
        <p:spPr/>
        <p:txBody>
          <a:bodyPr/>
          <a:lstStyle/>
          <a:p>
            <a:r>
              <a:rPr lang="en-US" dirty="0"/>
              <a:t>INTRODUCTION TO FOOD SAFETY IN THE US</a:t>
            </a:r>
          </a:p>
        </p:txBody>
      </p:sp>
      <p:sp>
        <p:nvSpPr>
          <p:cNvPr id="3" name="Content Placeholder 2">
            <a:extLst>
              <a:ext uri="{FF2B5EF4-FFF2-40B4-BE49-F238E27FC236}">
                <a16:creationId xmlns:a16="http://schemas.microsoft.com/office/drawing/2014/main" id="{0B7DA74F-B891-FE06-7F74-85EC468F4D1A}"/>
              </a:ext>
            </a:extLst>
          </p:cNvPr>
          <p:cNvSpPr>
            <a:spLocks noGrp="1"/>
          </p:cNvSpPr>
          <p:nvPr>
            <p:ph idx="1"/>
          </p:nvPr>
        </p:nvSpPr>
        <p:spPr>
          <a:xfrm>
            <a:off x="2589212" y="2133599"/>
            <a:ext cx="8915400" cy="4397829"/>
          </a:xfrm>
        </p:spPr>
        <p:txBody>
          <a:bodyPr>
            <a:normAutofit fontScale="77500" lnSpcReduction="20000"/>
          </a:bodyPr>
          <a:lstStyle/>
          <a:p>
            <a:endParaRPr lang="en-US" dirty="0"/>
          </a:p>
          <a:p>
            <a:r>
              <a:rPr lang="en-US" dirty="0"/>
              <a:t>1785 Massachusetts Act Against Selling Unwholesome Provisions </a:t>
            </a:r>
          </a:p>
          <a:p>
            <a:endParaRPr lang="en-US" dirty="0"/>
          </a:p>
          <a:p>
            <a:r>
              <a:rPr lang="en-US" dirty="0"/>
              <a:t>1862 -President Abraham Lincoln formed the U.S. Department of Agriculture (USDA) and appointed chemist Charles M. Wetherill to lead the Division of Chemistry, which would become the Bureau of Chemistry in 1901 and the Food and Drug Administration in 1906. </a:t>
            </a:r>
          </a:p>
          <a:p>
            <a:endParaRPr lang="en-US" dirty="0"/>
          </a:p>
          <a:p>
            <a:r>
              <a:rPr lang="en-US" dirty="0"/>
              <a:t>1906 – Pure Food and Drug Act &amp; Meat Inspection Act</a:t>
            </a:r>
          </a:p>
          <a:p>
            <a:endParaRPr lang="en-US" dirty="0"/>
          </a:p>
          <a:p>
            <a:r>
              <a:rPr lang="en-US" dirty="0"/>
              <a:t>1938 – Federal Food, Drug, and Cosmetic (FD&amp;C) Act</a:t>
            </a:r>
          </a:p>
          <a:p>
            <a:endParaRPr lang="en-US" dirty="0"/>
          </a:p>
          <a:p>
            <a:r>
              <a:rPr lang="en-US" dirty="0"/>
              <a:t>1958 – Food Additives Amendment &amp; GRAS List</a:t>
            </a:r>
            <a:br>
              <a:rPr lang="en-US" dirty="0"/>
            </a:br>
            <a:endParaRPr lang="en-US" dirty="0"/>
          </a:p>
          <a:p>
            <a:r>
              <a:rPr lang="en-US" dirty="0"/>
              <a:t>1969 – Creation of FDA’s Good Manufacturing Practices (GMPs)</a:t>
            </a:r>
          </a:p>
          <a:p>
            <a:endParaRPr lang="en-US" dirty="0"/>
          </a:p>
          <a:p>
            <a:r>
              <a:rPr lang="en-US" dirty="0"/>
              <a:t>1973 – First FDA Regulations on Low-Acid Canned Foods</a:t>
            </a:r>
          </a:p>
          <a:p>
            <a:endParaRPr lang="en-US" dirty="0"/>
          </a:p>
        </p:txBody>
      </p:sp>
      <p:pic>
        <p:nvPicPr>
          <p:cNvPr id="5" name="Picture 4">
            <a:extLst>
              <a:ext uri="{FF2B5EF4-FFF2-40B4-BE49-F238E27FC236}">
                <a16:creationId xmlns:a16="http://schemas.microsoft.com/office/drawing/2014/main" id="{ABD9509D-0BA6-080B-DAC8-4F2A2AE8F65A}"/>
              </a:ext>
            </a:extLst>
          </p:cNvPr>
          <p:cNvPicPr>
            <a:picLocks noChangeAspect="1"/>
          </p:cNvPicPr>
          <p:nvPr/>
        </p:nvPicPr>
        <p:blipFill>
          <a:blip r:embed="rId3"/>
          <a:stretch>
            <a:fillRect/>
          </a:stretch>
        </p:blipFill>
        <p:spPr>
          <a:xfrm>
            <a:off x="9198297" y="3429000"/>
            <a:ext cx="2664183" cy="1719221"/>
          </a:xfrm>
          <a:prstGeom prst="rect">
            <a:avLst/>
          </a:prstGeom>
        </p:spPr>
      </p:pic>
      <p:pic>
        <p:nvPicPr>
          <p:cNvPr id="6" name="Picture 5">
            <a:extLst>
              <a:ext uri="{FF2B5EF4-FFF2-40B4-BE49-F238E27FC236}">
                <a16:creationId xmlns:a16="http://schemas.microsoft.com/office/drawing/2014/main" id="{86B06202-65ED-1711-4853-CA5246DF0197}"/>
              </a:ext>
            </a:extLst>
          </p:cNvPr>
          <p:cNvPicPr>
            <a:picLocks noChangeAspect="1"/>
          </p:cNvPicPr>
          <p:nvPr/>
        </p:nvPicPr>
        <p:blipFill>
          <a:blip r:embed="rId4"/>
          <a:stretch>
            <a:fillRect/>
          </a:stretch>
        </p:blipFill>
        <p:spPr>
          <a:xfrm>
            <a:off x="169862" y="1659307"/>
            <a:ext cx="2419350" cy="1885950"/>
          </a:xfrm>
          <a:prstGeom prst="rect">
            <a:avLst/>
          </a:prstGeom>
        </p:spPr>
      </p:pic>
    </p:spTree>
    <p:extLst>
      <p:ext uri="{BB962C8B-B14F-4D97-AF65-F5344CB8AC3E}">
        <p14:creationId xmlns:p14="http://schemas.microsoft.com/office/powerpoint/2010/main" val="78041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D9C0-6A70-1A2C-112A-7A49884D5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41F21-53F6-9B19-AA6F-373132FFD664}"/>
              </a:ext>
            </a:extLst>
          </p:cNvPr>
          <p:cNvSpPr>
            <a:spLocks noGrp="1"/>
          </p:cNvSpPr>
          <p:nvPr>
            <p:ph type="title"/>
          </p:nvPr>
        </p:nvSpPr>
        <p:spPr/>
        <p:txBody>
          <a:bodyPr/>
          <a:lstStyle/>
          <a:p>
            <a:r>
              <a:rPr lang="en-US" dirty="0"/>
              <a:t>INTRODUCTION TO FOOD SAFETY IN THE US</a:t>
            </a:r>
          </a:p>
        </p:txBody>
      </p:sp>
      <p:sp>
        <p:nvSpPr>
          <p:cNvPr id="3" name="Content Placeholder 2">
            <a:extLst>
              <a:ext uri="{FF2B5EF4-FFF2-40B4-BE49-F238E27FC236}">
                <a16:creationId xmlns:a16="http://schemas.microsoft.com/office/drawing/2014/main" id="{ADC1AD67-E01A-B8DF-529F-9288B898E218}"/>
              </a:ext>
            </a:extLst>
          </p:cNvPr>
          <p:cNvSpPr>
            <a:spLocks noGrp="1"/>
          </p:cNvSpPr>
          <p:nvPr>
            <p:ph idx="1"/>
          </p:nvPr>
        </p:nvSpPr>
        <p:spPr>
          <a:xfrm>
            <a:off x="2589212" y="2133600"/>
            <a:ext cx="8915400" cy="4100290"/>
          </a:xfrm>
        </p:spPr>
        <p:txBody>
          <a:bodyPr>
            <a:noAutofit/>
          </a:bodyPr>
          <a:lstStyle/>
          <a:p>
            <a:r>
              <a:rPr lang="en-US" dirty="0"/>
              <a:t>1993 – Jack in the Box E. coli Outbreak</a:t>
            </a:r>
          </a:p>
          <a:p>
            <a:endParaRPr lang="en-US" dirty="0"/>
          </a:p>
          <a:p>
            <a:r>
              <a:rPr lang="pt-BR" dirty="0"/>
              <a:t>1994 – USDA Declares E. coli O157:H7 an Adulterant</a:t>
            </a:r>
          </a:p>
          <a:p>
            <a:endParaRPr lang="pt-BR" dirty="0"/>
          </a:p>
          <a:p>
            <a:r>
              <a:rPr lang="en-US" dirty="0"/>
              <a:t>1996 – USDA's Pathogen Reduction/HACCP Rule</a:t>
            </a:r>
          </a:p>
          <a:p>
            <a:endParaRPr lang="pt-BR" dirty="0"/>
          </a:p>
          <a:p>
            <a:r>
              <a:rPr lang="en-US" dirty="0"/>
              <a:t>2002 – Public Health Security and Bioterrorism Preparedness Act</a:t>
            </a:r>
          </a:p>
          <a:p>
            <a:endParaRPr lang="en-US" dirty="0"/>
          </a:p>
          <a:p>
            <a:r>
              <a:rPr lang="en-US" dirty="0"/>
              <a:t>2011 – Food Safety Modernization Act (FSMA)</a:t>
            </a:r>
          </a:p>
          <a:p>
            <a:endParaRPr lang="en-US" dirty="0"/>
          </a:p>
          <a:p>
            <a:r>
              <a:rPr lang="en-US" dirty="0"/>
              <a:t>2016 – Implementation of FSMA’s Foreign Supplier Verification Program (FSVP)</a:t>
            </a:r>
          </a:p>
          <a:p>
            <a:endParaRPr lang="en-US" dirty="0"/>
          </a:p>
        </p:txBody>
      </p:sp>
      <p:pic>
        <p:nvPicPr>
          <p:cNvPr id="4" name="Picture 3">
            <a:extLst>
              <a:ext uri="{FF2B5EF4-FFF2-40B4-BE49-F238E27FC236}">
                <a16:creationId xmlns:a16="http://schemas.microsoft.com/office/drawing/2014/main" id="{26CB275A-C0B0-3B7D-589B-2EC11275DB12}"/>
              </a:ext>
            </a:extLst>
          </p:cNvPr>
          <p:cNvPicPr>
            <a:picLocks noChangeAspect="1"/>
          </p:cNvPicPr>
          <p:nvPr/>
        </p:nvPicPr>
        <p:blipFill>
          <a:blip r:embed="rId3"/>
          <a:stretch>
            <a:fillRect/>
          </a:stretch>
        </p:blipFill>
        <p:spPr>
          <a:xfrm>
            <a:off x="9602788" y="2223173"/>
            <a:ext cx="2190750" cy="2085975"/>
          </a:xfrm>
          <a:prstGeom prst="rect">
            <a:avLst/>
          </a:prstGeom>
        </p:spPr>
      </p:pic>
      <p:pic>
        <p:nvPicPr>
          <p:cNvPr id="5" name="Picture 4">
            <a:extLst>
              <a:ext uri="{FF2B5EF4-FFF2-40B4-BE49-F238E27FC236}">
                <a16:creationId xmlns:a16="http://schemas.microsoft.com/office/drawing/2014/main" id="{F8CD7F9D-B5D7-AF3F-C522-7F98B224E208}"/>
              </a:ext>
            </a:extLst>
          </p:cNvPr>
          <p:cNvPicPr>
            <a:picLocks noChangeAspect="1"/>
          </p:cNvPicPr>
          <p:nvPr/>
        </p:nvPicPr>
        <p:blipFill>
          <a:blip r:embed="rId4"/>
          <a:stretch>
            <a:fillRect/>
          </a:stretch>
        </p:blipFill>
        <p:spPr>
          <a:xfrm>
            <a:off x="135699" y="4268437"/>
            <a:ext cx="2504731" cy="1017547"/>
          </a:xfrm>
          <a:prstGeom prst="rect">
            <a:avLst/>
          </a:prstGeom>
        </p:spPr>
      </p:pic>
    </p:spTree>
    <p:extLst>
      <p:ext uri="{BB962C8B-B14F-4D97-AF65-F5344CB8AC3E}">
        <p14:creationId xmlns:p14="http://schemas.microsoft.com/office/powerpoint/2010/main" val="181506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209-4A75-B617-CD78-07131DA20263}"/>
              </a:ext>
            </a:extLst>
          </p:cNvPr>
          <p:cNvSpPr>
            <a:spLocks noGrp="1"/>
          </p:cNvSpPr>
          <p:nvPr>
            <p:ph type="title"/>
          </p:nvPr>
        </p:nvSpPr>
        <p:spPr/>
        <p:txBody>
          <a:bodyPr/>
          <a:lstStyle/>
          <a:p>
            <a:r>
              <a:rPr lang="en-US" dirty="0"/>
              <a:t>Hazard Analysis Critical Control Point</a:t>
            </a:r>
          </a:p>
        </p:txBody>
      </p:sp>
      <p:pic>
        <p:nvPicPr>
          <p:cNvPr id="7" name="Content Placeholder 6">
            <a:extLst>
              <a:ext uri="{FF2B5EF4-FFF2-40B4-BE49-F238E27FC236}">
                <a16:creationId xmlns:a16="http://schemas.microsoft.com/office/drawing/2014/main" id="{F42DB485-E0ED-327F-6B5A-5F148571A6CA}"/>
              </a:ext>
            </a:extLst>
          </p:cNvPr>
          <p:cNvPicPr>
            <a:picLocks noGrp="1" noChangeAspect="1"/>
          </p:cNvPicPr>
          <p:nvPr>
            <p:ph idx="1"/>
          </p:nvPr>
        </p:nvPicPr>
        <p:blipFill>
          <a:blip r:embed="rId3"/>
          <a:stretch>
            <a:fillRect/>
          </a:stretch>
        </p:blipFill>
        <p:spPr>
          <a:xfrm>
            <a:off x="3251200" y="1249846"/>
            <a:ext cx="5156200" cy="5489610"/>
          </a:xfrm>
          <a:prstGeom prst="rect">
            <a:avLst/>
          </a:prstGeom>
        </p:spPr>
      </p:pic>
    </p:spTree>
    <p:extLst>
      <p:ext uri="{BB962C8B-B14F-4D97-AF65-F5344CB8AC3E}">
        <p14:creationId xmlns:p14="http://schemas.microsoft.com/office/powerpoint/2010/main" val="145757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9BA5-2BE1-7E1A-6176-DCE0C89184E6}"/>
              </a:ext>
            </a:extLst>
          </p:cNvPr>
          <p:cNvSpPr>
            <a:spLocks noGrp="1"/>
          </p:cNvSpPr>
          <p:nvPr>
            <p:ph type="title"/>
          </p:nvPr>
        </p:nvSpPr>
        <p:spPr/>
        <p:txBody>
          <a:bodyPr/>
          <a:lstStyle/>
          <a:p>
            <a:r>
              <a:rPr lang="en-US" dirty="0"/>
              <a:t>Hazard Analysis Critical Control Point</a:t>
            </a:r>
          </a:p>
        </p:txBody>
      </p:sp>
      <p:pic>
        <p:nvPicPr>
          <p:cNvPr id="8" name="Content Placeholder 7">
            <a:extLst>
              <a:ext uri="{FF2B5EF4-FFF2-40B4-BE49-F238E27FC236}">
                <a16:creationId xmlns:a16="http://schemas.microsoft.com/office/drawing/2014/main" id="{1EB86CDB-29A5-F3AF-6A7D-9B6707625A11}"/>
              </a:ext>
            </a:extLst>
          </p:cNvPr>
          <p:cNvPicPr>
            <a:picLocks noGrp="1" noChangeAspect="1"/>
          </p:cNvPicPr>
          <p:nvPr>
            <p:ph idx="1"/>
          </p:nvPr>
        </p:nvPicPr>
        <p:blipFill>
          <a:blip r:embed="rId3"/>
          <a:stretch>
            <a:fillRect/>
          </a:stretch>
        </p:blipFill>
        <p:spPr>
          <a:xfrm>
            <a:off x="3495161" y="1781175"/>
            <a:ext cx="6545083" cy="4130675"/>
          </a:xfrm>
          <a:prstGeom prst="rect">
            <a:avLst/>
          </a:prstGeom>
        </p:spPr>
      </p:pic>
    </p:spTree>
    <p:extLst>
      <p:ext uri="{BB962C8B-B14F-4D97-AF65-F5344CB8AC3E}">
        <p14:creationId xmlns:p14="http://schemas.microsoft.com/office/powerpoint/2010/main" val="322311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BFE4-CC06-7F86-DE90-2AD6C978F6A9}"/>
              </a:ext>
            </a:extLst>
          </p:cNvPr>
          <p:cNvSpPr>
            <a:spLocks noGrp="1"/>
          </p:cNvSpPr>
          <p:nvPr>
            <p:ph type="title"/>
          </p:nvPr>
        </p:nvSpPr>
        <p:spPr/>
        <p:txBody>
          <a:bodyPr/>
          <a:lstStyle/>
          <a:p>
            <a:r>
              <a:rPr lang="en-US" dirty="0"/>
              <a:t>GROUNDBREAKING CASES OF FOOD SAFETY ISSUES IN THE US</a:t>
            </a:r>
          </a:p>
        </p:txBody>
      </p:sp>
      <p:sp>
        <p:nvSpPr>
          <p:cNvPr id="3" name="Content Placeholder 2">
            <a:extLst>
              <a:ext uri="{FF2B5EF4-FFF2-40B4-BE49-F238E27FC236}">
                <a16:creationId xmlns:a16="http://schemas.microsoft.com/office/drawing/2014/main" id="{E7B1AB06-A5AE-AF60-207C-4C9A56E2DFD5}"/>
              </a:ext>
            </a:extLst>
          </p:cNvPr>
          <p:cNvSpPr>
            <a:spLocks noGrp="1"/>
          </p:cNvSpPr>
          <p:nvPr>
            <p:ph idx="1"/>
          </p:nvPr>
        </p:nvSpPr>
        <p:spPr/>
        <p:txBody>
          <a:bodyPr>
            <a:normAutofit fontScale="92500" lnSpcReduction="20000"/>
          </a:bodyPr>
          <a:lstStyle/>
          <a:p>
            <a:r>
              <a:rPr lang="en-US" sz="1900" dirty="0"/>
              <a:t>Several major foodborne illness outbreaks in the U.S. have led to significant reforms in the food industry</a:t>
            </a:r>
          </a:p>
          <a:p>
            <a:r>
              <a:rPr lang="en-US" sz="1900" dirty="0"/>
              <a:t>The 1906 Meat Inspection Act and Pure Food and Drug Act: Unsanitary conditions in the meatpacking industry</a:t>
            </a:r>
          </a:p>
          <a:p>
            <a:r>
              <a:rPr lang="en-US" sz="1900" dirty="0"/>
              <a:t>The 1993 Jack in the Box E.coli Outbreak: </a:t>
            </a:r>
          </a:p>
          <a:p>
            <a:pPr lvl="1"/>
            <a:r>
              <a:rPr lang="en-US" sz="1900" dirty="0"/>
              <a:t>Pathogen: Escherichia coli O157:H7</a:t>
            </a:r>
          </a:p>
          <a:p>
            <a:pPr lvl="1"/>
            <a:r>
              <a:rPr lang="en-US" sz="1900" dirty="0"/>
              <a:t>Impact: 732 people became ill, 178 suffered permanent kidney and brain damage, and four children died</a:t>
            </a:r>
          </a:p>
          <a:p>
            <a:r>
              <a:rPr lang="en-US" sz="1900" dirty="0"/>
              <a:t>2006 Dole Spinach E. coli Outbreak </a:t>
            </a:r>
          </a:p>
          <a:p>
            <a:pPr lvl="1"/>
            <a:r>
              <a:rPr lang="en-US" sz="1900" dirty="0"/>
              <a:t>Pathogen: Escherichia coli O157:H7</a:t>
            </a:r>
          </a:p>
          <a:p>
            <a:pPr lvl="1"/>
            <a:r>
              <a:rPr lang="en-US" sz="1900" dirty="0"/>
              <a:t> Impact: 205 illnesses, 31 cases of hemolytic uremic syndrome, and three deaths.</a:t>
            </a:r>
          </a:p>
          <a:p>
            <a:endParaRPr lang="en-US" dirty="0"/>
          </a:p>
        </p:txBody>
      </p:sp>
      <p:pic>
        <p:nvPicPr>
          <p:cNvPr id="4" name="Picture 3">
            <a:extLst>
              <a:ext uri="{FF2B5EF4-FFF2-40B4-BE49-F238E27FC236}">
                <a16:creationId xmlns:a16="http://schemas.microsoft.com/office/drawing/2014/main" id="{41A5457A-63A4-DA07-6A77-25123E05BC28}"/>
              </a:ext>
            </a:extLst>
          </p:cNvPr>
          <p:cNvPicPr>
            <a:picLocks noChangeAspect="1"/>
          </p:cNvPicPr>
          <p:nvPr/>
        </p:nvPicPr>
        <p:blipFill>
          <a:blip r:embed="rId3"/>
          <a:stretch>
            <a:fillRect/>
          </a:stretch>
        </p:blipFill>
        <p:spPr>
          <a:xfrm>
            <a:off x="687388" y="2254561"/>
            <a:ext cx="1881291" cy="1759655"/>
          </a:xfrm>
          <a:prstGeom prst="rect">
            <a:avLst/>
          </a:prstGeom>
        </p:spPr>
      </p:pic>
      <p:pic>
        <p:nvPicPr>
          <p:cNvPr id="5" name="Picture 4">
            <a:extLst>
              <a:ext uri="{FF2B5EF4-FFF2-40B4-BE49-F238E27FC236}">
                <a16:creationId xmlns:a16="http://schemas.microsoft.com/office/drawing/2014/main" id="{6CD7452A-0667-60C5-F493-7A6EB3399829}"/>
              </a:ext>
            </a:extLst>
          </p:cNvPr>
          <p:cNvPicPr>
            <a:picLocks noChangeAspect="1"/>
          </p:cNvPicPr>
          <p:nvPr/>
        </p:nvPicPr>
        <p:blipFill>
          <a:blip r:embed="rId4"/>
          <a:stretch>
            <a:fillRect/>
          </a:stretch>
        </p:blipFill>
        <p:spPr>
          <a:xfrm>
            <a:off x="246062" y="4555807"/>
            <a:ext cx="2343150" cy="1952625"/>
          </a:xfrm>
          <a:prstGeom prst="rect">
            <a:avLst/>
          </a:prstGeom>
        </p:spPr>
      </p:pic>
    </p:spTree>
    <p:extLst>
      <p:ext uri="{BB962C8B-B14F-4D97-AF65-F5344CB8AC3E}">
        <p14:creationId xmlns:p14="http://schemas.microsoft.com/office/powerpoint/2010/main" val="288970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316D-877A-09C7-6E09-167924DC906C}"/>
              </a:ext>
            </a:extLst>
          </p:cNvPr>
          <p:cNvSpPr>
            <a:spLocks noGrp="1"/>
          </p:cNvSpPr>
          <p:nvPr>
            <p:ph type="title"/>
          </p:nvPr>
        </p:nvSpPr>
        <p:spPr/>
        <p:txBody>
          <a:bodyPr/>
          <a:lstStyle/>
          <a:p>
            <a:r>
              <a:rPr lang="en-US" dirty="0"/>
              <a:t>GROUNDBREAKING CASES OF FOOD SAFETY ISSUES IN THE US</a:t>
            </a:r>
          </a:p>
        </p:txBody>
      </p:sp>
      <p:sp>
        <p:nvSpPr>
          <p:cNvPr id="3" name="Content Placeholder 2">
            <a:extLst>
              <a:ext uri="{FF2B5EF4-FFF2-40B4-BE49-F238E27FC236}">
                <a16:creationId xmlns:a16="http://schemas.microsoft.com/office/drawing/2014/main" id="{C8881BBA-C8AB-702F-E626-FF398F76DB59}"/>
              </a:ext>
            </a:extLst>
          </p:cNvPr>
          <p:cNvSpPr>
            <a:spLocks noGrp="1"/>
          </p:cNvSpPr>
          <p:nvPr>
            <p:ph idx="1"/>
          </p:nvPr>
        </p:nvSpPr>
        <p:spPr/>
        <p:txBody>
          <a:bodyPr>
            <a:noAutofit/>
          </a:bodyPr>
          <a:lstStyle/>
          <a:p>
            <a:r>
              <a:rPr lang="en-US" dirty="0"/>
              <a:t>The 2008-2009 Peanut Corporation of America Salmonella Outbreak </a:t>
            </a:r>
          </a:p>
          <a:p>
            <a:pPr lvl="1"/>
            <a:r>
              <a:rPr lang="en-US" sz="1800" dirty="0"/>
              <a:t>Pathogen: Salmonella Typhimurium </a:t>
            </a:r>
          </a:p>
          <a:p>
            <a:pPr lvl="1"/>
            <a:r>
              <a:rPr lang="en-US" sz="1800" dirty="0"/>
              <a:t>Impact: 714 illnesses, nine deaths, and one of the largest food recalls in U.S. history.</a:t>
            </a:r>
          </a:p>
          <a:p>
            <a:r>
              <a:rPr lang="en-US" dirty="0"/>
              <a:t>The 2011 Listeria Outbreak in Cantaloupes </a:t>
            </a:r>
          </a:p>
          <a:p>
            <a:pPr lvl="1"/>
            <a:r>
              <a:rPr lang="en-US" sz="1800" dirty="0"/>
              <a:t>Pathogen: Listeria monocytogenes </a:t>
            </a:r>
          </a:p>
          <a:p>
            <a:pPr lvl="1"/>
            <a:r>
              <a:rPr lang="en-US" sz="1800" dirty="0"/>
              <a:t>Impact: 147 illnesses, 33 deaths, and one miscarriage, making it one of the deadliest foodborne illness outbreaks in U.S. history.</a:t>
            </a:r>
          </a:p>
          <a:p>
            <a:r>
              <a:rPr lang="en-US" dirty="0"/>
              <a:t> The 2018 Romaine Lettuce E. coli Outbreak </a:t>
            </a:r>
          </a:p>
          <a:p>
            <a:pPr lvl="1"/>
            <a:r>
              <a:rPr lang="en-US" sz="1800" dirty="0"/>
              <a:t>Pathogen: Escherichia coli O157:H7</a:t>
            </a:r>
          </a:p>
          <a:p>
            <a:pPr lvl="1"/>
            <a:r>
              <a:rPr lang="en-US" sz="1800" dirty="0"/>
              <a:t>Impact: 210 illnesses, 96 hospitalizations, and five deaths.</a:t>
            </a:r>
          </a:p>
        </p:txBody>
      </p:sp>
      <p:pic>
        <p:nvPicPr>
          <p:cNvPr id="4" name="Picture 3">
            <a:extLst>
              <a:ext uri="{FF2B5EF4-FFF2-40B4-BE49-F238E27FC236}">
                <a16:creationId xmlns:a16="http://schemas.microsoft.com/office/drawing/2014/main" id="{7F7B86FF-A7BA-E676-153E-38FDD05FE81F}"/>
              </a:ext>
            </a:extLst>
          </p:cNvPr>
          <p:cNvPicPr>
            <a:picLocks noChangeAspect="1"/>
          </p:cNvPicPr>
          <p:nvPr/>
        </p:nvPicPr>
        <p:blipFill>
          <a:blip r:embed="rId3"/>
          <a:stretch>
            <a:fillRect/>
          </a:stretch>
        </p:blipFill>
        <p:spPr>
          <a:xfrm>
            <a:off x="166116" y="1815274"/>
            <a:ext cx="2514600" cy="1819275"/>
          </a:xfrm>
          <a:prstGeom prst="rect">
            <a:avLst/>
          </a:prstGeom>
        </p:spPr>
      </p:pic>
      <p:pic>
        <p:nvPicPr>
          <p:cNvPr id="5" name="Picture 4">
            <a:extLst>
              <a:ext uri="{FF2B5EF4-FFF2-40B4-BE49-F238E27FC236}">
                <a16:creationId xmlns:a16="http://schemas.microsoft.com/office/drawing/2014/main" id="{D2FF41A5-1798-243A-934F-7E035F18B29C}"/>
              </a:ext>
            </a:extLst>
          </p:cNvPr>
          <p:cNvPicPr>
            <a:picLocks noChangeAspect="1"/>
          </p:cNvPicPr>
          <p:nvPr/>
        </p:nvPicPr>
        <p:blipFill>
          <a:blip r:embed="rId4"/>
          <a:stretch>
            <a:fillRect/>
          </a:stretch>
        </p:blipFill>
        <p:spPr>
          <a:xfrm>
            <a:off x="166116" y="3771429"/>
            <a:ext cx="2704431" cy="1880689"/>
          </a:xfrm>
          <a:prstGeom prst="rect">
            <a:avLst/>
          </a:prstGeom>
        </p:spPr>
      </p:pic>
    </p:spTree>
    <p:extLst>
      <p:ext uri="{BB962C8B-B14F-4D97-AF65-F5344CB8AC3E}">
        <p14:creationId xmlns:p14="http://schemas.microsoft.com/office/powerpoint/2010/main" val="90852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F806-93CE-72E6-594D-FE1246FB7A5B}"/>
              </a:ext>
            </a:extLst>
          </p:cNvPr>
          <p:cNvSpPr>
            <a:spLocks noGrp="1"/>
          </p:cNvSpPr>
          <p:nvPr>
            <p:ph type="title"/>
          </p:nvPr>
        </p:nvSpPr>
        <p:spPr/>
        <p:txBody>
          <a:bodyPr/>
          <a:lstStyle/>
          <a:p>
            <a:r>
              <a:rPr lang="en-US" dirty="0"/>
              <a:t>JACK IN THE BOX-BACKGROUND</a:t>
            </a:r>
          </a:p>
        </p:txBody>
      </p:sp>
      <p:sp>
        <p:nvSpPr>
          <p:cNvPr id="3" name="Content Placeholder 2">
            <a:extLst>
              <a:ext uri="{FF2B5EF4-FFF2-40B4-BE49-F238E27FC236}">
                <a16:creationId xmlns:a16="http://schemas.microsoft.com/office/drawing/2014/main" id="{D6167624-45B4-01D6-2272-00F9C967C9D9}"/>
              </a:ext>
            </a:extLst>
          </p:cNvPr>
          <p:cNvSpPr>
            <a:spLocks noGrp="1"/>
          </p:cNvSpPr>
          <p:nvPr>
            <p:ph idx="1"/>
          </p:nvPr>
        </p:nvSpPr>
        <p:spPr>
          <a:xfrm>
            <a:off x="2589212" y="2133599"/>
            <a:ext cx="4343835" cy="3941524"/>
          </a:xfrm>
        </p:spPr>
        <p:txBody>
          <a:bodyPr>
            <a:noAutofit/>
          </a:bodyPr>
          <a:lstStyle/>
          <a:p>
            <a:r>
              <a:rPr lang="en-US" dirty="0"/>
              <a:t>The 1993 Jack in the Box E.coli Outbreak: </a:t>
            </a:r>
          </a:p>
          <a:p>
            <a:pPr lvl="1"/>
            <a:r>
              <a:rPr lang="en-US" sz="1800" dirty="0"/>
              <a:t>Pathogen: Escherichia coli O157:H7</a:t>
            </a:r>
          </a:p>
          <a:p>
            <a:pPr lvl="1"/>
            <a:r>
              <a:rPr lang="en-US" sz="1800" dirty="0"/>
              <a:t>Location: Western U.S. (Washington, California, Nevada, Idaho)</a:t>
            </a:r>
          </a:p>
          <a:p>
            <a:pPr lvl="1"/>
            <a:r>
              <a:rPr lang="en-US" sz="1800" dirty="0"/>
              <a:t>Impact:</a:t>
            </a:r>
          </a:p>
          <a:p>
            <a:pPr lvl="2"/>
            <a:r>
              <a:rPr lang="en-US" sz="1800" dirty="0"/>
              <a:t>732 people became ill</a:t>
            </a:r>
          </a:p>
          <a:p>
            <a:pPr lvl="2"/>
            <a:r>
              <a:rPr lang="en-US" sz="1800" dirty="0"/>
              <a:t>178 suffered severe complications (kidney failure, brain damage)</a:t>
            </a:r>
          </a:p>
          <a:p>
            <a:pPr lvl="2"/>
            <a:r>
              <a:rPr lang="en-US" sz="1800" dirty="0"/>
              <a:t>4 children died</a:t>
            </a:r>
          </a:p>
          <a:p>
            <a:pPr lvl="1"/>
            <a:endParaRPr lang="en-US" sz="1800" dirty="0"/>
          </a:p>
          <a:p>
            <a:pPr lvl="1"/>
            <a:endParaRPr lang="en-US" sz="1800" dirty="0"/>
          </a:p>
        </p:txBody>
      </p:sp>
      <p:pic>
        <p:nvPicPr>
          <p:cNvPr id="11" name="Picture 10" descr="A close-up of a pink virus">
            <a:extLst>
              <a:ext uri="{FF2B5EF4-FFF2-40B4-BE49-F238E27FC236}">
                <a16:creationId xmlns:a16="http://schemas.microsoft.com/office/drawing/2014/main" id="{746582C3-1128-8DAA-4371-D26FEFF5F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038" y="4375356"/>
            <a:ext cx="3133481" cy="2177844"/>
          </a:xfrm>
          <a:prstGeom prst="rect">
            <a:avLst/>
          </a:prstGeom>
        </p:spPr>
      </p:pic>
      <p:pic>
        <p:nvPicPr>
          <p:cNvPr id="13" name="Picture 12" descr="A black and white photo of a burger">
            <a:extLst>
              <a:ext uri="{FF2B5EF4-FFF2-40B4-BE49-F238E27FC236}">
                <a16:creationId xmlns:a16="http://schemas.microsoft.com/office/drawing/2014/main" id="{F22EAB2A-B9F0-0624-410E-5F59E1E71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939" y="1264555"/>
            <a:ext cx="3123424" cy="2914155"/>
          </a:xfrm>
          <a:prstGeom prst="rect">
            <a:avLst/>
          </a:prstGeom>
        </p:spPr>
      </p:pic>
    </p:spTree>
    <p:extLst>
      <p:ext uri="{BB962C8B-B14F-4D97-AF65-F5344CB8AC3E}">
        <p14:creationId xmlns:p14="http://schemas.microsoft.com/office/powerpoint/2010/main" val="42185385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11807</TotalTime>
  <Words>4566</Words>
  <Application>Microsoft Macintosh PowerPoint</Application>
  <PresentationFormat>Widescreen</PresentationFormat>
  <Paragraphs>370</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Century Gothic</vt:lpstr>
      <vt:lpstr>Wingdings 3</vt:lpstr>
      <vt:lpstr>Wisp</vt:lpstr>
      <vt:lpstr>Food Safety in the US: Are we doing enough?</vt:lpstr>
      <vt:lpstr>Presenter</vt:lpstr>
      <vt:lpstr>INTRODUCTION TO FOOD SAFETY IN THE US</vt:lpstr>
      <vt:lpstr>INTRODUCTION TO FOOD SAFETY IN THE US</vt:lpstr>
      <vt:lpstr>Hazard Analysis Critical Control Point</vt:lpstr>
      <vt:lpstr>Hazard Analysis Critical Control Point</vt:lpstr>
      <vt:lpstr>GROUNDBREAKING CASES OF FOOD SAFETY ISSUES IN THE US</vt:lpstr>
      <vt:lpstr>GROUNDBREAKING CASES OF FOOD SAFETY ISSUES IN THE US</vt:lpstr>
      <vt:lpstr>JACK IN THE BOX-BACKGROUND</vt:lpstr>
      <vt:lpstr>JACK IN THE BOX-BACKGROUND</vt:lpstr>
      <vt:lpstr>JACK IN THE BOX-ROOT CAUSE ANALYSIS</vt:lpstr>
      <vt:lpstr>JACK IN THE BOX-IMMEDIATE RESPONSE AND RECALL EXECUTION</vt:lpstr>
      <vt:lpstr>JACK IN THE BOX-IMMEDIATE RESPONSE AND RECALL EXECUTION</vt:lpstr>
      <vt:lpstr>JACK IN THE BOX-LESSONS LEARNED AND INDUSTRY IMPACT</vt:lpstr>
      <vt:lpstr>JACK IN THE BOX-LESSONS LEARNED AND INDUSTRY IMPACT</vt:lpstr>
      <vt:lpstr>PEANUT CORPORATION OF AMERICA-BACKGROUND</vt:lpstr>
      <vt:lpstr>PEANUT CORPORATION OF AMERICA-BACKGROUND</vt:lpstr>
      <vt:lpstr>PEANUT CORPORATION OF AMERICA-ROOT CAUSE ANALYSIS</vt:lpstr>
      <vt:lpstr>PEANUT CORPORATION OF AMERICA-ROOT CAUSE ANALYSIS</vt:lpstr>
      <vt:lpstr>PEANUT CORPORATION OF AMERICA-IMMEDIATE RESPONSE AND RECALL EXECUTION</vt:lpstr>
      <vt:lpstr>PEANUT CORPORATION OF AMERICA-IMMEDIATE RESPONSE AND RECALL EXECUTION</vt:lpstr>
      <vt:lpstr>PEANUT CORPORATION OF AMERICA-LESSONS LEARNED AND INDUSTRY IMPACT</vt:lpstr>
      <vt:lpstr>CONCLUSIONS</vt:lpstr>
      <vt:lpstr>Conclusions</vt:lpstr>
      <vt:lpstr>Future Challenges</vt:lpstr>
      <vt:lpstr>Future Challenges</vt:lpstr>
      <vt:lpstr>Q&amp;A</vt:lpstr>
      <vt:lpstr>Relevant Links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in the US: Are we doing enough?</dc:title>
  <dc:creator>edwin videla</dc:creator>
  <cp:lastModifiedBy>jmp</cp:lastModifiedBy>
  <cp:revision>56</cp:revision>
  <dcterms:created xsi:type="dcterms:W3CDTF">2025-01-19T19:23:05Z</dcterms:created>
  <dcterms:modified xsi:type="dcterms:W3CDTF">2025-03-13T14:53:48Z</dcterms:modified>
</cp:coreProperties>
</file>