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4"/>
  </p:notesMasterIdLst>
  <p:sldIdLst>
    <p:sldId id="280" r:id="rId2"/>
    <p:sldId id="1135" r:id="rId3"/>
    <p:sldId id="924" r:id="rId4"/>
    <p:sldId id="1218" r:id="rId5"/>
    <p:sldId id="1215" r:id="rId6"/>
    <p:sldId id="1216" r:id="rId7"/>
    <p:sldId id="1227" r:id="rId8"/>
    <p:sldId id="1229" r:id="rId9"/>
    <p:sldId id="1238" r:id="rId10"/>
    <p:sldId id="1236" r:id="rId11"/>
    <p:sldId id="1235" r:id="rId12"/>
    <p:sldId id="1228" r:id="rId13"/>
    <p:sldId id="1237" r:id="rId14"/>
    <p:sldId id="1141" r:id="rId15"/>
    <p:sldId id="1068" r:id="rId16"/>
    <p:sldId id="1069" r:id="rId17"/>
    <p:sldId id="1067" r:id="rId18"/>
    <p:sldId id="260" r:id="rId19"/>
    <p:sldId id="1234" r:id="rId20"/>
    <p:sldId id="1041" r:id="rId21"/>
    <p:sldId id="1213" r:id="rId22"/>
    <p:sldId id="1070" r:id="rId23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oling Chen" initials="GC" lastIdx="2" clrIdx="0">
    <p:extLst>
      <p:ext uri="{19B8F6BF-5375-455C-9EA6-DF929625EA0E}">
        <p15:presenceInfo xmlns:p15="http://schemas.microsoft.com/office/powerpoint/2012/main" userId="Guoling Ch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33"/>
    <a:srgbClr val="0066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3" autoAdjust="0"/>
    <p:restoredTop sz="90124" autoAdjust="0"/>
  </p:normalViewPr>
  <p:slideViewPr>
    <p:cSldViewPr>
      <p:cViewPr varScale="1">
        <p:scale>
          <a:sx n="113" d="100"/>
          <a:sy n="113" d="100"/>
        </p:scale>
        <p:origin x="19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68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08" y="4387136"/>
            <a:ext cx="556006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68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029A3AB-C659-480A-A57C-0B5E1C55C5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361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9A3AB-C659-480A-A57C-0B5E1C55C53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4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C3351-DE06-F961-FA0B-5A7EBE635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74B483-D8BF-E09B-2FF2-A23365008A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68B835-345A-2CB1-D282-6B2F1C81B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FA660-B31D-17A1-05A2-8C1091500A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9A3AB-C659-480A-A57C-0B5E1C55C53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23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364E6-9188-7778-7D4B-DAD68F6FF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E0DDD8-F1A5-F2A8-A82B-6B0CCD04F5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48097E-739C-EE46-404C-8DB6B0C815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12E7F-5CFC-9D04-641C-3E92670833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9A3AB-C659-480A-A57C-0B5E1C55C53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8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SQ powerpt templates-u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864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085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859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2095500" cy="6126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34100" cy="6126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45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2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144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114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4114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022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897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098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17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963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846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38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  <p:pic>
        <p:nvPicPr>
          <p:cNvPr id="1028" name="Picture 4" descr="ASQ powerpt templates-us2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320" y="511175"/>
            <a:ext cx="7772400" cy="1470025"/>
          </a:xfrm>
        </p:spPr>
        <p:txBody>
          <a:bodyPr/>
          <a:lstStyle/>
          <a:p>
            <a:r>
              <a:rPr lang="en-US" sz="2800" b="1" dirty="0"/>
              <a:t>ASQ Section 0511 Northen Virginia </a:t>
            </a:r>
            <a:br>
              <a:rPr lang="en-US" sz="2800" b="1" dirty="0"/>
            </a:br>
            <a:r>
              <a:rPr lang="en-US" sz="2800" b="1" dirty="0"/>
              <a:t>March 2026 Section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185" y="1752600"/>
            <a:ext cx="8077200" cy="2456155"/>
          </a:xfrm>
        </p:spPr>
        <p:txBody>
          <a:bodyPr/>
          <a:lstStyle/>
          <a:p>
            <a:pPr algn="r"/>
            <a:r>
              <a:rPr lang="en-US" sz="1300" dirty="0"/>
              <a:t>Last updated 2026MAR11 Guoling Chen</a:t>
            </a:r>
          </a:p>
          <a:p>
            <a:pPr algn="l"/>
            <a:r>
              <a:rPr lang="en-US" sz="1400" b="1" dirty="0"/>
              <a:t>Host:</a:t>
            </a:r>
            <a:r>
              <a:rPr lang="en-US" sz="1400" dirty="0"/>
              <a:t> Guoling Chen, Section Chair 2026 </a:t>
            </a:r>
          </a:p>
          <a:p>
            <a:pPr algn="l"/>
            <a:r>
              <a:rPr lang="en-US" sz="1400" b="1" dirty="0"/>
              <a:t>Chat &amp; Attendance Monitor:</a:t>
            </a:r>
            <a:r>
              <a:rPr lang="en-US" sz="1400" dirty="0"/>
              <a:t> Jeff Parnes, Past Chair, Vice Treasurer, Webmaster, Electronic Media and Videography Chairs 2026</a:t>
            </a:r>
          </a:p>
          <a:p>
            <a:pPr algn="l"/>
            <a:endParaRPr lang="en-US" sz="1400" b="1" dirty="0"/>
          </a:p>
          <a:p>
            <a:pPr algn="l"/>
            <a:r>
              <a:rPr lang="en-US" sz="1400" b="1" dirty="0"/>
              <a:t>Committees' updates:</a:t>
            </a:r>
          </a:p>
          <a:p>
            <a:pPr algn="l">
              <a:lnSpc>
                <a:spcPct val="90000"/>
              </a:lnSpc>
            </a:pPr>
            <a:r>
              <a:rPr lang="en-US" altLang="en-US" sz="1400" dirty="0">
                <a:ea typeface="ＭＳ Ｐゴシック" pitchFamily="34" charset="-128"/>
              </a:rPr>
              <a:t>Ken Rapuano, Programs Chair (2 pages)</a:t>
            </a:r>
          </a:p>
          <a:p>
            <a:pPr algn="l">
              <a:lnSpc>
                <a:spcPct val="90000"/>
              </a:lnSpc>
            </a:pPr>
            <a:r>
              <a:rPr lang="en-US" altLang="en-US" sz="1400" dirty="0">
                <a:ea typeface="ＭＳ Ｐゴシック" pitchFamily="34" charset="-128"/>
              </a:rPr>
              <a:t>Edwin Videla, Arrangements Chair and Ranger Outing Lead (2 pages)</a:t>
            </a:r>
          </a:p>
          <a:p>
            <a:pPr algn="l">
              <a:lnSpc>
                <a:spcPct val="90000"/>
              </a:lnSpc>
            </a:pPr>
            <a:endParaRPr lang="en-US" sz="1400" b="1" dirty="0">
              <a:ea typeface="ＭＳ Ｐゴシック" pitchFamily="34" charset="-128"/>
            </a:endParaRPr>
          </a:p>
          <a:p>
            <a:pPr algn="l">
              <a:lnSpc>
                <a:spcPct val="90000"/>
              </a:lnSpc>
            </a:pPr>
            <a:r>
              <a:rPr lang="en-US" sz="1400" b="1" dirty="0">
                <a:ea typeface="ＭＳ Ｐゴシック" pitchFamily="34" charset="-128"/>
              </a:rPr>
              <a:t>Tonight’s Program</a:t>
            </a:r>
            <a:r>
              <a:rPr lang="en-US" sz="1400" dirty="0">
                <a:ea typeface="ＭＳ Ｐゴシック" pitchFamily="34" charset="-128"/>
              </a:rPr>
              <a:t>: 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ea typeface="ＭＳ Ｐゴシック" pitchFamily="34" charset="-128"/>
              </a:rPr>
              <a:t>Ken Rapuano, Programs Chair (2 pages)</a:t>
            </a:r>
            <a:endParaRPr lang="en-US" sz="1400" dirty="0"/>
          </a:p>
        </p:txBody>
      </p:sp>
      <p:pic>
        <p:nvPicPr>
          <p:cNvPr id="4" name="Picture 3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666485AB-292A-9B9F-9A94-E1BDEE3DB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019" y="4419600"/>
            <a:ext cx="2653629" cy="60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12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FBEFD-D3FC-3703-DA40-E6664E6C3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ASQ 0511 Unique RU Offerings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35217-083B-4F19-9DF6-2E31A68E7B5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1" y="1066800"/>
            <a:ext cx="8077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Ranger Outing (RO):</a:t>
            </a:r>
          </a:p>
          <a:p>
            <a:pPr marL="0" indent="0">
              <a:buNone/>
            </a:pPr>
            <a:r>
              <a:rPr lang="en-US" sz="2000" dirty="0"/>
              <a:t>     In-person educational event. Guided Tour (0.15 RU) to an industry </a:t>
            </a:r>
          </a:p>
          <a:p>
            <a:pPr marL="0" indent="0">
              <a:buNone/>
            </a:pPr>
            <a:r>
              <a:rPr lang="en-US" sz="2000" dirty="0"/>
              <a:t>     of impact or places of historical relevance in the DMV area.</a:t>
            </a:r>
          </a:p>
          <a:p>
            <a:pPr marL="0" indent="0">
              <a:buNone/>
            </a:pPr>
            <a:r>
              <a:rPr lang="en-US" sz="2000" dirty="0"/>
              <a:t>     Optional Networking lunch for add-on 0.1 RU.</a:t>
            </a:r>
          </a:p>
          <a:p>
            <a:endParaRPr lang="en-US" sz="2000" dirty="0"/>
          </a:p>
          <a:p>
            <a:r>
              <a:rPr lang="en-US" sz="2000" b="1" u="sng" dirty="0"/>
              <a:t>Optional Preparatory Review (OPR) </a:t>
            </a:r>
            <a:r>
              <a:rPr lang="en-US" sz="2000" dirty="0"/>
              <a:t>for RO or Webinar Events: </a:t>
            </a:r>
          </a:p>
          <a:p>
            <a:pPr marL="0" indent="0">
              <a:buNone/>
            </a:pPr>
            <a:r>
              <a:rPr lang="en-US" sz="2000" dirty="0"/>
              <a:t>    Educational material review, Documents or Videos;</a:t>
            </a:r>
          </a:p>
          <a:p>
            <a:pPr marL="0" indent="0">
              <a:buNone/>
            </a:pPr>
            <a:r>
              <a:rPr lang="en-US" sz="2000" dirty="0"/>
              <a:t>    Certification statement during registration in </a:t>
            </a:r>
            <a:r>
              <a:rPr lang="en-US" sz="2000" dirty="0" err="1"/>
              <a:t>Memberplanet</a:t>
            </a:r>
            <a:r>
              <a:rPr lang="en-US" sz="2000" dirty="0"/>
              <a:t> and/or </a:t>
            </a:r>
          </a:p>
          <a:p>
            <a:pPr marL="0" indent="0">
              <a:buNone/>
            </a:pPr>
            <a:r>
              <a:rPr lang="en-US" sz="2000" dirty="0"/>
              <a:t>    Paper Sign-in Sheet;</a:t>
            </a:r>
          </a:p>
          <a:p>
            <a:pPr marL="0" indent="0">
              <a:buNone/>
            </a:pPr>
            <a:r>
              <a:rPr lang="en-US" sz="2000" dirty="0"/>
              <a:t>    30 mins for 0.05 RU increment; currently up to 0.15 RU;</a:t>
            </a:r>
          </a:p>
          <a:p>
            <a:pPr marL="0" indent="0">
              <a:buNone/>
            </a:pPr>
            <a:r>
              <a:rPr lang="en-US" sz="2000" dirty="0"/>
              <a:t>    Be willing to use your knowledge of the OPR during the Event;</a:t>
            </a:r>
          </a:p>
          <a:p>
            <a:pPr marL="0" indent="0">
              <a:buNone/>
            </a:pPr>
            <a:r>
              <a:rPr lang="en-US" sz="2000" dirty="0"/>
              <a:t>    Must attend the main Event to receive this add-on RU.</a:t>
            </a:r>
          </a:p>
        </p:txBody>
      </p:sp>
    </p:spTree>
    <p:extLst>
      <p:ext uri="{BB962C8B-B14F-4D97-AF65-F5344CB8AC3E}">
        <p14:creationId xmlns:p14="http://schemas.microsoft.com/office/powerpoint/2010/main" val="4142542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A21C-D47B-0A3D-E289-D87A234EC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ASQ 0511 Typical RU Offerings in a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B2E10-9A88-E41A-E60A-911519152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Ranger Outing</a:t>
            </a:r>
            <a:r>
              <a:rPr lang="en-US" sz="2000" dirty="0"/>
              <a:t>: </a:t>
            </a:r>
          </a:p>
          <a:p>
            <a:pPr marL="0" indent="0">
              <a:buNone/>
            </a:pPr>
            <a:r>
              <a:rPr lang="en-US" sz="2000" dirty="0"/>
              <a:t>    0.15 RU (Guided Tour) + 0.1 RU (Networking Lunch) </a:t>
            </a:r>
          </a:p>
          <a:p>
            <a:pPr marL="0" indent="0">
              <a:buNone/>
            </a:pPr>
            <a:r>
              <a:rPr lang="en-US" sz="2000" dirty="0"/>
              <a:t>   + 0.05 to 0.15 RU (OPR) = </a:t>
            </a:r>
            <a:r>
              <a:rPr lang="en-US" sz="2000" dirty="0">
                <a:highlight>
                  <a:srgbClr val="FFFF00"/>
                </a:highlight>
              </a:rPr>
              <a:t>Up to </a:t>
            </a:r>
            <a:r>
              <a:rPr lang="en-US" sz="2000" dirty="0"/>
              <a:t>0.4 RU each x 4 = </a:t>
            </a:r>
            <a:r>
              <a:rPr lang="en-US" sz="2000" u="sng" dirty="0">
                <a:highlight>
                  <a:srgbClr val="FFFF00"/>
                </a:highlight>
              </a:rPr>
              <a:t>1.6 RU</a:t>
            </a:r>
          </a:p>
          <a:p>
            <a:r>
              <a:rPr lang="en-US" sz="2000" b="1" dirty="0"/>
              <a:t>Monthly Member Meeting </a:t>
            </a:r>
            <a:r>
              <a:rPr lang="en-US" sz="2000" dirty="0"/>
              <a:t>(2</a:t>
            </a:r>
            <a:r>
              <a:rPr lang="en-US" sz="2000" baseline="30000" dirty="0"/>
              <a:t>nd</a:t>
            </a:r>
            <a:r>
              <a:rPr lang="en-US" sz="2000" dirty="0"/>
              <a:t> Wed 7pm, 1.5 </a:t>
            </a:r>
            <a:r>
              <a:rPr lang="en-US" sz="2000" dirty="0" err="1"/>
              <a:t>hr</a:t>
            </a:r>
            <a:r>
              <a:rPr lang="en-US" sz="2000" dirty="0"/>
              <a:t>, non-RO month) </a:t>
            </a:r>
          </a:p>
          <a:p>
            <a:pPr marL="0" indent="0">
              <a:buNone/>
            </a:pPr>
            <a:r>
              <a:rPr lang="en-US" sz="2000" dirty="0"/>
              <a:t>     0.15 RU x 8 = </a:t>
            </a:r>
            <a:r>
              <a:rPr lang="en-US" sz="2000" u="sng" dirty="0">
                <a:highlight>
                  <a:srgbClr val="FFFF00"/>
                </a:highlight>
              </a:rPr>
              <a:t>1.2 RU</a:t>
            </a:r>
            <a:r>
              <a:rPr lang="en-US" sz="2000" dirty="0"/>
              <a:t>    </a:t>
            </a:r>
          </a:p>
          <a:p>
            <a:r>
              <a:rPr lang="en-US" sz="2000" b="1" dirty="0"/>
              <a:t>Monthly SLC Meeting </a:t>
            </a:r>
            <a:r>
              <a:rPr lang="en-US" sz="2000" dirty="0"/>
              <a:t>(2</a:t>
            </a:r>
            <a:r>
              <a:rPr lang="en-US" sz="2000" baseline="30000" dirty="0"/>
              <a:t>nd</a:t>
            </a:r>
            <a:r>
              <a:rPr lang="en-US" sz="2000" dirty="0"/>
              <a:t> Wed 6pm, 1 </a:t>
            </a:r>
            <a:r>
              <a:rPr lang="en-US" sz="2000" dirty="0" err="1"/>
              <a:t>hr</a:t>
            </a:r>
            <a:r>
              <a:rPr lang="en-US" sz="2000" dirty="0"/>
              <a:t>) </a:t>
            </a:r>
          </a:p>
          <a:p>
            <a:pPr marL="0" indent="0">
              <a:buNone/>
            </a:pPr>
            <a:r>
              <a:rPr lang="en-US" sz="2000" dirty="0"/>
              <a:t>     0.1 RU x 12 = </a:t>
            </a:r>
            <a:r>
              <a:rPr lang="en-US" sz="2000" u="sng" dirty="0">
                <a:highlight>
                  <a:srgbClr val="FFFF00"/>
                </a:highlight>
              </a:rPr>
              <a:t>1.2 RU</a:t>
            </a:r>
          </a:p>
          <a:p>
            <a:r>
              <a:rPr lang="en-US" sz="2000" b="1" dirty="0"/>
              <a:t>Paid ASQ member </a:t>
            </a:r>
            <a:r>
              <a:rPr lang="en-US" sz="2000" dirty="0"/>
              <a:t>0.5 RU / year = </a:t>
            </a:r>
            <a:r>
              <a:rPr lang="en-US" sz="2000" u="sng" dirty="0">
                <a:highlight>
                  <a:srgbClr val="FFFF00"/>
                </a:highlight>
              </a:rPr>
              <a:t>0.5 RU</a:t>
            </a:r>
          </a:p>
          <a:p>
            <a:r>
              <a:rPr lang="en-US" sz="2000" b="1" dirty="0"/>
              <a:t>Volunteer in SLC </a:t>
            </a:r>
            <a:r>
              <a:rPr lang="en-US" sz="2000" dirty="0"/>
              <a:t>(12 months): </a:t>
            </a:r>
            <a:r>
              <a:rPr lang="en-US" sz="2000" u="sng" dirty="0">
                <a:highlight>
                  <a:srgbClr val="FFFF00"/>
                </a:highlight>
              </a:rPr>
              <a:t>1.5 RU</a:t>
            </a:r>
            <a:endParaRPr lang="en-US" sz="2000" dirty="0"/>
          </a:p>
          <a:p>
            <a:r>
              <a:rPr lang="en-US" sz="2500" dirty="0">
                <a:highlight>
                  <a:srgbClr val="FFFF00"/>
                </a:highlight>
              </a:rPr>
              <a:t>Total = 6 RU / Year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153F48-669A-377D-CD30-A04BB2E681FA}"/>
              </a:ext>
            </a:extLst>
          </p:cNvPr>
          <p:cNvSpPr txBox="1"/>
          <p:nvPr/>
        </p:nvSpPr>
        <p:spPr>
          <a:xfrm>
            <a:off x="1416458" y="5257800"/>
            <a:ext cx="5670142" cy="430887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dirty="0"/>
              <a:t>6 RU x 3 years = 18 RUs for Recertification!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2FA612-A372-6BCE-8077-0E54D400C527}"/>
              </a:ext>
            </a:extLst>
          </p:cNvPr>
          <p:cNvSpPr txBox="1"/>
          <p:nvPr/>
        </p:nvSpPr>
        <p:spPr>
          <a:xfrm>
            <a:off x="2057400" y="5877283"/>
            <a:ext cx="3583032" cy="369332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u="sng" dirty="0"/>
              <a:t>NEW this month: OPR 0.05 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97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4A17-4F2C-448D-0DE0-58F9ED415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1923"/>
            <a:ext cx="8229600" cy="639762"/>
          </a:xfrm>
        </p:spPr>
        <p:txBody>
          <a:bodyPr/>
          <a:lstStyle/>
          <a:p>
            <a:r>
              <a:rPr lang="en-US" sz="2800" dirty="0"/>
              <a:t>Check </a:t>
            </a:r>
            <a:r>
              <a:rPr lang="en-US" sz="2800"/>
              <a:t>out Upcoming </a:t>
            </a:r>
            <a:r>
              <a:rPr lang="en-US" sz="2800" dirty="0"/>
              <a:t>Events: Invitation Email; </a:t>
            </a:r>
            <a:br>
              <a:rPr lang="en-US" sz="2800" dirty="0"/>
            </a:br>
            <a:r>
              <a:rPr lang="en-US" sz="2800" dirty="0" err="1"/>
              <a:t>myASQ</a:t>
            </a:r>
            <a:r>
              <a:rPr lang="en-US" sz="2800" dirty="0"/>
              <a:t> “Events” tab - Visible to the General Public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595AC1-8D76-CDC7-849E-AB0D4409B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808637" y="1588523"/>
            <a:ext cx="4189440" cy="27132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1E50EF-9263-70F9-31D2-55B7293DB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38" y="4677958"/>
            <a:ext cx="5489523" cy="15103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38D6C7B-DBE4-1033-358C-7C14D1468469}"/>
              </a:ext>
            </a:extLst>
          </p:cNvPr>
          <p:cNvSpPr/>
          <p:nvPr/>
        </p:nvSpPr>
        <p:spPr>
          <a:xfrm>
            <a:off x="7467600" y="3107266"/>
            <a:ext cx="609600" cy="47228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B8DB44C-9900-FA82-2B2A-677BF2FC56C8}"/>
              </a:ext>
            </a:extLst>
          </p:cNvPr>
          <p:cNvSpPr/>
          <p:nvPr/>
        </p:nvSpPr>
        <p:spPr>
          <a:xfrm>
            <a:off x="4816011" y="3901743"/>
            <a:ext cx="2895600" cy="47228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BDF1CA-4612-67E8-2C30-EF5D216ACB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3898"/>
          <a:stretch>
            <a:fillRect/>
          </a:stretch>
        </p:blipFill>
        <p:spPr>
          <a:xfrm>
            <a:off x="0" y="2288923"/>
            <a:ext cx="4724400" cy="16366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A041DA-AFBC-C72B-9207-D1B549772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86831"/>
            <a:ext cx="4572000" cy="2744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D00E91D-938F-A3D8-0F30-1BEC55DF4C9B}"/>
              </a:ext>
            </a:extLst>
          </p:cNvPr>
          <p:cNvSpPr/>
          <p:nvPr/>
        </p:nvSpPr>
        <p:spPr>
          <a:xfrm>
            <a:off x="-14748" y="1687892"/>
            <a:ext cx="4586748" cy="47228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5A84B31-D4C4-76BB-B5E1-FEC6DEB3F10A}"/>
              </a:ext>
            </a:extLst>
          </p:cNvPr>
          <p:cNvSpPr/>
          <p:nvPr/>
        </p:nvSpPr>
        <p:spPr>
          <a:xfrm>
            <a:off x="7373" y="2956719"/>
            <a:ext cx="4801263" cy="47228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11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EC4F4-4A82-D0F5-E278-7FFA3CB08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68FC6-C1E1-AB7F-12AF-A214B6198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128"/>
            <a:ext cx="8153400" cy="639762"/>
          </a:xfrm>
        </p:spPr>
        <p:txBody>
          <a:bodyPr/>
          <a:lstStyle/>
          <a:p>
            <a:r>
              <a:rPr lang="en-US" dirty="0"/>
              <a:t>OPR Certification in </a:t>
            </a:r>
            <a:r>
              <a:rPr lang="en-US" dirty="0" err="1"/>
              <a:t>Memberplanet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9899A-82F3-E7A3-9A70-5B9737B15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35" y="1850947"/>
            <a:ext cx="4028128" cy="3156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DC1881-D355-8B5A-DDC2-774F26CA8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725" y="5222055"/>
            <a:ext cx="5620343" cy="9388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DB17B3-51F7-1D3D-E62B-9F4F1FB425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1949"/>
          <a:stretch>
            <a:fillRect/>
          </a:stretch>
        </p:blipFill>
        <p:spPr>
          <a:xfrm>
            <a:off x="391941" y="1226337"/>
            <a:ext cx="5269102" cy="4769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04F1367-4FE2-33A6-7CD1-7763B4E7EA66}"/>
              </a:ext>
            </a:extLst>
          </p:cNvPr>
          <p:cNvSpPr/>
          <p:nvPr/>
        </p:nvSpPr>
        <p:spPr>
          <a:xfrm>
            <a:off x="3276600" y="1209873"/>
            <a:ext cx="1981200" cy="47228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C10E477-135B-3FBC-3ABC-9D870D9D9A32}"/>
              </a:ext>
            </a:extLst>
          </p:cNvPr>
          <p:cNvSpPr/>
          <p:nvPr/>
        </p:nvSpPr>
        <p:spPr>
          <a:xfrm>
            <a:off x="1943725" y="5574890"/>
            <a:ext cx="347816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70B71EC-B222-8758-36CB-867BA3C8D829}"/>
              </a:ext>
            </a:extLst>
          </p:cNvPr>
          <p:cNvSpPr/>
          <p:nvPr/>
        </p:nvSpPr>
        <p:spPr>
          <a:xfrm>
            <a:off x="1943725" y="2056118"/>
            <a:ext cx="1088308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5B2753-FD13-D6AC-E077-2897C9BD95C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7692" b="55908"/>
          <a:stretch>
            <a:fillRect/>
          </a:stretch>
        </p:blipFill>
        <p:spPr>
          <a:xfrm>
            <a:off x="4506861" y="3541508"/>
            <a:ext cx="4572000" cy="146554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52282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A823B81-598D-FCFB-4AB9-AC7434EF5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>
            <a:extLst>
              <a:ext uri="{FF2B5EF4-FFF2-40B4-BE49-F238E27FC236}">
                <a16:creationId xmlns:a16="http://schemas.microsoft.com/office/drawing/2014/main" id="{332833F8-05D8-7DFD-4E8E-895110678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81200"/>
            <a:ext cx="77041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SimSun" panose="02010600030101010101" pitchFamily="2" charset="-12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rgbClr val="3333FF"/>
                </a:solidFill>
              </a:rPr>
              <a:t>3. Programs Schedule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3600" dirty="0">
              <a:solidFill>
                <a:srgbClr val="3333FF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rgbClr val="3333FF"/>
                </a:solidFill>
              </a:rPr>
              <a:t>Ken Rapuano,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rgbClr val="3333FF"/>
                </a:solidFill>
              </a:rPr>
              <a:t>Programs Chair</a:t>
            </a:r>
          </a:p>
        </p:txBody>
      </p:sp>
      <p:sp>
        <p:nvSpPr>
          <p:cNvPr id="8197" name="Text Box 3">
            <a:extLst>
              <a:ext uri="{FF2B5EF4-FFF2-40B4-BE49-F238E27FC236}">
                <a16:creationId xmlns:a16="http://schemas.microsoft.com/office/drawing/2014/main" id="{B0C13E5D-1BAC-A98E-DB6C-D29BBAC96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194" y="4572000"/>
            <a:ext cx="323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SimSun" panose="02010600030101010101" pitchFamily="2" charset="-12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dirty="0"/>
              <a:t>________________________</a:t>
            </a:r>
          </a:p>
        </p:txBody>
      </p:sp>
      <p:pic>
        <p:nvPicPr>
          <p:cNvPr id="2" name="Picture 1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0642D3C1-0415-DD29-7507-EFFFB2A66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87240"/>
            <a:ext cx="2272629" cy="51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68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3FB67-A44E-92DE-755B-3E91005EC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6577F-26BF-56C7-1125-F88AC2361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Programs</a:t>
            </a:r>
            <a:endParaRPr lang="en-US" sz="1200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AF431-A50C-E0B9-4C5A-6DF457129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66799"/>
            <a:ext cx="8382000" cy="533400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000" dirty="0"/>
              <a:t>Schedule of the upcoming programs in 2026</a:t>
            </a:r>
          </a:p>
          <a:p>
            <a:pPr lvl="2"/>
            <a:r>
              <a:rPr lang="en-US" sz="1800" dirty="0"/>
              <a:t>January – Path to Quality: Vladimir, Barbara, and Ken (moderators)</a:t>
            </a:r>
          </a:p>
          <a:p>
            <a:pPr lvl="2"/>
            <a:r>
              <a:rPr lang="en-US" sz="1800" dirty="0"/>
              <a:t>February – Ranger Outing (Port City Brewery)</a:t>
            </a:r>
          </a:p>
          <a:p>
            <a:pPr lvl="2"/>
            <a:r>
              <a:rPr lang="en-US" sz="1800" dirty="0"/>
              <a:t>March – “What Does Trust Have to do with Leadership?” Susan Schall</a:t>
            </a:r>
          </a:p>
          <a:p>
            <a:pPr lvl="2"/>
            <a:r>
              <a:rPr lang="en-US" sz="1800" dirty="0"/>
              <a:t>April – Logistics of Emergency Room Operations, Andrew Meisler</a:t>
            </a:r>
          </a:p>
          <a:p>
            <a:pPr lvl="2"/>
            <a:r>
              <a:rPr lang="en-US" sz="1800" dirty="0"/>
              <a:t>May – Ranger Outing (Green Spring Garden, reschedule from 10/25)</a:t>
            </a:r>
          </a:p>
          <a:p>
            <a:pPr lvl="2"/>
            <a:r>
              <a:rPr lang="en-US" sz="1800" dirty="0"/>
              <a:t>June – Quality Compliance in Biotech/Pharmaceutical, Jo Collins</a:t>
            </a:r>
          </a:p>
          <a:p>
            <a:pPr lvl="2"/>
            <a:r>
              <a:rPr lang="en-US" sz="1800" dirty="0"/>
              <a:t>July – Ranger Outing (Indoor, TBD)</a:t>
            </a:r>
          </a:p>
          <a:p>
            <a:pPr lvl="2"/>
            <a:r>
              <a:rPr lang="en-US" sz="1800" dirty="0"/>
              <a:t>August – [Tentative] Jeff P’s Recruit</a:t>
            </a:r>
          </a:p>
          <a:p>
            <a:pPr lvl="2"/>
            <a:r>
              <a:rPr lang="en-US" sz="1800" dirty="0"/>
              <a:t>September/October – Ranger Outing (Outdoor, TBD)/”Updates to ISO 9001”</a:t>
            </a:r>
          </a:p>
          <a:p>
            <a:pPr lvl="2"/>
            <a:r>
              <a:rPr lang="en-US" sz="1800" dirty="0"/>
              <a:t>November – “Ranger Outings, A Year in Review”</a:t>
            </a:r>
          </a:p>
          <a:p>
            <a:pPr lvl="2"/>
            <a:r>
              <a:rPr lang="en-US" sz="1800" dirty="0"/>
              <a:t>December – TBD, Chair’s Report or Path to Quality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CF871B-6FDC-8E74-2DA5-C60D466FAB00}"/>
              </a:ext>
            </a:extLst>
          </p:cNvPr>
          <p:cNvSpPr txBox="1"/>
          <p:nvPr/>
        </p:nvSpPr>
        <p:spPr>
          <a:xfrm>
            <a:off x="6629400" y="6262300"/>
            <a:ext cx="1356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Pg1 of 4 Ken. R </a:t>
            </a:r>
          </a:p>
        </p:txBody>
      </p:sp>
    </p:spTree>
    <p:extLst>
      <p:ext uri="{BB962C8B-B14F-4D97-AF65-F5344CB8AC3E}">
        <p14:creationId xmlns:p14="http://schemas.microsoft.com/office/powerpoint/2010/main" val="757219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66F57-140C-B239-916D-7D999E540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6A442-39E8-2770-68F7-941E00311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Programs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19FAC-E368-FE06-FE04-14E345591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334000"/>
          </a:xfrm>
        </p:spPr>
        <p:txBody>
          <a:bodyPr/>
          <a:lstStyle/>
          <a:p>
            <a:r>
              <a:rPr lang="en-US" sz="2400" dirty="0"/>
              <a:t>We have a full year for 2026!</a:t>
            </a:r>
          </a:p>
          <a:p>
            <a:r>
              <a:rPr lang="en-US" sz="2400" dirty="0"/>
              <a:t>Do you want to present a program, but are stuck for ideas?  The Section has a variety of options.</a:t>
            </a:r>
          </a:p>
          <a:p>
            <a:pPr lvl="1"/>
            <a:r>
              <a:rPr lang="en-US" sz="2000" dirty="0"/>
              <a:t>Moderate a Round Table using the Questions-on-Questions format Vladimir developed</a:t>
            </a:r>
          </a:p>
          <a:p>
            <a:pPr lvl="1"/>
            <a:r>
              <a:rPr lang="en-US" sz="2000" dirty="0"/>
              <a:t>Present a Case Study on a quality disaster that made the news; Jeff Parnes has presented 2 and Edwin included several in his talk on food safety.</a:t>
            </a:r>
          </a:p>
          <a:p>
            <a:pPr lvl="1"/>
            <a:r>
              <a:rPr lang="en-US" sz="2000" dirty="0"/>
              <a:t>Present a background on any technical or industry divisions that you are a member of through ASQ (such as Audit, Automotive, Finance) … preferably as a two-parter with your own perspective as a quality professional in that field.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12BD49-9833-6D0D-F428-F4682FBA8780}"/>
              </a:ext>
            </a:extLst>
          </p:cNvPr>
          <p:cNvSpPr txBox="1"/>
          <p:nvPr/>
        </p:nvSpPr>
        <p:spPr>
          <a:xfrm>
            <a:off x="6629400" y="6262300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Pg2 of 4 Ken. R </a:t>
            </a:r>
          </a:p>
        </p:txBody>
      </p:sp>
    </p:spTree>
    <p:extLst>
      <p:ext uri="{BB962C8B-B14F-4D97-AF65-F5344CB8AC3E}">
        <p14:creationId xmlns:p14="http://schemas.microsoft.com/office/powerpoint/2010/main" val="2812438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EAAA0C7-5B1C-00FA-D676-32426BC18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>
            <a:extLst>
              <a:ext uri="{FF2B5EF4-FFF2-40B4-BE49-F238E27FC236}">
                <a16:creationId xmlns:a16="http://schemas.microsoft.com/office/drawing/2014/main" id="{D57C4905-EB7E-088E-3B31-D60FADB56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00200"/>
            <a:ext cx="7704138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SimSun" panose="02010600030101010101" pitchFamily="2" charset="-12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rgbClr val="3333FF"/>
                </a:solidFill>
              </a:rPr>
              <a:t>4. February and May 2026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rgbClr val="3333FF"/>
                </a:solidFill>
              </a:rPr>
              <a:t>Ranger Outings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3600" dirty="0">
              <a:solidFill>
                <a:srgbClr val="3333FF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dirty="0">
                <a:solidFill>
                  <a:srgbClr val="3333FF"/>
                </a:solidFill>
              </a:rPr>
              <a:t>Edwin Videla,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dirty="0">
                <a:solidFill>
                  <a:srgbClr val="3333FF"/>
                </a:solidFill>
              </a:rPr>
              <a:t>Arrangements Chair &amp;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dirty="0">
                <a:solidFill>
                  <a:srgbClr val="3333FF"/>
                </a:solidFill>
              </a:rPr>
              <a:t> Ranger Outing Lead</a:t>
            </a:r>
          </a:p>
        </p:txBody>
      </p:sp>
      <p:sp>
        <p:nvSpPr>
          <p:cNvPr id="8197" name="Text Box 3">
            <a:extLst>
              <a:ext uri="{FF2B5EF4-FFF2-40B4-BE49-F238E27FC236}">
                <a16:creationId xmlns:a16="http://schemas.microsoft.com/office/drawing/2014/main" id="{06AF7FC8-CA60-D9AD-AE84-C21D82B67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293" y="3451583"/>
            <a:ext cx="30059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SimSun" panose="02010600030101010101" pitchFamily="2" charset="-12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dirty="0"/>
              <a:t>______________________</a:t>
            </a:r>
          </a:p>
        </p:txBody>
      </p:sp>
      <p:pic>
        <p:nvPicPr>
          <p:cNvPr id="2" name="Picture 1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BEF41469-CB54-666D-44D9-122E0D19D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715000"/>
            <a:ext cx="2272629" cy="51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3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C5DCC-891E-8DB2-AC7C-ADE73138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910"/>
            <a:ext cx="8229600" cy="639762"/>
          </a:xfrm>
        </p:spPr>
        <p:txBody>
          <a:bodyPr/>
          <a:lstStyle/>
          <a:p>
            <a:pPr algn="ctr"/>
            <a:r>
              <a:rPr lang="en-US" sz="3200" dirty="0"/>
              <a:t>Ranger Outing February 21, 2026</a:t>
            </a:r>
            <a:br>
              <a:rPr lang="en-US" sz="3200" dirty="0"/>
            </a:br>
            <a:r>
              <a:rPr lang="en-US" sz="3200" dirty="0"/>
              <a:t>Port City Brewing Company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644E84E-838C-204A-A9CE-D7F8423DE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151" y="1438569"/>
            <a:ext cx="2303416" cy="1727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048136-5B03-66D7-26E4-2C9F834717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8" y="1453317"/>
            <a:ext cx="2303416" cy="17275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406656-31A1-635D-3118-962BB38DD7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70" y="3741512"/>
            <a:ext cx="2704540" cy="20284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3F17DC-9F6A-DC3E-10BE-CE0F8108E9BD}"/>
              </a:ext>
            </a:extLst>
          </p:cNvPr>
          <p:cNvSpPr txBox="1"/>
          <p:nvPr/>
        </p:nvSpPr>
        <p:spPr>
          <a:xfrm>
            <a:off x="3106142" y="1500373"/>
            <a:ext cx="30660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>
                <a:solidFill>
                  <a:prstClr val="black"/>
                </a:solidFill>
                <a:latin typeface="Aptos" panose="02110004020202020204"/>
              </a:rPr>
              <a:t>The Logistics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Aptos" panose="0211000402020202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Event started at 11A.M.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Our Guide and Brewmaster was Justin Fox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15 participants out of 25 max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53BF12-F1DF-73FD-CC50-EAFEF689B962}"/>
              </a:ext>
            </a:extLst>
          </p:cNvPr>
          <p:cNvSpPr txBox="1"/>
          <p:nvPr/>
        </p:nvSpPr>
        <p:spPr>
          <a:xfrm>
            <a:off x="457200" y="3355330"/>
            <a:ext cx="277532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u="sng" dirty="0"/>
              <a:t>What we learned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How the brewery started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The main ingredients: water, malted grains, hops, yeast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The brewing process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The equipment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Fermentation and yeast behavior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Beer styles and the best tasting 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EF2114-26EB-2888-1E23-35CC6FDC956A}"/>
              </a:ext>
            </a:extLst>
          </p:cNvPr>
          <p:cNvSpPr txBox="1"/>
          <p:nvPr/>
        </p:nvSpPr>
        <p:spPr>
          <a:xfrm>
            <a:off x="6172200" y="3581400"/>
            <a:ext cx="270454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/>
              <a:t>Improvement Opportunities</a:t>
            </a:r>
          </a:p>
          <a:p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Marketing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Earlier announcement and reminders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Target audience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3BB101-5ECC-655B-0100-D021A9EAB489}"/>
              </a:ext>
            </a:extLst>
          </p:cNvPr>
          <p:cNvSpPr txBox="1"/>
          <p:nvPr/>
        </p:nvSpPr>
        <p:spPr>
          <a:xfrm>
            <a:off x="6576018" y="6233046"/>
            <a:ext cx="1392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Pg1 of 2 Edwin V.</a:t>
            </a:r>
          </a:p>
        </p:txBody>
      </p:sp>
    </p:spTree>
    <p:extLst>
      <p:ext uri="{BB962C8B-B14F-4D97-AF65-F5344CB8AC3E}">
        <p14:creationId xmlns:p14="http://schemas.microsoft.com/office/powerpoint/2010/main" val="3675087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C5DCC-891E-8DB2-AC7C-ADE73138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39762"/>
          </a:xfrm>
        </p:spPr>
        <p:txBody>
          <a:bodyPr/>
          <a:lstStyle/>
          <a:p>
            <a:pPr algn="ctr"/>
            <a:r>
              <a:rPr lang="en-US" dirty="0"/>
              <a:t>Next Ranger Outing:</a:t>
            </a:r>
            <a:br>
              <a:rPr lang="en-US" dirty="0"/>
            </a:br>
            <a:r>
              <a:rPr lang="en-US" dirty="0"/>
              <a:t> May 2026 Green Spring Gardens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B6912A-DD4D-AF44-A182-831A556E30A3}"/>
              </a:ext>
            </a:extLst>
          </p:cNvPr>
          <p:cNvSpPr txBox="1"/>
          <p:nvPr/>
        </p:nvSpPr>
        <p:spPr>
          <a:xfrm>
            <a:off x="1009128" y="3581400"/>
            <a:ext cx="71257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Step Into History and Bloom at Green Spring Gardens!</a:t>
            </a:r>
            <a:endParaRPr lang="en-US" dirty="0"/>
          </a:p>
          <a:p>
            <a:r>
              <a:rPr lang="en-US" dirty="0"/>
              <a:t>Join us on </a:t>
            </a:r>
            <a:r>
              <a:rPr lang="en-US" b="1" dirty="0"/>
              <a:t>Saturday, May 16 at 11:00 AM</a:t>
            </a:r>
            <a:r>
              <a:rPr lang="en-US" dirty="0"/>
              <a:t> for a visit to the stunning </a:t>
            </a:r>
            <a:r>
              <a:rPr lang="en-US" b="1" dirty="0"/>
              <a:t>Green Spring Gardens</a:t>
            </a:r>
            <a:r>
              <a:rPr lang="en-US" dirty="0"/>
              <a:t> in Alexandria, VA. Explore beautiful themed gardens, peaceful ponds, seasonal blooms, and a historic 1784 manor house — all in one unforgettable setting.</a:t>
            </a:r>
          </a:p>
          <a:p>
            <a:r>
              <a:rPr lang="en-US" dirty="0"/>
              <a:t>Whether you love nature, history, or simply a beautiful day out, this is a visit you won’t want to miss!</a:t>
            </a:r>
          </a:p>
          <a:p>
            <a:r>
              <a:rPr lang="en-US" b="1" dirty="0"/>
              <a:t>Location:</a:t>
            </a:r>
            <a:r>
              <a:rPr lang="en-US" dirty="0"/>
              <a:t> 4603 Green Spring Rd, Alexandria, VA 22312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A01E2D-FAB8-3E06-4378-3939D92C6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129" y="1589415"/>
            <a:ext cx="2638959" cy="18222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535673-8F94-F8FB-F3A0-1876DB6F5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574668"/>
            <a:ext cx="2290403" cy="18739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209642-016B-3972-D63C-C4A5C1FF31AD}"/>
              </a:ext>
            </a:extLst>
          </p:cNvPr>
          <p:cNvSpPr txBox="1"/>
          <p:nvPr/>
        </p:nvSpPr>
        <p:spPr>
          <a:xfrm>
            <a:off x="6576018" y="6233046"/>
            <a:ext cx="1392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Pg2 of 2 Edwin V.</a:t>
            </a:r>
          </a:p>
        </p:txBody>
      </p:sp>
    </p:spTree>
    <p:extLst>
      <p:ext uri="{BB962C8B-B14F-4D97-AF65-F5344CB8AC3E}">
        <p14:creationId xmlns:p14="http://schemas.microsoft.com/office/powerpoint/2010/main" val="3164800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A4EF1-60E5-4463-8F36-2B73C3227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7886700" cy="689112"/>
          </a:xfrm>
        </p:spPr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FEDDA-FA2B-4F01-BEBD-7C59E3BDA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82" y="1066800"/>
            <a:ext cx="7886700" cy="4191000"/>
          </a:xfrm>
        </p:spPr>
        <p:txBody>
          <a:bodyPr>
            <a:noAutofit/>
          </a:bodyPr>
          <a:lstStyle/>
          <a:p>
            <a:r>
              <a:rPr lang="en-US" sz="2300" dirty="0"/>
              <a:t>Please </a:t>
            </a:r>
            <a:r>
              <a:rPr lang="en-US" sz="2300" b="1" dirty="0"/>
              <a:t>sign in with your full name </a:t>
            </a:r>
            <a:r>
              <a:rPr lang="en-US" sz="2300" dirty="0"/>
              <a:t>for RU issuance. If you did not, please send us your full name in the chat.</a:t>
            </a:r>
          </a:p>
          <a:p>
            <a:endParaRPr lang="en-US" sz="2300" dirty="0"/>
          </a:p>
          <a:p>
            <a:r>
              <a:rPr lang="en-US" sz="2300" dirty="0"/>
              <a:t>ASQ 0511’s Section Leadership Meeting is on the 2</a:t>
            </a:r>
            <a:r>
              <a:rPr lang="en-US" sz="2300" baseline="30000" dirty="0"/>
              <a:t>nd</a:t>
            </a:r>
            <a:r>
              <a:rPr lang="en-US" sz="2300" dirty="0"/>
              <a:t> Wednesday of each month, 6 to 7pm. Section Members are also welcomed to join!</a:t>
            </a:r>
          </a:p>
          <a:p>
            <a:endParaRPr lang="en-US" sz="2300" dirty="0"/>
          </a:p>
          <a:p>
            <a:r>
              <a:rPr lang="en-US" sz="2300" dirty="0"/>
              <a:t>Section Member Meeting is on the 2</a:t>
            </a:r>
            <a:r>
              <a:rPr lang="en-US" sz="2300" baseline="30000" dirty="0"/>
              <a:t>nd</a:t>
            </a:r>
            <a:r>
              <a:rPr lang="en-US" sz="2300" dirty="0"/>
              <a:t> Wednesday of each month, 7 to 8:30pm, UNLESS there’s a ranger outing that month.  </a:t>
            </a:r>
          </a:p>
          <a:p>
            <a:endParaRPr lang="en-US" sz="2300" dirty="0"/>
          </a:p>
          <a:p>
            <a:endParaRPr lang="en-US" sz="2300" u="sng" dirty="0"/>
          </a:p>
        </p:txBody>
      </p:sp>
      <p:pic>
        <p:nvPicPr>
          <p:cNvPr id="4" name="Picture 3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E81C82BD-E7B2-BDA0-9567-6E3CA845A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87240"/>
            <a:ext cx="2272629" cy="51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09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4">
            <a:extLst>
              <a:ext uri="{FF2B5EF4-FFF2-40B4-BE49-F238E27FC236}">
                <a16:creationId xmlns:a16="http://schemas.microsoft.com/office/drawing/2014/main" id="{55869C97-2372-495F-A9ED-91DC20065F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304800" y="6534150"/>
            <a:ext cx="1219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6840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fld id="{46269ABB-925B-40DF-B019-71EE15ADE97F}" type="slidenum">
              <a:rPr lang="en-US" altLang="en-US" smtClean="0"/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t>20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3FC8242A-EBBE-46F6-8682-45B071E79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67000"/>
            <a:ext cx="77041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SimSun" panose="02010600030101010101" pitchFamily="2" charset="-12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rgbClr val="3333FF"/>
                </a:solidFill>
              </a:rPr>
              <a:t>Section Program</a:t>
            </a:r>
          </a:p>
        </p:txBody>
      </p:sp>
      <p:sp>
        <p:nvSpPr>
          <p:cNvPr id="8197" name="Text Box 3">
            <a:extLst>
              <a:ext uri="{FF2B5EF4-FFF2-40B4-BE49-F238E27FC236}">
                <a16:creationId xmlns:a16="http://schemas.microsoft.com/office/drawing/2014/main" id="{A466E80B-CF22-43F7-9E96-86522AFF6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6088" y="4198938"/>
            <a:ext cx="323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SimSun" panose="02010600030101010101" pitchFamily="2" charset="-12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/>
              <a:t>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043104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3E017-0119-7A8E-430C-970A8B2F9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Section 0511 Program for March 2026: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31D83-929D-C637-59DA-7BF6B5FD3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48768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What Does Trust Have to do with Leadership?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Presented by Dr. Susan Schall, Founder and Lead Consultant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SOS Consulting, LLC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B8F5DE-64B7-E01C-D726-FAFE8FB2331A}"/>
              </a:ext>
            </a:extLst>
          </p:cNvPr>
          <p:cNvSpPr txBox="1"/>
          <p:nvPr/>
        </p:nvSpPr>
        <p:spPr>
          <a:xfrm>
            <a:off x="6629400" y="6262300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Pg3 of 4 Ken. R </a:t>
            </a:r>
          </a:p>
        </p:txBody>
      </p:sp>
      <p:pic>
        <p:nvPicPr>
          <p:cNvPr id="1026" name="Picture 2" descr="&#10;">
            <a:extLst>
              <a:ext uri="{FF2B5EF4-FFF2-40B4-BE49-F238E27FC236}">
                <a16:creationId xmlns:a16="http://schemas.microsoft.com/office/drawing/2014/main" id="{1ABE7F54-1812-F327-2B44-945561DAC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36"/>
          <a:stretch>
            <a:fillRect/>
          </a:stretch>
        </p:blipFill>
        <p:spPr bwMode="auto">
          <a:xfrm>
            <a:off x="5273412" y="1039482"/>
            <a:ext cx="3371695" cy="437071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184809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F5EEA46B-7904-9D0E-50B4-18BF15C35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/>
          <a:lstStyle/>
          <a:p>
            <a:r>
              <a:rPr lang="en-US" sz="2000" dirty="0"/>
              <a:t>Dr. Susan Schall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989CF0-96AB-4353-F379-B8561715B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16" y="1066800"/>
            <a:ext cx="7821284" cy="4953000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b="1" dirty="0"/>
              <a:t>Dr. Susan Schall</a:t>
            </a:r>
            <a:r>
              <a:rPr lang="en-US" sz="1800" dirty="0"/>
              <a:t> is an accomplished industrial engineer with extensive experience in technical and management positions in manufacturing. She founded SOS consulting in 2004.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Dr. Schall earned a BS in mathematics at SUNY-Fredonia, followed by a BS, MS, and Ph.D. in industrial engineering at Penn State. 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She has volunteered at ABET – an NGO that accredits post-secondary education programs in applied and natural science, including serving on the Engineering Accreditation Commission. As the first ABET Adjunct Training Director, she transformed volunteer training.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Dr. Schall has served in roles as president of the PSU College of Engineering Alumni Society and the Pennsylvania State Industrial Engineering Industrial Advisory Council. She is currently a Member at Large of the Board of the International Statistical Engineering Association (ISEA).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She has provided her services as a member of the board of examiners of the Malcolm Baldrige National Quality Award on two occasions.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She is ASQ Certified Quality Engineer and Certified Manager of Quality/ Organizational Excellence. 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Dr. Schall is also Associate District Lay Leader of the Shenandoah River District, United Methodist Church in Virginia.</a:t>
            </a:r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693309-E85F-2C70-AF26-DD910375E65B}"/>
              </a:ext>
            </a:extLst>
          </p:cNvPr>
          <p:cNvSpPr txBox="1"/>
          <p:nvPr/>
        </p:nvSpPr>
        <p:spPr>
          <a:xfrm>
            <a:off x="6629400" y="6262300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Pg3 of 4 Ken. R </a:t>
            </a:r>
          </a:p>
        </p:txBody>
      </p:sp>
    </p:spTree>
    <p:extLst>
      <p:ext uri="{BB962C8B-B14F-4D97-AF65-F5344CB8AC3E}">
        <p14:creationId xmlns:p14="http://schemas.microsoft.com/office/powerpoint/2010/main" val="145947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>
            <a:extLst>
              <a:ext uri="{FF2B5EF4-FFF2-40B4-BE49-F238E27FC236}">
                <a16:creationId xmlns:a16="http://schemas.microsoft.com/office/drawing/2014/main" id="{3FC8242A-EBBE-46F6-8682-45B071E79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90600"/>
            <a:ext cx="77041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SimSun" panose="02010600030101010101" pitchFamily="2" charset="-12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en-US" sz="3000" u="sng" dirty="0"/>
              <a:t>Section Business</a:t>
            </a:r>
            <a:r>
              <a:rPr lang="en-US" altLang="en-US" sz="3000" dirty="0"/>
              <a:t> (7:00 to 7:30pm)</a:t>
            </a:r>
          </a:p>
          <a:p>
            <a:pPr marL="742950" indent="-74295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3000" dirty="0"/>
              <a:t>2026 SLC Officers, Call For Volunteers</a:t>
            </a:r>
          </a:p>
          <a:p>
            <a:pPr marL="742950" indent="-74295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3000" dirty="0"/>
              <a:t>ASQ 0511 RU Offerings</a:t>
            </a:r>
          </a:p>
          <a:p>
            <a:pPr marL="742950" indent="-74295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3000" dirty="0"/>
              <a:t>Programs Schedule</a:t>
            </a:r>
          </a:p>
          <a:p>
            <a:pPr marL="742950" indent="-742950">
              <a:lnSpc>
                <a:spcPct val="10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3000" dirty="0"/>
              <a:t>Feb &amp; May 2026 Ranger Outings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en-US" altLang="en-US" sz="3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en-US" sz="3000" u="sng" dirty="0"/>
              <a:t>Tonight’s Program</a:t>
            </a:r>
            <a:r>
              <a:rPr lang="en-US" altLang="en-US" sz="3000" dirty="0"/>
              <a:t> (7:30 to 8:30pm)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sz="3000" dirty="0"/>
              <a:t>What Does Trust Have to do with Leadership?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9600DC-9E71-BFC6-9B01-14ED1A21A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7886700" cy="689112"/>
          </a:xfrm>
        </p:spPr>
        <p:txBody>
          <a:bodyPr/>
          <a:lstStyle/>
          <a:p>
            <a:pPr eaLnBrk="1" hangingPunct="1"/>
            <a:r>
              <a:rPr lang="en-US" altLang="en-US" dirty="0"/>
              <a:t>Agenda (11 MAR 2026)         0.15 RU</a:t>
            </a:r>
          </a:p>
        </p:txBody>
      </p:sp>
      <p:pic>
        <p:nvPicPr>
          <p:cNvPr id="3" name="Picture 2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7EF4E5A0-8EB1-53D2-936F-FA275DAB0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5943600"/>
            <a:ext cx="2272629" cy="51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8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8B980AA-5BBA-C0BC-BE61-C24128735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>
            <a:extLst>
              <a:ext uri="{FF2B5EF4-FFF2-40B4-BE49-F238E27FC236}">
                <a16:creationId xmlns:a16="http://schemas.microsoft.com/office/drawing/2014/main" id="{A3DED9C0-59C5-FC52-FE8D-750FC41E9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00200"/>
            <a:ext cx="770413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SimSun" panose="02010600030101010101" pitchFamily="2" charset="-12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rgbClr val="3333FF"/>
                </a:solidFill>
              </a:rPr>
              <a:t>1. Introduction to 2026 SLC Officers, Call for Volunteers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3600" dirty="0">
              <a:solidFill>
                <a:srgbClr val="3333FF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dirty="0">
                <a:solidFill>
                  <a:srgbClr val="3333FF"/>
                </a:solidFill>
              </a:rPr>
              <a:t>Guoling Chen,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dirty="0">
                <a:solidFill>
                  <a:srgbClr val="3333FF"/>
                </a:solidFill>
              </a:rPr>
              <a:t>Section Chair</a:t>
            </a:r>
          </a:p>
        </p:txBody>
      </p:sp>
      <p:sp>
        <p:nvSpPr>
          <p:cNvPr id="8197" name="Text Box 3">
            <a:extLst>
              <a:ext uri="{FF2B5EF4-FFF2-40B4-BE49-F238E27FC236}">
                <a16:creationId xmlns:a16="http://schemas.microsoft.com/office/drawing/2014/main" id="{8509B70A-F398-617E-1849-4C724FD12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6088" y="4198938"/>
            <a:ext cx="323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SimSun" panose="02010600030101010101" pitchFamily="2" charset="-12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/>
              <a:t>________________________</a:t>
            </a:r>
          </a:p>
        </p:txBody>
      </p:sp>
      <p:pic>
        <p:nvPicPr>
          <p:cNvPr id="2" name="Picture 1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453673B8-B619-BF6A-390B-57E1B4974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685" y="5715000"/>
            <a:ext cx="2272629" cy="51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08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B952B-BA93-3E15-3EF6-B6A80FA20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/>
              <a:t>Section Leadership Committee (SLC)</a:t>
            </a:r>
            <a:endParaRPr lang="en-US" sz="3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88550-9D38-C5A7-748A-DBAF11797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ASQ 0511 is governed by elected officers and appointed committee chairs. </a:t>
            </a:r>
          </a:p>
          <a:p>
            <a:r>
              <a:rPr lang="en-US" sz="2200" dirty="0"/>
              <a:t>The officers are elected annually in the previous year and serve from 01/01 thru 12/31 of the following year. </a:t>
            </a:r>
          </a:p>
          <a:p>
            <a:r>
              <a:rPr lang="en-US" sz="2200" dirty="0"/>
              <a:t>Committee chairs are appointed as vacancies occur or as the need arises.</a:t>
            </a:r>
          </a:p>
          <a:p>
            <a:r>
              <a:rPr lang="en-US" sz="2200" dirty="0"/>
              <a:t>Volunteering in SLC can earn RU 1.5/year (prorated if less than a year) </a:t>
            </a:r>
          </a:p>
          <a:p>
            <a:r>
              <a:rPr lang="en-US" sz="2200" dirty="0"/>
              <a:t>Ad-hoc volunteering RU values depending on the project</a:t>
            </a:r>
          </a:p>
        </p:txBody>
      </p:sp>
      <p:pic>
        <p:nvPicPr>
          <p:cNvPr id="4" name="Picture 3" descr="A yellow and blue banner with blue text&#10;&#10;AI-generated content may be incorrect.">
            <a:extLst>
              <a:ext uri="{FF2B5EF4-FFF2-40B4-BE49-F238E27FC236}">
                <a16:creationId xmlns:a16="http://schemas.microsoft.com/office/drawing/2014/main" id="{1FACDB17-8F4C-C8B2-61BC-9F0105896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816" y="5029200"/>
            <a:ext cx="1683774" cy="1206783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22110F72-B57B-7467-AE5D-E6FBC5741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489449"/>
            <a:ext cx="2653629" cy="60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4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39BFF-7AC6-DD33-7977-6A6E6963E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/>
              <a:t>2026 Section Leadership Committee (SLC)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58F72-D5FC-E2FE-87C4-ED38E9917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Guoling Chen: Chair</a:t>
            </a:r>
          </a:p>
          <a:p>
            <a:pPr marL="0" indent="0">
              <a:buNone/>
            </a:pPr>
            <a:r>
              <a:rPr lang="en-US" sz="1800" dirty="0"/>
              <a:t>Larry Hunt: Chair Elect</a:t>
            </a:r>
          </a:p>
          <a:p>
            <a:pPr marL="0" indent="0">
              <a:buNone/>
            </a:pPr>
            <a:r>
              <a:rPr lang="en-US" sz="1800" dirty="0"/>
              <a:t>Jeff Parnes: Past Chair, Vice Treasurer, Electronic Media, Videography, Webmaster</a:t>
            </a:r>
          </a:p>
          <a:p>
            <a:pPr marL="0" indent="0">
              <a:buNone/>
            </a:pPr>
            <a:r>
              <a:rPr lang="en-US" sz="1800" dirty="0"/>
              <a:t>Jeff Cadel: Secretary</a:t>
            </a:r>
          </a:p>
          <a:p>
            <a:pPr marL="0" indent="0">
              <a:buNone/>
            </a:pPr>
            <a:r>
              <a:rPr lang="en-US" sz="1800" dirty="0"/>
              <a:t>Jo Collins: Vice Secretary (till 3/31/2026), Compliance Chair</a:t>
            </a:r>
          </a:p>
          <a:p>
            <a:pPr marL="0" indent="0">
              <a:buNone/>
            </a:pPr>
            <a:r>
              <a:rPr lang="en-US" sz="1800" dirty="0"/>
              <a:t>Muzaffar Zaffar: Treasurer, Education, Recertification Chairs</a:t>
            </a:r>
          </a:p>
          <a:p>
            <a:pPr marL="0" indent="0">
              <a:buNone/>
            </a:pPr>
            <a:r>
              <a:rPr lang="en-US" sz="1800" dirty="0"/>
              <a:t>Ken Rapuano: Programs Chair</a:t>
            </a:r>
          </a:p>
          <a:p>
            <a:pPr marL="0" indent="0">
              <a:buNone/>
            </a:pPr>
            <a:r>
              <a:rPr lang="en-US" sz="1800" dirty="0"/>
              <a:t>Edwin Videla: Arrangements Chair and Ranger Outing Lead</a:t>
            </a:r>
          </a:p>
          <a:p>
            <a:pPr marL="0" indent="0">
              <a:buNone/>
            </a:pPr>
            <a:r>
              <a:rPr lang="en-US" sz="1800" dirty="0"/>
              <a:t>Cyndi Reichardt: Database Administrator</a:t>
            </a:r>
          </a:p>
          <a:p>
            <a:pPr marL="0" indent="0">
              <a:buNone/>
            </a:pPr>
            <a:r>
              <a:rPr lang="en-US" sz="1800" dirty="0"/>
              <a:t>Leslie Braun: Membership Chair, Finance Chair, Welcome Committee</a:t>
            </a:r>
          </a:p>
          <a:p>
            <a:pPr marL="0" indent="0">
              <a:buNone/>
            </a:pPr>
            <a:r>
              <a:rPr lang="en-US" sz="1800" dirty="0"/>
              <a:t>Sara McAlpine: Welcome Chair</a:t>
            </a:r>
          </a:p>
          <a:p>
            <a:pPr marL="0" indent="0">
              <a:buNone/>
            </a:pPr>
            <a:r>
              <a:rPr lang="en-US" sz="1800" dirty="0"/>
              <a:t>Barbara McCullough: Nominations Chair</a:t>
            </a:r>
          </a:p>
          <a:p>
            <a:pPr marL="0" indent="0">
              <a:buNone/>
            </a:pPr>
            <a:r>
              <a:rPr lang="en-US" sz="1800" dirty="0"/>
              <a:t>Maria Habib: Process Improvement Chair</a:t>
            </a:r>
          </a:p>
          <a:p>
            <a:pPr marL="0" indent="0">
              <a:buNone/>
            </a:pPr>
            <a:r>
              <a:rPr lang="en-US" sz="1800" dirty="0"/>
              <a:t>Vladimir Nesterovich: Strategy Chair</a:t>
            </a:r>
          </a:p>
        </p:txBody>
      </p:sp>
      <p:pic>
        <p:nvPicPr>
          <p:cNvPr id="4" name="Picture 3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A71DEC38-8054-FD89-F91E-41A2B7AFD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5883948"/>
            <a:ext cx="2272629" cy="51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49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8C60D-B42E-366D-A319-75FEC3CCA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2E726-4DA8-9AF7-80B3-5D2E01989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/>
              <a:t>Call for Volunteers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3D076-918D-2810-AB4F-0BC02AA9E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2500" b="1" u="sng" dirty="0"/>
              <a:t>Vacant</a:t>
            </a:r>
            <a:r>
              <a:rPr lang="en-US" sz="2500" dirty="0"/>
              <a:t>: Voice of Customer, Audit, Placements, Historian; Vice Secretary (from 4/1/2026);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/>
              <a:t>Help needed heavily for:</a:t>
            </a:r>
          </a:p>
          <a:p>
            <a:r>
              <a:rPr lang="en-US" sz="2500" dirty="0"/>
              <a:t>Pre- &amp; post-event marketing &amp; communications,</a:t>
            </a:r>
          </a:p>
          <a:p>
            <a:r>
              <a:rPr lang="en-US" sz="2500" dirty="0"/>
              <a:t>Ranger outing logistics and on-site support, </a:t>
            </a:r>
          </a:p>
          <a:p>
            <a:r>
              <a:rPr lang="en-US" sz="2500" dirty="0"/>
              <a:t>Programs assistance,</a:t>
            </a:r>
          </a:p>
          <a:p>
            <a:r>
              <a:rPr lang="en-US" sz="2500" dirty="0"/>
              <a:t>Member welcoming and engagement, </a:t>
            </a:r>
          </a:p>
          <a:p>
            <a:r>
              <a:rPr lang="en-US" sz="2500" dirty="0"/>
              <a:t>Action item follow up and execution, </a:t>
            </a:r>
          </a:p>
          <a:p>
            <a:r>
              <a:rPr lang="en-US" sz="2500" dirty="0"/>
              <a:t>Maintaining electronic platforms (e.g. </a:t>
            </a:r>
            <a:r>
              <a:rPr lang="en-US" sz="2500" dirty="0" err="1"/>
              <a:t>myASQ</a:t>
            </a:r>
            <a:r>
              <a:rPr lang="en-US" sz="2500" dirty="0"/>
              <a:t>), </a:t>
            </a:r>
          </a:p>
          <a:p>
            <a:r>
              <a:rPr lang="en-US" sz="2500" dirty="0"/>
              <a:t>Procedure creation/revision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/>
          </a:p>
        </p:txBody>
      </p:sp>
      <p:pic>
        <p:nvPicPr>
          <p:cNvPr id="4" name="Picture 3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5845C5F3-6CC2-2E09-BE4E-6920E0FB6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5883948"/>
            <a:ext cx="2272629" cy="51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66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71936E5-702C-E60C-871D-7CDA55648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>
            <a:extLst>
              <a:ext uri="{FF2B5EF4-FFF2-40B4-BE49-F238E27FC236}">
                <a16:creationId xmlns:a16="http://schemas.microsoft.com/office/drawing/2014/main" id="{79A66EF1-33F7-D8F8-12BE-63D18E405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726406"/>
            <a:ext cx="770413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SimSun" panose="02010600030101010101" pitchFamily="2" charset="-12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rgbClr val="3333FF"/>
                </a:solidFill>
              </a:rPr>
              <a:t>2. ASQ 0511 RU Offerings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3200" dirty="0">
              <a:solidFill>
                <a:srgbClr val="3333FF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dirty="0">
                <a:solidFill>
                  <a:srgbClr val="3333FF"/>
                </a:solidFill>
              </a:rPr>
              <a:t>Guoling Chen,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dirty="0">
                <a:solidFill>
                  <a:srgbClr val="3333FF"/>
                </a:solidFill>
              </a:rPr>
              <a:t>Section Chair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3200" dirty="0">
              <a:solidFill>
                <a:srgbClr val="3333FF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dirty="0">
                <a:solidFill>
                  <a:srgbClr val="3333FF"/>
                </a:solidFill>
              </a:rPr>
              <a:t>Acknowledgement: Muzaffar Zaffar, Education and Recertification Chairs</a:t>
            </a:r>
          </a:p>
        </p:txBody>
      </p:sp>
      <p:sp>
        <p:nvSpPr>
          <p:cNvPr id="8197" name="Text Box 3">
            <a:extLst>
              <a:ext uri="{FF2B5EF4-FFF2-40B4-BE49-F238E27FC236}">
                <a16:creationId xmlns:a16="http://schemas.microsoft.com/office/drawing/2014/main" id="{62534548-4844-589F-1B0C-A4A8BC69C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194" y="3009900"/>
            <a:ext cx="323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SimSun" panose="02010600030101010101" pitchFamily="2" charset="-12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anose="02010600030101010101" pitchFamily="2" charset="-122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dirty="0"/>
              <a:t>________________________</a:t>
            </a:r>
          </a:p>
        </p:txBody>
      </p:sp>
      <p:pic>
        <p:nvPicPr>
          <p:cNvPr id="2" name="Picture 1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BC428456-DC36-5551-D606-E70B207F8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685" y="5715000"/>
            <a:ext cx="2272629" cy="51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37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3B084-43A2-7836-7B29-DD52EE4F0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Recertification – 18 RUs in 3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59461-3A73-B5AD-4BD6-AA77BB862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Case 1</a:t>
            </a:r>
            <a:r>
              <a:rPr lang="en-US" sz="2000" dirty="0"/>
              <a:t>: Full Time Employed</a:t>
            </a:r>
          </a:p>
          <a:p>
            <a:pPr marL="0" indent="0">
              <a:buNone/>
            </a:pPr>
            <a:r>
              <a:rPr lang="en-US" sz="2000" dirty="0"/>
              <a:t>     Employment: 0.3 RU / month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10.8 RUs / 3 Years</a:t>
            </a:r>
          </a:p>
          <a:p>
            <a:pPr marL="0" indent="0">
              <a:buNone/>
            </a:pPr>
            <a:r>
              <a:rPr lang="en-US" sz="2000" dirty="0"/>
              <a:t>    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need 7.2 RUs from other resources.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/>
              <a:t>Case 2</a:t>
            </a:r>
            <a:r>
              <a:rPr lang="en-US" sz="2000" dirty="0"/>
              <a:t>: Part time Employed</a:t>
            </a:r>
          </a:p>
          <a:p>
            <a:pPr marL="0" indent="0">
              <a:buNone/>
            </a:pPr>
            <a:r>
              <a:rPr lang="en-US" sz="2000" dirty="0"/>
              <a:t>     Employment: 0.15 RU/ month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5.4 RUs / 3 Years</a:t>
            </a:r>
          </a:p>
          <a:p>
            <a:pPr marL="0" indent="0">
              <a:buNone/>
            </a:pPr>
            <a:r>
              <a:rPr lang="en-US" sz="2000" dirty="0"/>
              <a:t>     </a:t>
            </a:r>
            <a:r>
              <a:rPr lang="en-US" sz="2000" dirty="0">
                <a:sym typeface="Wingdings" panose="05000000000000000000" pitchFamily="2" charset="2"/>
              </a:rPr>
              <a:t> need</a:t>
            </a:r>
            <a:r>
              <a:rPr lang="en-US" sz="2000" dirty="0"/>
              <a:t> 12.6 RUs from other resources  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/>
              <a:t>Case 3: </a:t>
            </a:r>
            <a:r>
              <a:rPr lang="en-US" sz="2000" dirty="0"/>
              <a:t>Retired</a:t>
            </a:r>
          </a:p>
          <a:p>
            <a:pPr marL="0" indent="0">
              <a:buNone/>
            </a:pPr>
            <a:r>
              <a:rPr lang="en-US" sz="2000" b="1" dirty="0"/>
              <a:t>     </a:t>
            </a:r>
            <a:r>
              <a:rPr lang="en-US" sz="2000" dirty="0">
                <a:sym typeface="Wingdings" panose="05000000000000000000" pitchFamily="2" charset="2"/>
              </a:rPr>
              <a:t> Need 18 RUs from various resources. </a:t>
            </a:r>
          </a:p>
          <a:p>
            <a:pPr marL="0" indent="0">
              <a:buNone/>
            </a:pPr>
            <a:r>
              <a:rPr lang="en-US" sz="2000" b="1" dirty="0">
                <a:sym typeface="Wingdings" panose="05000000000000000000" pitchFamily="2" charset="2"/>
              </a:rPr>
              <a:t>     </a:t>
            </a:r>
          </a:p>
          <a:p>
            <a:pPr marL="0" indent="0">
              <a:buNone/>
            </a:pPr>
            <a:r>
              <a:rPr lang="en-US" sz="2000" b="1" dirty="0">
                <a:sym typeface="Wingdings" panose="05000000000000000000" pitchFamily="2" charset="2"/>
              </a:rPr>
              <a:t>     </a:t>
            </a:r>
            <a:r>
              <a:rPr lang="en-US" sz="2500" b="1" dirty="0"/>
              <a:t>ASQ Section 0511</a:t>
            </a:r>
            <a:r>
              <a:rPr lang="en-US" sz="2500" dirty="0"/>
              <a:t> offers up to 6 RUs per years from various activities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0729881"/>
      </p:ext>
    </p:extLst>
  </p:cSld>
  <p:clrMapOvr>
    <a:masterClrMapping/>
  </p:clrMapOvr>
</p:sld>
</file>

<file path=ppt/theme/theme1.xml><?xml version="1.0" encoding="utf-8"?>
<a:theme xmlns:a="http://schemas.openxmlformats.org/drawingml/2006/main" name="asq-powerpoint-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2845</TotalTime>
  <Words>1610</Words>
  <Application>Microsoft Macintosh PowerPoint</Application>
  <PresentationFormat>On-screen Show (4:3)</PresentationFormat>
  <Paragraphs>192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ＭＳ Ｐゴシック</vt:lpstr>
      <vt:lpstr>Aptos</vt:lpstr>
      <vt:lpstr>Arial</vt:lpstr>
      <vt:lpstr>Wingdings</vt:lpstr>
      <vt:lpstr>asq-powerpoint-template</vt:lpstr>
      <vt:lpstr>ASQ Section 0511 Northen Virginia  March 2026 Section Meeting</vt:lpstr>
      <vt:lpstr>Reminders</vt:lpstr>
      <vt:lpstr>Agenda (11 MAR 2026)         0.15 RU</vt:lpstr>
      <vt:lpstr>PowerPoint Presentation</vt:lpstr>
      <vt:lpstr>Section Leadership Committee (SLC)</vt:lpstr>
      <vt:lpstr>2026 Section Leadership Committee (SLC)</vt:lpstr>
      <vt:lpstr>Call for Volunteers</vt:lpstr>
      <vt:lpstr>PowerPoint Presentation</vt:lpstr>
      <vt:lpstr>Recertification – 18 RUs in 3 Years</vt:lpstr>
      <vt:lpstr>ASQ 0511 Unique RU Offerings</vt:lpstr>
      <vt:lpstr>ASQ 0511 Typical RU Offerings in a Year</vt:lpstr>
      <vt:lpstr>Check out Upcoming Events: Invitation Email;  myASQ “Events” tab - Visible to the General Public</vt:lpstr>
      <vt:lpstr>OPR Certification in Memberplanet</vt:lpstr>
      <vt:lpstr>PowerPoint Presentation</vt:lpstr>
      <vt:lpstr>Upcoming Programs</vt:lpstr>
      <vt:lpstr>Upcoming Programs Available</vt:lpstr>
      <vt:lpstr>PowerPoint Presentation</vt:lpstr>
      <vt:lpstr>Ranger Outing February 21, 2026 Port City Brewing Company</vt:lpstr>
      <vt:lpstr>Next Ranger Outing:  May 2026 Green Spring Gardens</vt:lpstr>
      <vt:lpstr>PowerPoint Presentation</vt:lpstr>
      <vt:lpstr>Section 0511 Program for March 2026:</vt:lpstr>
      <vt:lpstr>Dr. Susan Schall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ASQ Section 0511 Northen Virginia  March 2026 Section Meeting</dc:title>
  <dc:creator>Guoling Chen</dc:creator>
  <cp:lastModifiedBy>jmp</cp:lastModifiedBy>
  <cp:revision>149</cp:revision>
  <dcterms:created xsi:type="dcterms:W3CDTF">2021-08-02T18:04:16Z</dcterms:created>
  <dcterms:modified xsi:type="dcterms:W3CDTF">2026-03-11T16:55:00Z</dcterms:modified>
</cp:coreProperties>
</file>