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0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4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742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515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ASQ · INFORMATION QUALITY SESSION · 2026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1600200"/>
            <a:ext cx="106070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AI Search Becomes the</a:t>
            </a:r>
            <a:endParaRPr lang="en-US" sz="52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Company's </a:t>
            </a:r>
            <a:r>
              <a:rPr lang="en-US" sz="52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 Door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SEO to AEO – and the new risks to information quality when a machine answers for you.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548640" y="5074920"/>
            <a:ext cx="2926080" cy="0"/>
          </a:xfrm>
          <a:prstGeom prst="line">
            <a:avLst/>
          </a:prstGeom>
          <a:noFill/>
          <a:ln w="12700">
            <a:solidFill>
              <a:srgbClr val="3A414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52120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quality-professional's field guide to AI Search Optimization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48640" y="59893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Karla Lawson</a:t>
            </a:r>
            <a:r>
              <a:rPr lang="en-US" sz="1500" dirty="0">
                <a:solidFill>
                  <a:srgbClr val="AEB6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 VP of Digital Marketing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2A2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3000" dirty="0"/>
          </a:p>
        </p:txBody>
      </p:sp>
      <p:sp>
        <p:nvSpPr>
          <p:cNvPr id="3" name="Text 1"/>
          <p:cNvSpPr/>
          <p:nvPr/>
        </p:nvSpPr>
        <p:spPr>
          <a:xfrm>
            <a:off x="548640" y="3429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II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37947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an information-quality problem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47091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Miscitation, confident fabrication, and a measurement system that doesn't reproduce.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defect rate is measured, not hypothetical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68680" y="1600200"/>
            <a:ext cx="4617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&gt;60%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68680" y="242316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AI-search answers cited news incorrectly across 8 engines (1,600 queries).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68680" y="299008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 Center / CJR, 2025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75120" y="1600200"/>
            <a:ext cx="4617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94%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6675120" y="242316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 for the worst engine tested (Grok-3) - premium tools were confidently wrong.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675120" y="299008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 Center / CJR, 2025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365760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68680" y="3886200"/>
            <a:ext cx="4617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 in 3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868680" y="470916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mentions get a fact wrong when AI does mention you.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68680" y="527608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Webflow audit / CMSWire, 2026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355080" y="365760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675120" y="3886200"/>
            <a:ext cx="4617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16% / 6%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6675120" y="470916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median brand appears in only 16% of relevant answers; cited just 6% of the time.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675120" y="527608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Webflow audit / CMSWire, 2026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Webflow figures are vendor research; treat exact values as directional, not audited.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FAILURE MODE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risk isn't silence. It's a confident wrong answer.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56692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your content is thin or ambiguous, the model doesn't leave a blank - it fills the gap with a plausible guess and presents it with full confidence.</a:t>
            </a:r>
            <a:endParaRPr lang="en-US" sz="16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systems are bad at declining to answer. They rarely say “I don't know.”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46520" y="187452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F5EAEC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766560" y="212140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quality terms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766560" y="2514600"/>
            <a:ext cx="452628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gauge that is merely noisy is a nuisance.</a:t>
            </a:r>
            <a:b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500" dirty="0"/>
          </a:p>
          <a:p>
            <a:pPr marL="28575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gauge that never flags out-of-spec and confidently reports the wrong value is a hazard.</a:t>
            </a:r>
            <a:endParaRPr lang="en-US" sz="1500" dirty="0"/>
          </a:p>
          <a:p>
            <a:pPr marL="28575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AI-answer failure mode: no abstention, no error bar, delivered at the moment a decision gets made.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Failure-mode framing after Forbes Technology Council (Apr 2026); Tow Center / CJR (2025)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the same question twice, get two different answers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2,961 identical prompts run across ChatGPT, Claude and Google AI (600 volunteers):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87452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1 in 100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chance the same brand list appears twice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355080" y="16916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75120" y="187452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 1 in 1,000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6675120" y="269748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chance the list repeats in the same order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11091672" cy="1783080"/>
          </a:xfrm>
          <a:prstGeom prst="roundRect">
            <a:avLst>
              <a:gd name="adj" fmla="val 4103"/>
            </a:avLst>
          </a:prstGeom>
          <a:solidFill>
            <a:srgbClr val="EAF0F6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93192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measurement-system problem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8680" y="4315968"/>
            <a:ext cx="1051560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“rank #1 in ChatGPT” number is one draw from a distribution, not a stable value. Reported as a trend line to leadership, it fails reproducibility the way a gauge fails a Gauge R&amp;R study. Before you act on any AI-visibility metric, ask whether the measurement itself reproduces.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SparkToro / Gumshoe.ai (Fishkin &amp; O'Donnell), Jan 2026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SIGNAL INSIDE THE NOISE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 is noise. Appearance frequency is a real signal.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answers vary every time - but run the prompt 50-100 times and a stable distribution emerges. Some brands appear in most responses; most appear rarely. That frequency is measurable and trackable.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303580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346704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the distribution, not the draw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Appearance rate over many runs is stable where any single rank is not.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315968" y="2743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0288" y="303580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1" name="Text 9"/>
          <p:cNvSpPr/>
          <p:nvPr/>
        </p:nvSpPr>
        <p:spPr>
          <a:xfrm>
            <a:off x="4590288" y="3346704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Visibility Score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4590288" y="411480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mentioning you ÷ total answers for your space × 100. A capability metric, not a rank.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83296" y="2743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357616" y="303580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15" name="Text 13"/>
          <p:cNvSpPr/>
          <p:nvPr/>
        </p:nvSpPr>
        <p:spPr>
          <a:xfrm>
            <a:off x="8357616" y="3346704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drove inclusion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8357616" y="411480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Top-appearing brands weren't better optimized - they had deeper earned media in trusted sources.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SparkToro (2026); Brand Visibility Score per Search Engine Land framework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2A2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3000" dirty="0"/>
          </a:p>
        </p:txBody>
      </p:sp>
      <p:sp>
        <p:nvSpPr>
          <p:cNvPr id="3" name="Text 1"/>
          <p:cNvSpPr/>
          <p:nvPr/>
        </p:nvSpPr>
        <p:spPr>
          <a:xfrm>
            <a:off x="548640" y="3429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III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37947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 the inputs, monitor the process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47091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inspect the AI's output - so shift quality left and control what it reads.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inputs you can actually control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70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shift-left: build quality into the source material the model ingests.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201168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6" name="Text 4"/>
          <p:cNvSpPr/>
          <p:nvPr/>
        </p:nvSpPr>
        <p:spPr>
          <a:xfrm>
            <a:off x="84124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63040" y="2029968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consistency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868680" y="260604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the same facts the same way everywhere - owned pages, directories, reviews, press. Contradictions are what the model turns into fabrication.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355080" y="173736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647688" y="201168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1" name="Text 9"/>
          <p:cNvSpPr/>
          <p:nvPr/>
        </p:nvSpPr>
        <p:spPr>
          <a:xfrm>
            <a:off x="6647688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269480" y="2029968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data / schema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6675120" y="260604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Machine-readable markup that tells engines exactly what each page is. Source-side quality control for how you're parsed.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402336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1248" y="429768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6" name="Text 14"/>
          <p:cNvSpPr/>
          <p:nvPr/>
        </p:nvSpPr>
        <p:spPr>
          <a:xfrm>
            <a:off x="841248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63040" y="4315968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Authoritative human content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868680" y="489204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expertise and credible sourcing (E-E-A-T). Thin or purely-AI content gets low quality signals - and low trust.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355080" y="402336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647688" y="429768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21" name="Text 19"/>
          <p:cNvSpPr/>
          <p:nvPr/>
        </p:nvSpPr>
        <p:spPr>
          <a:xfrm>
            <a:off x="6647688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269480" y="4315968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canonical entity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6675120" y="489204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single, clearly-defined “organization” that every page references, so the machine resolves you to one clean identity.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 an enterprise B2B brand legible to AI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233172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GEO-readiness engagement - that shows the problem and the fix on one project.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548640" y="324612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262A33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353872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7" name="Text 5"/>
          <p:cNvSpPr/>
          <p:nvPr/>
        </p:nvSpPr>
        <p:spPr>
          <a:xfrm>
            <a:off x="1115568" y="3502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3959352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global enterprise software company. In AI answers, a buyer meets a synthesized description of the brand before ever reaching its site.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15968" y="324612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262A33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0288" y="353872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3502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STAKES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90288" y="3959352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B2B software, AI recommendations are assembled mostly from third-party sources. The company's own read: competitors were setting baselines faster.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83296" y="324612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262A33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357616" y="3538728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5" name="Text 13"/>
          <p:cNvSpPr/>
          <p:nvPr/>
        </p:nvSpPr>
        <p:spPr>
          <a:xfrm>
            <a:off x="8650224" y="3502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MOVE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357616" y="3959352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company already tracks AI visibility through third-party tools and brought in a digital-experience partner to audit the signals it owns.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  ·  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defect was in the one input they control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536192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fix what third parties say - but your own structured data is the signal you own. The company's was mixed, and getting worse.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7F0F1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41248" y="2350008"/>
            <a:ext cx="4672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snippets breaking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41248" y="2752344"/>
            <a:ext cx="4672584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700+ invalid vs 50 valid; 4 critical issues; invalid trend rising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41248" y="3383280"/>
            <a:ext cx="467258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impact:  </a:t>
            </a: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volume of broken product signals was growing, not shrinking.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214884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7F0F1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647688" y="2350008"/>
            <a:ext cx="4672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Homepage overextended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47688" y="2752344"/>
            <a:ext cx="4672584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corporate entity was declared twice, alongside invalid Product and Video markup.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647688" y="3383280"/>
            <a:ext cx="467258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impact:  </a:t>
            </a: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cleanest signal for “who the company is” was the muddiest.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1148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7F0F1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41248" y="4315968"/>
            <a:ext cx="4672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Inconsistent software model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1248" y="4718304"/>
            <a:ext cx="4672584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pages used SoftwareApplication, some Product, some just WebPage; a flagship product page carried an invalid Offer.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41248" y="5349240"/>
            <a:ext cx="467258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impact:  </a:t>
            </a: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machine couldn't tell what a product page even was.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55080" y="41148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7F0F1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47688" y="4315968"/>
            <a:ext cx="4672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Resources untyped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647688" y="4718304"/>
            <a:ext cx="4672584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Reports, case studies and videos exposed only generic Organization schema.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47688" y="5349240"/>
            <a:ext cx="467258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impact:  </a:t>
            </a: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weren't legible as report, case study or video.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Anonymized GEO schema audit (2026); Google Search Console figures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  ·  THE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11338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entity model unambiguous - then earn authority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440680" cy="3429000"/>
          </a:xfrm>
          <a:prstGeom prst="roundRect">
            <a:avLst>
              <a:gd name="adj" fmla="val 2133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901952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the plumbing  (schema)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68680" y="2331720"/>
            <a:ext cx="4892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canonical Organization every page references - no duplicate entities.</a:t>
            </a:r>
            <a:endParaRPr lang="en-US" sz="1350" dirty="0"/>
          </a:p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software → SoftwareApplication, connected back to that organization.</a:t>
            </a:r>
            <a:endParaRPr lang="en-US" sz="1350" dirty="0"/>
          </a:p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schema driven by real asset type - DigitalDocument, Report, Case Study, VideoObject - not the URL or a generic template.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199632" y="1691640"/>
            <a:ext cx="5440680" cy="3429000"/>
          </a:xfrm>
          <a:prstGeom prst="roundRect">
            <a:avLst>
              <a:gd name="adj" fmla="val 2133"/>
            </a:avLst>
          </a:prstGeom>
          <a:solidFill>
            <a:srgbClr val="EAF0F6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19672" y="1901952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 the trust  (content)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519672" y="2331720"/>
            <a:ext cx="4892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the topic, not just keywords - hub-and-spoke coverage of core categories.</a:t>
            </a:r>
            <a:endParaRPr lang="en-US" sz="1350" dirty="0"/>
          </a:p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brand mentions in the third-party sources AI trusts - now weighted above backlinks.</a:t>
            </a:r>
            <a:endParaRPr lang="en-US" sz="1350" dirty="0"/>
          </a:p>
          <a:p>
            <a:pPr marL="342900" indent="-342900">
              <a:lnSpc>
                <a:spcPct val="108000"/>
              </a:lnSpc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E-E-A-T content with real expertise, not thin AI output.</a:t>
            </a:r>
            <a:endParaRPr lang="en-US" sz="1350" dirty="0"/>
          </a:p>
          <a:p>
            <a:pPr marL="342900" indent="-342900">
              <a:lnSpc>
                <a:spcPct val="108000"/>
              </a:lnSpc>
              <a:buSzPct val="100000"/>
              <a:buChar char="•"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representation with the existing stack (</a:t>
            </a:r>
            <a:r>
              <a:rPr lang="en-US" sz="135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Evertune</a:t>
            </a: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5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SEMRush</a:t>
            </a: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Console, Webmaster Tools, </a:t>
            </a:r>
            <a:r>
              <a:rPr lang="en-US" sz="135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Ahrefs</a:t>
            </a: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GA4, </a:t>
            </a:r>
            <a:r>
              <a:rPr lang="en-US" sz="135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etc</a:t>
            </a: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534924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point:  </a:t>
            </a:r>
            <a:r>
              <a:rPr lang="en-US" sz="1400" i="1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signals make you parseable; authority makes you citable. The company needed both - the schema fix without the content play just makes you accurately ignored.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Anonymized GEO schema audit + B2B LLM-search strategy (2026)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0" y="1417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SPEAKER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868680" y="1828800"/>
            <a:ext cx="2468880" cy="2468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pic>
        <p:nvPicPr>
          <p:cNvPr id="4" name="Headsho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828800"/>
            <a:ext cx="2468880" cy="2468880"/>
          </a:xfrm>
          <a:prstGeom prst="roundRect">
            <a:avLst>
              <a:gd name="adj" fmla="val 50000"/>
            </a:avLst>
          </a:prstGeom>
        </p:spPr>
      </p:pic>
      <p:sp>
        <p:nvSpPr>
          <p:cNvPr id="6" name="Text 4"/>
          <p:cNvSpPr/>
          <p:nvPr/>
        </p:nvSpPr>
        <p:spPr>
          <a:xfrm>
            <a:off x="4023360" y="182880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Karla</a:t>
            </a:r>
            <a:r>
              <a:rPr lang="en-US" sz="4000" b="1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Lawson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023360" y="269748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of Digital Marketing 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041648" y="3602736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9" name="Text 7"/>
          <p:cNvSpPr/>
          <p:nvPr/>
        </p:nvSpPr>
        <p:spPr>
          <a:xfrm>
            <a:off x="4370832" y="3493008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15+ years leading digital marketing across SaaS, financial services, and homebuilding.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041648" y="4105656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1" name="Text 9"/>
          <p:cNvSpPr/>
          <p:nvPr/>
        </p:nvSpPr>
        <p:spPr>
          <a:xfrm>
            <a:off x="4370832" y="3995928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 in SEO / AEO, website replatforming, MarTech, and analytics.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041648" y="4608576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3" name="Text 11"/>
          <p:cNvSpPr/>
          <p:nvPr/>
        </p:nvSpPr>
        <p:spPr>
          <a:xfrm>
            <a:off x="4370832" y="4498848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Brings a quality lens to AI search: defect rates, monitoring, and governance.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023360" y="5212080"/>
            <a:ext cx="3520440" cy="457200"/>
          </a:xfrm>
          <a:prstGeom prst="roundRect">
            <a:avLst>
              <a:gd name="adj" fmla="val 16000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06240" y="521208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  </a:t>
            </a: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karla.lawson@me.com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726680" y="5212080"/>
            <a:ext cx="3931920" cy="457200"/>
          </a:xfrm>
          <a:prstGeom prst="roundRect">
            <a:avLst>
              <a:gd name="adj" fmla="val 16000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09560" y="52120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   </a:t>
            </a: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linkedin.com/in/lawsonkarla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  ·  MAKING IT STICK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11338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phased plan that ends in governance, not a cleanup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020824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36829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visible defects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2916936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Homepage cleanup, software pages → SoftwareApplication, blog / news date QA, VideoObject where metadata exists.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23944" y="1783080"/>
            <a:ext cx="20116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4315968" y="178308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2020824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90288" y="236829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the templates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90288" y="2916936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by asset type, Customer Success → service catalog, industry pages connect to #organization.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891272" y="1783080"/>
            <a:ext cx="201168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14" name="Shape 12"/>
          <p:cNvSpPr/>
          <p:nvPr/>
        </p:nvSpPr>
        <p:spPr>
          <a:xfrm>
            <a:off x="8083296" y="1783080"/>
            <a:ext cx="3566160" cy="2148840"/>
          </a:xfrm>
          <a:prstGeom prst="roundRect">
            <a:avLst>
              <a:gd name="adj" fmla="val 340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57616" y="2020824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57616" y="236829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 recurrence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357616" y="2916936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canonical Organization, an @id reference rule, a CMS schema decision tree.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375660" y="4169664"/>
            <a:ext cx="5440680" cy="1417320"/>
          </a:xfrm>
          <a:prstGeom prst="roundRect">
            <a:avLst>
              <a:gd name="adj" fmla="val 5161"/>
            </a:avLst>
          </a:prstGeom>
          <a:solidFill>
            <a:srgbClr val="EAF0F6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668268" y="4325112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they'll know it worked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668268" y="4654296"/>
            <a:ext cx="4892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remediation plan, not a results report. Success shows up later as fewer invalid items and cleaner AI mentions - tracked in their monitoring stack. The durable win is the last phase: governance keeps the defects from growing back.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Anonymized GEO Schema &amp; Structured-Data audit (2026)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optimizing actually move the needle?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486400" cy="3383280"/>
          </a:xfrm>
          <a:prstGeom prst="roundRect">
            <a:avLst>
              <a:gd name="adj" fmla="val 216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68680" y="1627632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research found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8680" y="205740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+40% </a:t>
            </a:r>
            <a:r>
              <a:rPr lang="en-US" sz="15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 in generated answers from adding statistics, citations and quotes from credible authorities.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68680" y="320040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Keyword density </a:t>
            </a:r>
            <a:r>
              <a:rPr lang="en-US" sz="15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the old SEO lever - barely mattered. 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68680" y="443484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Aggarwal et al., KDD 2024 (GEO-bench, ~10,000 queries)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446520" y="1417320"/>
            <a:ext cx="5120640" cy="3383280"/>
          </a:xfrm>
          <a:prstGeom prst="roundRect">
            <a:avLst>
              <a:gd name="adj" fmla="val 2162"/>
            </a:avLst>
          </a:prstGeom>
          <a:solidFill>
            <a:srgbClr val="FBF4F0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766560" y="162763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it like a quality engineer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766560" y="2057400"/>
            <a:ext cx="457200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+40% is a </a:t>
            </a:r>
            <a:r>
              <a:rPr lang="en-US" sz="14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relative gain in a simulator</a:t>
            </a: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(five sources pre-placed, one model), not a promise of ranking first in ChatGPT.</a:t>
            </a:r>
            <a:endParaRPr lang="en-US" sz="1400" dirty="0"/>
          </a:p>
          <a:p>
            <a:pPr marL="0" indent="0">
              <a:lnSpc>
                <a:spcPct val="118000"/>
              </a:lnSpc>
              <a:buNone/>
            </a:pPr>
            <a:endParaRPr lang="en-US" sz="14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discipline is young, its metrics are contested, and long-run efficacy is unproven. Vendors routinely overstate this figure. </a:t>
            </a:r>
          </a:p>
          <a:p>
            <a:pPr marL="0" indent="0">
              <a:lnSpc>
                <a:spcPct val="118000"/>
              </a:lnSpc>
              <a:buNone/>
            </a:pPr>
            <a:endParaRPr lang="en-US" sz="1400" dirty="0">
              <a:solidFill>
                <a:srgbClr val="2B303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and measure on your own content before you believe anyone's number.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Aggarwal et al. (2024); critique per “Critical Survey of GEO 2023-2026” (arXiv 2026)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can't do final inspection - so monitor the process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1170432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There's no incoming-inspection gate on a generated answer. Treat AI representation like a process you chart over time, not a page you sign off once.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2651760" cy="1600200"/>
          </a:xfrm>
          <a:prstGeom prst="roundRect">
            <a:avLst>
              <a:gd name="adj" fmla="val 457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224028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Appearance rate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77240" y="283464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often you show up across many runs of a prompt.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374136" y="2011680"/>
            <a:ext cx="2651760" cy="1600200"/>
          </a:xfrm>
          <a:prstGeom prst="roundRect">
            <a:avLst>
              <a:gd name="adj" fmla="val 457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02736" y="224028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Accuracy rate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3602736" y="283464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mentions that state your facts correctly.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99632" y="2011680"/>
            <a:ext cx="2651760" cy="1600200"/>
          </a:xfrm>
          <a:prstGeom prst="roundRect">
            <a:avLst>
              <a:gd name="adj" fmla="val 457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28232" y="224028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Sentiment &amp; framing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428232" y="283464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you're characterized, not just whether you're named.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025128" y="2011680"/>
            <a:ext cx="2651760" cy="1600200"/>
          </a:xfrm>
          <a:prstGeom prst="roundRect">
            <a:avLst>
              <a:gd name="adj" fmla="val 457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253728" y="224028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mix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9253728" y="283464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third-party properties are feeding the answer.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977640"/>
            <a:ext cx="11091672" cy="1417320"/>
          </a:xfrm>
          <a:prstGeom prst="roundRect">
            <a:avLst>
              <a:gd name="adj" fmla="val 5161"/>
            </a:avLst>
          </a:prstGeom>
          <a:solidFill>
            <a:srgbClr val="FBF4F0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8680" y="41605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D726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Caution on tools.  </a:t>
            </a: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vendors exist (Evertune, </a:t>
            </a:r>
            <a:r>
              <a:rPr lang="en-US" sz="140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Ahrefs</a:t>
            </a: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Semrush, </a:t>
            </a:r>
            <a:r>
              <a:rPr lang="en-US" sz="140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Brightedge</a:t>
            </a: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Similarweb</a:t>
            </a:r>
            <a:r>
              <a:rPr lang="en-US" sz="14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Google Console &amp; Bing Webmaster and others). Their numbers are useful for trend, but many rest on the same shaky “rank” assumption without full datasets. Validate methodology - especially reproducibility - before you report a vendor metric upward as fact.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Monday Morning Quality Check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11091672" cy="859536"/>
          </a:xfrm>
          <a:prstGeom prst="roundRect">
            <a:avLst>
              <a:gd name="adj" fmla="val 851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4672" y="1618488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5" name="Text 3"/>
          <p:cNvSpPr/>
          <p:nvPr/>
        </p:nvSpPr>
        <p:spPr>
          <a:xfrm>
            <a:off x="804672" y="1618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63040" y="1417320"/>
            <a:ext cx="329184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the defect rate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846320" y="1417320"/>
            <a:ext cx="658368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ChatGPT, Claude and Google what your org does and sells. Log what's wrong. That's your incoming quality report.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2359152"/>
            <a:ext cx="11091672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04672" y="25603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2560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63040" y="2359152"/>
            <a:ext cx="329184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source-side defects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6320" y="2359152"/>
            <a:ext cx="658368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contradictions, clean up schema, resolve to one canonical entity. Remove what the model turns into fabrication.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3300984"/>
            <a:ext cx="11091672" cy="859536"/>
          </a:xfrm>
          <a:prstGeom prst="roundRect">
            <a:avLst>
              <a:gd name="adj" fmla="val 851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04672" y="350215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15" name="Text 13"/>
          <p:cNvSpPr/>
          <p:nvPr/>
        </p:nvSpPr>
        <p:spPr>
          <a:xfrm>
            <a:off x="804672" y="3502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463040" y="3300984"/>
            <a:ext cx="329184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 in authority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46320" y="3300984"/>
            <a:ext cx="658368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 media and genuine human expertise. Brand mentions in trusted sources now outweigh backlinks for inclusion.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4242816"/>
            <a:ext cx="11091672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4672" y="4443984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20" name="Text 18"/>
          <p:cNvSpPr/>
          <p:nvPr/>
        </p:nvSpPr>
        <p:spPr>
          <a:xfrm>
            <a:off x="804672" y="4443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63040" y="4242816"/>
            <a:ext cx="329184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 monitoring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6320" y="4242816"/>
            <a:ext cx="658368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appearance and accuracy over time, not a rank. Chart it like any process metric.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48640" y="5184648"/>
            <a:ext cx="11091672" cy="859536"/>
          </a:xfrm>
          <a:prstGeom prst="roundRect">
            <a:avLst>
              <a:gd name="adj" fmla="val 851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04672" y="5385816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25" name="Text 23"/>
          <p:cNvSpPr/>
          <p:nvPr/>
        </p:nvSpPr>
        <p:spPr>
          <a:xfrm>
            <a:off x="804672" y="53858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463040" y="5184648"/>
            <a:ext cx="329184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an owner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846320" y="5184648"/>
            <a:ext cx="658368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who is accountable. This spans SEO, content, PR and data - so it needs governance, not goodwill.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TAKEAWAY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37160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“Clarity is the best defense against distortion.”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2697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Forbes Technology Council, on AI search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3566160"/>
            <a:ext cx="292608" cy="292608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349300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front door moved from pages you inspect to answers you don't.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548640" y="4133088"/>
            <a:ext cx="292608" cy="292608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4059936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defect-rate and reproducibility problem - quality's home turf.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548640" y="4700016"/>
            <a:ext cx="292608" cy="292608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4626864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inspect the output, so govern the inputs and monitor the process.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548640" y="5806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 ·  Questions?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&amp; notes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 Center for Digital Journalism / CJR (2025)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152704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“AI Search Has a Citation Problem.” 8 engines, 1,600 queries; &gt;60% incorrect; Grok-3 94%.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246888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Webflow AEO audit via CMSWire (2026)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76148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2,000+ US sites across ChatGPT/Gemini/Perplexity/Claude; ~1/3 of mentions inaccurate; 16% appearance, 6% citation. Vendor research - treat as directional.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370332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Forbes Technology Council (Apr 2026)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99592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“Beyond the Citation: Managing Brand Risk in the Age of AI Search.” Fabrication as the real risk.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48640" y="493776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SparkToro / Gumshoe.ai - Fishkin &amp; O'Donnell (Jan 2026)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523036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2,961 prompts; &lt;1-in-100 same list, ~1-in-1,000 same order; appearance frequency is the stable signal.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355080" y="123444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Aggarwal et al., KDD 2024 (arXiv:2311.09735)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355080" y="152704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“GEO: Generative Engine Optimization.” GEO-bench ~10k queries; authority signals +≈40% (simulator max).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355080" y="246888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Survey of GEO 2023-2026 (arXiv, 2026)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355080" y="276148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Cautions that the +40% figure is often overstated; measurement contested.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355080" y="370332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Anonymized GEO schema audit (2026)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55080" y="399592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schema case study (client anonymized) - foundation strong, page-level defects, phased remediation.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355080" y="493776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B2B LLM-search review (2026)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55080" y="5230368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B2B citation sources; earned/owned/paid signal mix; per Higoodie domain analysis.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626364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pre-reading also included Fishkin's SparkToro video (“Why AI Rankings Don't Exist”) and CMSWire's coverage. 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you'll leave with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ideas, in language quality professionals already use.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39112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65960" y="205740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front door moved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65960" y="2606040"/>
            <a:ext cx="35204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AI answers are replacing your website as the first thing people learn about you.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355080" y="178308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675120" y="2039112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7772400" y="205740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defect-rate problem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0" y="2606040"/>
            <a:ext cx="35204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Miscitation, fabrication and non-reproducibility - measured, not hypothetical.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68680" y="4233672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1965960" y="42519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can't inspect the output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965960" y="4800600"/>
            <a:ext cx="35204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you shift left: govern the inputs the machine reads instead of the answer it writes.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355080" y="397764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675120" y="4233672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7772400" y="42519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QMS problem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772400" y="4800600"/>
            <a:ext cx="35204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Monitoring, ownership and governance - not a one-time marketing campaign.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SHIFT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64922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reputation used to live on surfaces you controlled.</a:t>
            </a:r>
            <a:endParaRPr lang="en-US" sz="30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AEB6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it lives inside an answer </a:t>
            </a:r>
            <a:r>
              <a:rPr lang="en-US" sz="30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wrote.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3794760"/>
            <a:ext cx="6309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AEB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buyer, the auditor, the candidate - they increasingly get a synthesized answer before they ever reach a page you QC'd. The source list is assembled on the fly, mostly from properties you don't own.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452360" y="1097280"/>
            <a:ext cx="4160520" cy="1965960"/>
          </a:xfrm>
          <a:prstGeom prst="roundRect">
            <a:avLst>
              <a:gd name="adj" fmla="val 3721"/>
            </a:avLst>
          </a:prstGeom>
          <a:solidFill>
            <a:srgbClr val="262A33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26680" y="128016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EB6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YESTERDAY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26680" y="1600200"/>
            <a:ext cx="3611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returns your page.</a:t>
            </a:r>
            <a:endParaRPr lang="en-US" sz="145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control the words.</a:t>
            </a:r>
            <a:endParaRPr lang="en-US" sz="145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inspect before it ships.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452360" y="3291840"/>
            <a:ext cx="4160520" cy="1965960"/>
          </a:xfrm>
          <a:prstGeom prst="roundRect">
            <a:avLst>
              <a:gd name="adj" fmla="val 3721"/>
            </a:avLst>
          </a:prstGeom>
          <a:solidFill>
            <a:srgbClr val="2E1418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26680" y="34747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26680" y="3794760"/>
            <a:ext cx="3611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writes the answer.</a:t>
            </a:r>
            <a:endParaRPr lang="en-US" sz="145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sources, mostly not yours.</a:t>
            </a:r>
            <a:endParaRPr lang="en-US" sz="145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inspection step at all.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after Forbes Technology Council, “Beyond the Citation” (Apr 2026)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SEO, AEO, GEO: three letters, one shift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stopped just pointing to answers and started writing them. Same goal - get found - but the target moved.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41248" y="2295144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841248" y="2898648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Engine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Optimization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41248" y="3474720"/>
            <a:ext cx="29809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to rank a link on the results page. The reader clicks through to you.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41248" y="4187952"/>
            <a:ext cx="29809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a position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15968" y="205740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08576" y="2295144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AEO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608576" y="2898648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 Engine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Optimization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608576" y="3474720"/>
            <a:ext cx="29809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to be the answer - snippets, voice, AI answer boxes. The engine states it; the click is optional.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608576" y="4187952"/>
            <a:ext cx="29809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2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the answer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83296" y="2057400"/>
            <a:ext cx="3566160" cy="2514600"/>
          </a:xfrm>
          <a:prstGeom prst="roundRect">
            <a:avLst>
              <a:gd name="adj" fmla="val 2909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75904" y="2295144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375904" y="2898648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Generative Engine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Optimization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375904" y="3474720"/>
            <a:ext cx="298094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to be used and cited accurately inside an AI-generated answer synthesized from many sources.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75904" y="4187952"/>
            <a:ext cx="29809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D726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the citation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4800600"/>
            <a:ext cx="11091672" cy="868680"/>
          </a:xfrm>
          <a:prstGeom prst="roundRect">
            <a:avLst>
              <a:gd name="adj" fmla="val 8421"/>
            </a:avLst>
          </a:prstGeom>
          <a:solidFill>
            <a:srgbClr val="FBFCFD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68680" y="49377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They're layers, not replacements.  </a:t>
            </a: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 still drives the most traffic today - but AEO and GEO decide whether the machine represents you at all. AEO and GEO are at times used interchangeably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per an enterprise B2B LLM-search review (2026); GEO term per Aggarwal et al. (2024)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realities of AI search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behaves nothing like the search you optimized for a decade.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35915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7" name="Text 5"/>
          <p:cNvSpPr/>
          <p:nvPr/>
        </p:nvSpPr>
        <p:spPr>
          <a:xfrm>
            <a:off x="1115568" y="232257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Non-deterministic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22960" y="276148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two runs return the same answer - variability is built in.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10312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0288" y="235915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232257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don't own the inputs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590288" y="276148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draws on reviews, forums and press - channels outside your control.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10312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357616" y="235915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15" name="Text 13"/>
          <p:cNvSpPr/>
          <p:nvPr/>
        </p:nvSpPr>
        <p:spPr>
          <a:xfrm>
            <a:off x="8650224" y="232257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Cross-functional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357616" y="276148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needs SEO, content, PR and data pulling the same direction.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402336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22960" y="427939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19" name="Text 17"/>
          <p:cNvSpPr/>
          <p:nvPr/>
        </p:nvSpPr>
        <p:spPr>
          <a:xfrm>
            <a:off x="1115568" y="424281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Gaming won't last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2960" y="468172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Shortcuts get suppressed over time, the way SEO spam did.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315968" y="402336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90288" y="427939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23" name="Text 21"/>
          <p:cNvSpPr/>
          <p:nvPr/>
        </p:nvSpPr>
        <p:spPr>
          <a:xfrm>
            <a:off x="4882896" y="424281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Competitors are moving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590288" y="468172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Rivals are setting their AI baselines right now.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083296" y="402336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EAF0F6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357616" y="4279392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27" name="Text 25"/>
          <p:cNvSpPr/>
          <p:nvPr/>
        </p:nvSpPr>
        <p:spPr>
          <a:xfrm>
            <a:off x="8650224" y="424281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quality lens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8357616" y="4681728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with many uncontrolled inputs and high common-cause variation - manage and monitor it, don't set-and-forget.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an enterprise B2B LLM-search review (2026)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AI forms a view of your brand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blends signals from everywhere into one answer. Three signal types, three jobs - and only one you fully control.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41248" y="2340864"/>
            <a:ext cx="29809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EARNED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2761488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others say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41248" y="3127248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Reviews, articles, social posts, forums.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1248" y="3703320"/>
            <a:ext cx="2980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trust. Third-party credibility carries the most weight with AI.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15968" y="210312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EAF0F6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08576" y="2340864"/>
            <a:ext cx="29809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OWNED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608576" y="2761488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publish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08576" y="3127248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site, docs, structured data.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608576" y="3703320"/>
            <a:ext cx="2980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clarity - the accurate facts. The only bucket you fully control.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83296" y="210312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75904" y="2340864"/>
            <a:ext cx="29809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375904" y="2761488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place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75904" y="3127248"/>
            <a:ext cx="298094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 and sponsored placements.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375904" y="3703320"/>
            <a:ext cx="2980944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Reinforces the message across the broader web.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49834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50" i="1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synthesizes all three, but you control OWNED outright - which is where a quality team has the most leverage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an enterprise B2B LLM-search review (2026)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11338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focus: the sources AI cites for B2B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AI citations point to third-party sites, not your own. For B2B software the pool narrows to ~15 recurring sources - so concentrate effort where the machine actually looks.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377440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7" name="Text 5"/>
          <p:cNvSpPr/>
          <p:nvPr/>
        </p:nvSpPr>
        <p:spPr>
          <a:xfrm>
            <a:off x="1115568" y="23408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&amp; COMPARISON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2926080"/>
            <a:ext cx="30632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most-trusted review site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Capterra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software comparisons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Advice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vendor evaluations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TrustRadius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verified reviews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15968" y="210312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0288" y="2377440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23408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&amp; UGC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90288" y="2926080"/>
            <a:ext cx="30632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Reddit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often #1 for Perplexity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demos; transcripts ingested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company profiles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Quora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nuanced B2B answers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83296" y="2103120"/>
            <a:ext cx="3566160" cy="2834640"/>
          </a:xfrm>
          <a:prstGeom prst="roundRect">
            <a:avLst>
              <a:gd name="adj" fmla="val 2581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357616" y="2377440"/>
            <a:ext cx="182880" cy="182880"/>
          </a:xfrm>
          <a:prstGeom prst="roundRect">
            <a:avLst>
              <a:gd name="adj" fmla="val 50000"/>
            </a:avLst>
          </a:prstGeom>
          <a:solidFill>
            <a:srgbClr val="5B6472"/>
          </a:solidFill>
          <a:ln/>
        </p:spPr>
      </p:sp>
      <p:sp>
        <p:nvSpPr>
          <p:cNvPr id="15" name="Text 13"/>
          <p:cNvSpPr/>
          <p:nvPr/>
        </p:nvSpPr>
        <p:spPr>
          <a:xfrm>
            <a:off x="8650224" y="23408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 &amp; NEWS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357616" y="2926080"/>
            <a:ext cx="30632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Wikipedia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neutral company facts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Gartner / Forbes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expert analysis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PCMag / TechRadar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top-10 listicles</a:t>
            </a:r>
            <a:endParaRPr lang="en-US" sz="12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C1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TechCrunch</a:t>
            </a: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industry news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1091672" cy="777240"/>
          </a:xfrm>
          <a:prstGeom prst="roundRect">
            <a:avLst>
              <a:gd name="adj" fmla="val 9412"/>
            </a:avLst>
          </a:prstGeom>
          <a:solidFill>
            <a:srgbClr val="FBF4F0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68680" y="5230368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D726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lens:  </a:t>
            </a:r>
            <a:r>
              <a:rPr lang="en-US" sz="13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own these sources and can't inspect them line-by-line - so earning accurate, consistent presence on them is the work, not a nice-to-have.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9601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Most-cited B2B SaaS domains per Higoodie analysis; enterprise B2B LLM-search review (2026)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11338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engines don't all think alike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each one looks for answers differs - so who gets cited, and where you focus, shifts by platform.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304288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2E5E8C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249424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68833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5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Authority All-Rounder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68680" y="2999232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Favors established knowledge bases over social chatter - Wikipedia, authoritative tech and news media - with a strong pull from G2, Capterra and Gartner. Limited Reddit.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355080" y="201168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675120" y="2304288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D7263D"/>
          </a:solidFill>
          <a:ln/>
        </p:spPr>
      </p:sp>
      <p:sp>
        <p:nvSpPr>
          <p:cNvPr id="12" name="Text 10"/>
          <p:cNvSpPr/>
          <p:nvPr/>
        </p:nvSpPr>
        <p:spPr>
          <a:xfrm>
            <a:off x="6995160" y="2249424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Perplexity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75120" y="268833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726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Community Specialist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75120" y="2999232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Leans hard on Reddit and niche forums (upvotes as a relevance proxy), YouTube for walkthroughs and Gartner for framing, plus LinkedIn, G2 and PCMag.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41605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68680" y="4453128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1C1F26"/>
          </a:solidFill>
          <a:ln/>
        </p:spPr>
      </p:sp>
      <p:sp>
        <p:nvSpPr>
          <p:cNvPr id="17" name="Text 15"/>
          <p:cNvSpPr/>
          <p:nvPr/>
        </p:nvSpPr>
        <p:spPr>
          <a:xfrm>
            <a:off x="1188720" y="4398264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8680" y="483717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Structured Intellectual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5148072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Deep-dive blogs, white papers, official docs and vetted SaaS marketplaces. Minimal forum reliance; rewards rigor, structure and logical consistency.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355080" y="41605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 w="12700">
            <a:solidFill>
              <a:srgbClr val="E2E6EC"/>
            </a:solidFill>
            <a:prstDash val="solid"/>
          </a:ln>
          <a:effectLst>
            <a:outerShdw blurRad="76200" dist="38100" dir="5400000" algn="bl" rotWithShape="0">
              <a:srgbClr val="9AA3AE">
                <a:alpha val="3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675120" y="4453128"/>
            <a:ext cx="201168" cy="201168"/>
          </a:xfrm>
          <a:prstGeom prst="roundRect">
            <a:avLst>
              <a:gd name="adj" fmla="val 50000"/>
            </a:avLst>
          </a:prstGeom>
          <a:solidFill>
            <a:srgbClr val="5B6472"/>
          </a:solidFill>
          <a:ln/>
        </p:spPr>
      </p:sp>
      <p:sp>
        <p:nvSpPr>
          <p:cNvPr id="22" name="Text 20"/>
          <p:cNvSpPr/>
          <p:nvPr/>
        </p:nvSpPr>
        <p:spPr>
          <a:xfrm>
            <a:off x="6995160" y="4398264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1F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Gemini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675120" y="483717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E4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Ecosystem Player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675120" y="5148072"/>
            <a:ext cx="4617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B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Search results, high-authority domains and Google-owned properties, plus Reddit for perspective, YouTube for how-to, and LinkedIn / Quora for expert input.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tendencies per enterprise B2B LLM-search review (2026) - generalizations, not fixed rules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3165</Words>
  <Application>Microsoft Macintosh PowerPoint</Application>
  <PresentationFormat>Widescreen</PresentationFormat>
  <Paragraphs>361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AI Search Becomes the Company's Front Door</dc:title>
  <dc:subject>PptxGenJS Presentation</dc:subject>
  <dc:creator>ASQ talk</dc:creator>
  <cp:lastModifiedBy>jmp</cp:lastModifiedBy>
  <cp:revision>7</cp:revision>
  <dcterms:created xsi:type="dcterms:W3CDTF">2026-08-12T01:27:54Z</dcterms:created>
  <dcterms:modified xsi:type="dcterms:W3CDTF">2026-08-12T15:45:57Z</dcterms:modified>
</cp:coreProperties>
</file>